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9" r:id="rId5"/>
  </p:sldMasterIdLst>
  <p:notesMasterIdLst>
    <p:notesMasterId r:id="rId58"/>
  </p:notesMasterIdLst>
  <p:sldIdLst>
    <p:sldId id="275" r:id="rId6"/>
    <p:sldId id="296" r:id="rId7"/>
    <p:sldId id="295" r:id="rId8"/>
    <p:sldId id="11218" r:id="rId9"/>
    <p:sldId id="311" r:id="rId10"/>
    <p:sldId id="299" r:id="rId11"/>
    <p:sldId id="297" r:id="rId12"/>
    <p:sldId id="300" r:id="rId13"/>
    <p:sldId id="11192" r:id="rId14"/>
    <p:sldId id="11179" r:id="rId15"/>
    <p:sldId id="11193" r:id="rId16"/>
    <p:sldId id="11194" r:id="rId17"/>
    <p:sldId id="11195" r:id="rId18"/>
    <p:sldId id="11196" r:id="rId19"/>
    <p:sldId id="11197" r:id="rId20"/>
    <p:sldId id="11198" r:id="rId21"/>
    <p:sldId id="11199" r:id="rId22"/>
    <p:sldId id="11201" r:id="rId23"/>
    <p:sldId id="11202" r:id="rId24"/>
    <p:sldId id="256" r:id="rId25"/>
    <p:sldId id="301" r:id="rId26"/>
    <p:sldId id="302" r:id="rId27"/>
    <p:sldId id="303" r:id="rId28"/>
    <p:sldId id="304" r:id="rId29"/>
    <p:sldId id="305" r:id="rId30"/>
    <p:sldId id="306" r:id="rId31"/>
    <p:sldId id="11217" r:id="rId32"/>
    <p:sldId id="307" r:id="rId33"/>
    <p:sldId id="11204" r:id="rId34"/>
    <p:sldId id="276" r:id="rId35"/>
    <p:sldId id="283" r:id="rId36"/>
    <p:sldId id="286" r:id="rId37"/>
    <p:sldId id="11205" r:id="rId38"/>
    <p:sldId id="11206" r:id="rId39"/>
    <p:sldId id="11207" r:id="rId40"/>
    <p:sldId id="11208" r:id="rId41"/>
    <p:sldId id="11209" r:id="rId42"/>
    <p:sldId id="11210" r:id="rId43"/>
    <p:sldId id="292" r:id="rId44"/>
    <p:sldId id="11211" r:id="rId45"/>
    <p:sldId id="308" r:id="rId46"/>
    <p:sldId id="288" r:id="rId47"/>
    <p:sldId id="11212" r:id="rId48"/>
    <p:sldId id="309" r:id="rId49"/>
    <p:sldId id="310" r:id="rId50"/>
    <p:sldId id="11213" r:id="rId51"/>
    <p:sldId id="11214" r:id="rId52"/>
    <p:sldId id="290" r:id="rId53"/>
    <p:sldId id="11215" r:id="rId54"/>
    <p:sldId id="291" r:id="rId55"/>
    <p:sldId id="11216" r:id="rId56"/>
    <p:sldId id="264" r:id="rId5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zabela Ratman-Kłosińska" initials="IRK" lastIdx="8" clrIdx="0">
    <p:extLst>
      <p:ext uri="{19B8F6BF-5375-455C-9EA6-DF929625EA0E}">
        <p15:presenceInfo xmlns:p15="http://schemas.microsoft.com/office/powerpoint/2012/main" userId="Izabela Ratman-Kłosińska" providerId="None"/>
      </p:ext>
    </p:extLst>
  </p:cmAuthor>
  <p:cmAuthor id="2" name="Mateusz Korcz" initials="MK" lastIdx="1" clrIdx="1">
    <p:extLst>
      <p:ext uri="{19B8F6BF-5375-455C-9EA6-DF929625EA0E}">
        <p15:presenceInfo xmlns:p15="http://schemas.microsoft.com/office/powerpoint/2012/main" userId="S-1-5-21-3581379326-2796186488-3818031150-12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5F5A3A"/>
    <a:srgbClr val="B8DC62"/>
    <a:srgbClr val="FFA215"/>
    <a:srgbClr val="3E85C7"/>
    <a:srgbClr val="DCD9C6"/>
    <a:srgbClr val="FFE3B7"/>
    <a:srgbClr val="D2E99B"/>
    <a:srgbClr val="B3CFE9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20" autoAdjust="0"/>
  </p:normalViewPr>
  <p:slideViewPr>
    <p:cSldViewPr snapToGrid="0">
      <p:cViewPr>
        <p:scale>
          <a:sx n="75" d="100"/>
          <a:sy n="75" d="100"/>
        </p:scale>
        <p:origin x="228" y="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9142A-8AD1-4567-9FE2-E5D2764DD255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2640B-DB49-4226-8125-DD6F5E82EA3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809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has shown us what existing R&amp;I projects tell us about standardisation needs for industrial symbiosis, and James has looked at the R&amp;I priorities that future projects should address.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would like to finish by looking at the next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we identify standardisation as a potential pathway for exploiting research results, what does this mean for the design of the research itself?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Standardisation can be one of the pathways through which Horizon Europe projects valorise and exploit their results. But having standardisation in an exploitation strategy does not automatically mean that a project will generate something that can actually be used in standardisation.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2640B-DB49-4226-8125-DD6F5E82EA3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4858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IS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faces</a:t>
            </a:r>
            <a:r>
              <a:rPr lang="pl-PL"/>
              <a:t> </a:t>
            </a:r>
            <a:r>
              <a:rPr lang="pl-PL" err="1"/>
              <a:t>gaps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cannot</a:t>
            </a:r>
            <a:r>
              <a:rPr lang="pl-PL"/>
              <a:t> be </a:t>
            </a:r>
            <a:r>
              <a:rPr lang="pl-PL" err="1"/>
              <a:t>solved</a:t>
            </a:r>
            <a:r>
              <a:rPr lang="pl-PL"/>
              <a:t> by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alone</a:t>
            </a:r>
            <a:r>
              <a:rPr lang="pl-PL"/>
              <a:t>. R&amp;I </a:t>
            </a:r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provide</a:t>
            </a:r>
            <a:r>
              <a:rPr lang="pl-PL"/>
              <a:t> the </a:t>
            </a:r>
            <a:r>
              <a:rPr lang="pl-PL" err="1"/>
              <a:t>scientific</a:t>
            </a:r>
            <a:r>
              <a:rPr lang="pl-PL"/>
              <a:t> and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basis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to </a:t>
            </a:r>
            <a:r>
              <a:rPr lang="pl-PL" err="1"/>
              <a:t>address</a:t>
            </a:r>
            <a:r>
              <a:rPr lang="pl-PL"/>
              <a:t> </a:t>
            </a:r>
            <a:r>
              <a:rPr lang="pl-PL" err="1"/>
              <a:t>them</a:t>
            </a:r>
            <a:r>
              <a:rPr lang="pl-PL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2640B-DB49-4226-8125-DD6F5E82EA32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1940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has shown us what existing R&amp;I projects tell us about standardisation needs for industrial symbiosis, and James has looked at the R&amp;I priorities that future projects should address.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would like to finish by looking at the next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we identify standardisation as a potential pathway for exploiting research results, what does this mean for the design of the research itself?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Standardisation can be one of the pathways through which Horizon Europe projects valorise and exploit their results. But having standardisation in an exploitation strategy does not automatically mean that a project will generate something that can actually be used in standardisation.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858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my focus is very practical: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themes, research activities and validation should we build into an R&amp;I project if we want it to generate a credible evidence base for future standardisation</a:t>
            </a:r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pl-PL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industrial</a:t>
            </a:r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symbiosis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pl-P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032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one of the </a:t>
            </a:r>
            <a:r>
              <a:rPr lang="pl-PL" err="1"/>
              <a:t>possible</a:t>
            </a:r>
            <a:r>
              <a:rPr lang="pl-PL"/>
              <a:t> </a:t>
            </a:r>
            <a:r>
              <a:rPr lang="pl-PL" err="1"/>
              <a:t>pathways</a:t>
            </a:r>
            <a:r>
              <a:rPr lang="pl-PL"/>
              <a:t> </a:t>
            </a:r>
            <a:r>
              <a:rPr lang="pl-PL" err="1"/>
              <a:t>through</a:t>
            </a:r>
            <a:r>
              <a:rPr lang="pl-PL"/>
              <a:t> </a:t>
            </a:r>
            <a:r>
              <a:rPr lang="pl-PL" err="1"/>
              <a:t>which</a:t>
            </a:r>
            <a:r>
              <a:rPr lang="pl-PL"/>
              <a:t>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results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be </a:t>
            </a:r>
            <a:r>
              <a:rPr lang="pl-PL" err="1"/>
              <a:t>taken</a:t>
            </a:r>
            <a:r>
              <a:rPr lang="pl-PL"/>
              <a:t> </a:t>
            </a:r>
            <a:r>
              <a:rPr lang="pl-PL" err="1"/>
              <a:t>forward</a:t>
            </a:r>
            <a:r>
              <a:rPr lang="pl-PL"/>
              <a:t>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deliver</a:t>
            </a:r>
            <a:r>
              <a:rPr lang="pl-PL"/>
              <a:t> a </a:t>
            </a:r>
            <a:r>
              <a:rPr lang="pl-PL" err="1"/>
              <a:t>long</a:t>
            </a:r>
            <a:r>
              <a:rPr lang="pl-PL"/>
              <a:t> </a:t>
            </a:r>
            <a:r>
              <a:rPr lang="pl-PL" err="1"/>
              <a:t>lasting</a:t>
            </a:r>
            <a:r>
              <a:rPr lang="pl-PL"/>
              <a:t> </a:t>
            </a:r>
            <a:r>
              <a:rPr lang="pl-PL" err="1"/>
              <a:t>impact</a:t>
            </a:r>
            <a:r>
              <a:rPr lang="pl-PL"/>
              <a:t> far </a:t>
            </a:r>
            <a:r>
              <a:rPr lang="pl-PL" err="1"/>
              <a:t>beyond</a:t>
            </a:r>
            <a:r>
              <a:rPr lang="pl-PL"/>
              <a:t> the </a:t>
            </a:r>
            <a:r>
              <a:rPr lang="pl-PL" err="1"/>
              <a:t>project</a:t>
            </a:r>
            <a:r>
              <a:rPr lang="pl-PL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063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There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alredy</a:t>
            </a:r>
            <a:r>
              <a:rPr lang="pl-PL"/>
              <a:t> a lot of </a:t>
            </a:r>
            <a:r>
              <a:rPr lang="pl-PL" err="1"/>
              <a:t>uisance</a:t>
            </a:r>
            <a:r>
              <a:rPr lang="pl-PL"/>
              <a:t> </a:t>
            </a:r>
            <a:r>
              <a:rPr lang="pl-PL" err="1"/>
              <a:t>available</a:t>
            </a:r>
            <a:r>
              <a:rPr lang="pl-PL"/>
              <a:t> on </a:t>
            </a:r>
            <a:r>
              <a:rPr lang="pl-PL" err="1"/>
              <a:t>how</a:t>
            </a:r>
            <a:r>
              <a:rPr lang="pl-PL"/>
              <a:t> to </a:t>
            </a:r>
            <a:r>
              <a:rPr lang="pl-PL" err="1"/>
              <a:t>incorporate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into</a:t>
            </a:r>
            <a:r>
              <a:rPr lang="pl-PL"/>
              <a:t> a </a:t>
            </a:r>
            <a:r>
              <a:rPr lang="pl-PL" err="1"/>
              <a:t>project</a:t>
            </a:r>
            <a:r>
              <a:rPr lang="pl-PL"/>
              <a:t>, </a:t>
            </a:r>
            <a:r>
              <a:rPr lang="pl-PL" err="1"/>
              <a:t>there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also</a:t>
            </a:r>
            <a:r>
              <a:rPr lang="pl-PL"/>
              <a:t> a </a:t>
            </a:r>
            <a:r>
              <a:rPr lang="pl-PL" err="1"/>
              <a:t>posibility</a:t>
            </a:r>
            <a:r>
              <a:rPr lang="pl-PL"/>
              <a:t> to et suport from the Horizon </a:t>
            </a:r>
            <a:r>
              <a:rPr lang="pl-PL" err="1"/>
              <a:t>Sandardisation</a:t>
            </a:r>
            <a:r>
              <a:rPr lang="pl-PL"/>
              <a:t> Booster service , my </a:t>
            </a:r>
            <a:r>
              <a:rPr lang="pl-PL" err="1"/>
              <a:t>objective</a:t>
            </a:r>
            <a:r>
              <a:rPr lang="pl-PL"/>
              <a:t> for </a:t>
            </a:r>
            <a:r>
              <a:rPr lang="pl-PL" err="1"/>
              <a:t>today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not to </a:t>
            </a:r>
            <a:r>
              <a:rPr lang="pl-PL" err="1"/>
              <a:t>repeat</a:t>
            </a:r>
            <a:r>
              <a:rPr lang="pl-PL"/>
              <a:t> </a:t>
            </a:r>
            <a:r>
              <a:rPr lang="pl-PL" err="1"/>
              <a:t>what</a:t>
            </a:r>
            <a:r>
              <a:rPr lang="pl-PL"/>
              <a:t> </a:t>
            </a:r>
            <a:r>
              <a:rPr lang="pl-PL" err="1"/>
              <a:t>these</a:t>
            </a:r>
            <a:r>
              <a:rPr lang="pl-PL"/>
              <a:t> </a:t>
            </a:r>
            <a:r>
              <a:rPr lang="pl-PL" err="1"/>
              <a:t>guidance</a:t>
            </a:r>
            <a:r>
              <a:rPr lang="pl-PL"/>
              <a:t> materials </a:t>
            </a:r>
            <a:r>
              <a:rPr lang="pl-PL" err="1"/>
              <a:t>provide</a:t>
            </a:r>
            <a:r>
              <a:rPr lang="pl-PL"/>
              <a:t>, but con </a:t>
            </a:r>
            <a:r>
              <a:rPr lang="pl-PL" err="1"/>
              <a:t>centrate</a:t>
            </a:r>
            <a:r>
              <a:rPr lang="pl-PL"/>
              <a:t> </a:t>
            </a:r>
            <a:r>
              <a:rPr lang="pl-PL" err="1"/>
              <a:t>really</a:t>
            </a:r>
            <a:r>
              <a:rPr lang="pl-PL"/>
              <a:t> on the </a:t>
            </a:r>
            <a:r>
              <a:rPr lang="pl-PL" err="1"/>
              <a:t>research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and </a:t>
            </a:r>
            <a:r>
              <a:rPr lang="pl-PL" err="1"/>
              <a:t>how</a:t>
            </a:r>
            <a:r>
              <a:rPr lang="pl-PL"/>
              <a:t> to plan </a:t>
            </a:r>
            <a:r>
              <a:rPr lang="pl-PL" err="1"/>
              <a:t>it</a:t>
            </a:r>
            <a:r>
              <a:rPr lang="pl-PL"/>
              <a:t> in suport of the </a:t>
            </a:r>
            <a:r>
              <a:rPr lang="pl-PL" err="1"/>
              <a:t>research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relevant</a:t>
            </a:r>
            <a:r>
              <a:rPr lang="pl-PL"/>
              <a:t> for </a:t>
            </a:r>
            <a:r>
              <a:rPr lang="pl-PL" err="1"/>
              <a:t>standardisation</a:t>
            </a:r>
            <a:r>
              <a:rPr lang="pl-PL"/>
              <a:t> with James and </a:t>
            </a:r>
            <a:r>
              <a:rPr lang="pl-PL" err="1"/>
              <a:t>Joao</a:t>
            </a:r>
            <a:r>
              <a:rPr lang="pl-PL"/>
              <a:t> </a:t>
            </a:r>
            <a:r>
              <a:rPr lang="pl-PL" err="1"/>
              <a:t>presented</a:t>
            </a:r>
            <a:r>
              <a:rPr lang="pl-PL"/>
              <a:t> to </a:t>
            </a:r>
            <a:r>
              <a:rPr lang="pl-PL" err="1"/>
              <a:t>you</a:t>
            </a:r>
            <a:r>
              <a:rPr lang="pl-PL"/>
              <a:t>.  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71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644F2-B1FD-6B04-3638-7DB3B30D8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6D31303-E1F9-3CCA-6D33-2609C390A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2C68486-B420-66B1-73EA-D3E75C560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Looking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the RISERS </a:t>
            </a:r>
            <a:r>
              <a:rPr lang="pl-PL" err="1"/>
              <a:t>material</a:t>
            </a:r>
            <a:r>
              <a:rPr lang="pl-PL"/>
              <a:t>, I </a:t>
            </a:r>
            <a:r>
              <a:rPr lang="pl-PL" err="1"/>
              <a:t>think</a:t>
            </a:r>
            <a:r>
              <a:rPr lang="pl-PL"/>
              <a:t> we </a:t>
            </a:r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reduce</a:t>
            </a:r>
            <a:r>
              <a:rPr lang="pl-PL"/>
              <a:t> the problem to </a:t>
            </a:r>
            <a:r>
              <a:rPr lang="pl-PL" err="1"/>
              <a:t>four</a:t>
            </a:r>
            <a:r>
              <a:rPr lang="pl-PL"/>
              <a:t> </a:t>
            </a:r>
            <a:r>
              <a:rPr lang="pl-PL" err="1"/>
              <a:t>basic</a:t>
            </a:r>
            <a:r>
              <a:rPr lang="pl-PL"/>
              <a:t> </a:t>
            </a:r>
            <a:r>
              <a:rPr lang="pl-PL" err="1"/>
              <a:t>requirements</a:t>
            </a:r>
            <a:r>
              <a:rPr lang="pl-PL"/>
              <a:t>.</a:t>
            </a:r>
          </a:p>
          <a:p>
            <a:r>
              <a:rPr lang="pl-PL"/>
              <a:t>First, the </a:t>
            </a:r>
            <a:r>
              <a:rPr lang="pl-PL" err="1"/>
              <a:t>research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to </a:t>
            </a:r>
            <a:r>
              <a:rPr lang="pl-PL" err="1"/>
              <a:t>address</a:t>
            </a:r>
            <a:r>
              <a:rPr lang="pl-PL"/>
              <a:t> a </a:t>
            </a:r>
            <a:r>
              <a:rPr lang="pl-PL" b="1"/>
              <a:t>real </a:t>
            </a:r>
            <a:r>
              <a:rPr lang="pl-PL" b="1" err="1"/>
              <a:t>need</a:t>
            </a:r>
            <a:r>
              <a:rPr lang="pl-PL" b="1"/>
              <a:t> for a </a:t>
            </a:r>
            <a:r>
              <a:rPr lang="pl-PL" b="1" err="1"/>
              <a:t>common</a:t>
            </a:r>
            <a:r>
              <a:rPr lang="pl-PL" b="1"/>
              <a:t> </a:t>
            </a:r>
            <a:r>
              <a:rPr lang="pl-PL" b="1" err="1"/>
              <a:t>approach</a:t>
            </a:r>
            <a:r>
              <a:rPr lang="pl-PL"/>
              <a:t>. Not </a:t>
            </a:r>
            <a:r>
              <a:rPr lang="pl-PL" err="1"/>
              <a:t>every</a:t>
            </a:r>
            <a:r>
              <a:rPr lang="pl-PL"/>
              <a:t> </a:t>
            </a:r>
            <a:r>
              <a:rPr lang="pl-PL" err="1"/>
              <a:t>industrial-symbiosis</a:t>
            </a:r>
            <a:r>
              <a:rPr lang="pl-PL"/>
              <a:t> challenge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.</a:t>
            </a:r>
          </a:p>
          <a:p>
            <a:r>
              <a:rPr lang="pl-PL"/>
              <a:t>Second, 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to </a:t>
            </a:r>
            <a:r>
              <a:rPr lang="pl-PL" err="1"/>
              <a:t>produce</a:t>
            </a:r>
            <a:r>
              <a:rPr lang="pl-PL"/>
              <a:t> </a:t>
            </a:r>
            <a:r>
              <a:rPr lang="pl-PL" err="1"/>
              <a:t>something</a:t>
            </a:r>
            <a:r>
              <a:rPr lang="pl-PL"/>
              <a:t> </a:t>
            </a:r>
            <a:r>
              <a:rPr lang="pl-PL" err="1"/>
              <a:t>concrete</a:t>
            </a:r>
            <a:r>
              <a:rPr lang="pl-PL"/>
              <a:t>. It </a:t>
            </a:r>
            <a:r>
              <a:rPr lang="pl-PL" err="1"/>
              <a:t>could</a:t>
            </a:r>
            <a:r>
              <a:rPr lang="pl-PL"/>
              <a:t> be </a:t>
            </a:r>
            <a:r>
              <a:rPr lang="pl-PL" err="1"/>
              <a:t>terminology</a:t>
            </a:r>
            <a:r>
              <a:rPr lang="pl-PL"/>
              <a:t>, a </a:t>
            </a:r>
            <a:r>
              <a:rPr lang="pl-PL" err="1"/>
              <a:t>classification</a:t>
            </a:r>
            <a:r>
              <a:rPr lang="pl-PL"/>
              <a:t> system, a </a:t>
            </a:r>
            <a:r>
              <a:rPr lang="pl-PL" err="1"/>
              <a:t>measurement</a:t>
            </a:r>
            <a:r>
              <a:rPr lang="pl-PL"/>
              <a:t> </a:t>
            </a:r>
            <a:r>
              <a:rPr lang="pl-PL" err="1"/>
              <a:t>method</a:t>
            </a:r>
            <a:r>
              <a:rPr lang="pl-PL"/>
              <a:t>, </a:t>
            </a:r>
            <a:r>
              <a:rPr lang="pl-PL" err="1"/>
              <a:t>common</a:t>
            </a:r>
            <a:r>
              <a:rPr lang="pl-PL"/>
              <a:t> data </a:t>
            </a:r>
            <a:r>
              <a:rPr lang="pl-PL" err="1"/>
              <a:t>requirements</a:t>
            </a:r>
            <a:r>
              <a:rPr lang="pl-PL"/>
              <a:t>, </a:t>
            </a:r>
            <a:r>
              <a:rPr lang="pl-PL" err="1"/>
              <a:t>quality</a:t>
            </a:r>
            <a:r>
              <a:rPr lang="pl-PL"/>
              <a:t> </a:t>
            </a:r>
            <a:r>
              <a:rPr lang="pl-PL" err="1"/>
              <a:t>criteria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assessment</a:t>
            </a:r>
            <a:r>
              <a:rPr lang="pl-PL"/>
              <a:t> </a:t>
            </a:r>
            <a:r>
              <a:rPr lang="pl-PL" err="1"/>
              <a:t>approach</a:t>
            </a:r>
            <a:r>
              <a:rPr lang="pl-PL"/>
              <a:t>.</a:t>
            </a:r>
          </a:p>
          <a:p>
            <a:r>
              <a:rPr lang="pl-PL"/>
              <a:t>Third,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result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appropriate</a:t>
            </a:r>
            <a:r>
              <a:rPr lang="pl-PL"/>
              <a:t> </a:t>
            </a:r>
            <a:r>
              <a:rPr lang="pl-PL" err="1"/>
              <a:t>evidence</a:t>
            </a:r>
            <a:r>
              <a:rPr lang="pl-PL"/>
              <a:t> </a:t>
            </a:r>
            <a:r>
              <a:rPr lang="pl-PL" err="1"/>
              <a:t>base</a:t>
            </a:r>
            <a:r>
              <a:rPr lang="pl-PL"/>
              <a:t>.</a:t>
            </a:r>
          </a:p>
          <a:p>
            <a:r>
              <a:rPr lang="pl-PL"/>
              <a:t>And </a:t>
            </a:r>
            <a:r>
              <a:rPr lang="pl-PL" err="1"/>
              <a:t>fourth</a:t>
            </a:r>
            <a:r>
              <a:rPr lang="pl-PL"/>
              <a:t>, we </a:t>
            </a:r>
            <a:r>
              <a:rPr lang="pl-PL" err="1"/>
              <a:t>need</a:t>
            </a:r>
            <a:r>
              <a:rPr lang="pl-PL"/>
              <a:t> to </a:t>
            </a:r>
            <a:r>
              <a:rPr lang="pl-PL" err="1"/>
              <a:t>know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applicable</a:t>
            </a:r>
            <a:r>
              <a:rPr lang="pl-PL"/>
              <a:t> </a:t>
            </a:r>
            <a:r>
              <a:rPr lang="pl-PL" err="1"/>
              <a:t>beyond</a:t>
            </a:r>
            <a:r>
              <a:rPr lang="pl-PL"/>
              <a:t> the </a:t>
            </a:r>
            <a:r>
              <a:rPr lang="pl-PL" err="1"/>
              <a:t>particular</a:t>
            </a:r>
            <a:r>
              <a:rPr lang="pl-PL"/>
              <a:t> pilot </a:t>
            </a:r>
            <a:r>
              <a:rPr lang="pl-PL" err="1"/>
              <a:t>where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 was </a:t>
            </a:r>
            <a:r>
              <a:rPr lang="pl-PL" err="1"/>
              <a:t>developed</a:t>
            </a:r>
            <a:r>
              <a:rPr lang="pl-PL"/>
              <a:t>.</a:t>
            </a:r>
          </a:p>
          <a:p>
            <a:r>
              <a:rPr lang="pl-PL" err="1"/>
              <a:t>These</a:t>
            </a:r>
            <a:r>
              <a:rPr lang="pl-PL"/>
              <a:t> </a:t>
            </a:r>
            <a:r>
              <a:rPr lang="pl-PL" err="1"/>
              <a:t>four</a:t>
            </a:r>
            <a:r>
              <a:rPr lang="pl-PL"/>
              <a:t> </a:t>
            </a:r>
            <a:r>
              <a:rPr lang="pl-PL" err="1"/>
              <a:t>dimensions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err="1"/>
              <a:t>more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for R&amp;I design </a:t>
            </a:r>
            <a:r>
              <a:rPr lang="pl-PL" err="1"/>
              <a:t>than</a:t>
            </a:r>
            <a:r>
              <a:rPr lang="pl-PL"/>
              <a:t> </a:t>
            </a:r>
            <a:r>
              <a:rPr lang="pl-PL" err="1"/>
              <a:t>simply</a:t>
            </a:r>
            <a:r>
              <a:rPr lang="pl-PL"/>
              <a:t> </a:t>
            </a:r>
            <a:r>
              <a:rPr lang="pl-PL" err="1"/>
              <a:t>asking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a </a:t>
            </a:r>
            <a:r>
              <a:rPr lang="pl-PL" err="1"/>
              <a:t>project</a:t>
            </a:r>
            <a:r>
              <a:rPr lang="pl-PL"/>
              <a:t> “</a:t>
            </a:r>
            <a:r>
              <a:rPr lang="pl-PL" err="1"/>
              <a:t>has</a:t>
            </a:r>
            <a:r>
              <a:rPr lang="pl-PL"/>
              <a:t> a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activity</a:t>
            </a:r>
            <a:r>
              <a:rPr lang="pl-PL"/>
              <a:t>”</a:t>
            </a:r>
          </a:p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D3FE26B-FB53-9278-6848-016D40F0F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946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These</a:t>
            </a:r>
            <a:r>
              <a:rPr lang="pl-PL"/>
              <a:t> </a:t>
            </a:r>
            <a:r>
              <a:rPr lang="pl-PL" err="1"/>
              <a:t>categories</a:t>
            </a:r>
            <a:r>
              <a:rPr lang="pl-PL"/>
              <a:t> </a:t>
            </a:r>
            <a:r>
              <a:rPr lang="pl-PL" err="1"/>
              <a:t>help</a:t>
            </a:r>
            <a:r>
              <a:rPr lang="pl-PL"/>
              <a:t> </a:t>
            </a:r>
            <a:r>
              <a:rPr lang="pl-PL" err="1"/>
              <a:t>identify</a:t>
            </a:r>
            <a:r>
              <a:rPr lang="pl-PL"/>
              <a:t> </a:t>
            </a:r>
            <a:r>
              <a:rPr lang="pl-PL" err="1"/>
              <a:t>where</a:t>
            </a:r>
            <a:r>
              <a:rPr lang="pl-PL"/>
              <a:t> R&amp;I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; </a:t>
            </a:r>
            <a:r>
              <a:rPr lang="pl-PL" err="1"/>
              <a:t>they</a:t>
            </a:r>
            <a:r>
              <a:rPr lang="pl-PL"/>
              <a:t> do not </a:t>
            </a:r>
            <a:r>
              <a:rPr lang="pl-PL" err="1"/>
              <a:t>imply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every</a:t>
            </a:r>
            <a:r>
              <a:rPr lang="pl-PL"/>
              <a:t> </a:t>
            </a:r>
            <a:r>
              <a:rPr lang="pl-PL" err="1"/>
              <a:t>need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result</a:t>
            </a:r>
            <a:r>
              <a:rPr lang="pl-PL"/>
              <a:t> in a standard.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988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This</a:t>
            </a:r>
            <a:r>
              <a:rPr lang="pl-PL"/>
              <a:t> step </a:t>
            </a:r>
            <a:r>
              <a:rPr lang="pl-PL" err="1"/>
              <a:t>checks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need</a:t>
            </a:r>
            <a:r>
              <a:rPr lang="pl-PL"/>
              <a:t> </a:t>
            </a:r>
            <a:r>
              <a:rPr lang="pl-PL" err="1"/>
              <a:t>depends</a:t>
            </a:r>
            <a:r>
              <a:rPr lang="pl-PL"/>
              <a:t> on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horizontal</a:t>
            </a:r>
            <a:r>
              <a:rPr lang="pl-PL"/>
              <a:t>, </a:t>
            </a:r>
            <a:r>
              <a:rPr lang="pl-PL" err="1"/>
              <a:t>sector-specific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system-</a:t>
            </a:r>
            <a:r>
              <a:rPr lang="pl-PL" err="1"/>
              <a:t>level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. 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check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the </a:t>
            </a:r>
            <a:r>
              <a:rPr lang="pl-PL" err="1"/>
              <a:t>identified</a:t>
            </a:r>
            <a:r>
              <a:rPr lang="pl-PL"/>
              <a:t> R&amp;D </a:t>
            </a:r>
            <a:r>
              <a:rPr lang="pl-PL" err="1"/>
              <a:t>need</a:t>
            </a:r>
            <a:r>
              <a:rPr lang="pl-PL"/>
              <a:t> </a:t>
            </a:r>
            <a:r>
              <a:rPr lang="pl-PL" err="1"/>
              <a:t>depends</a:t>
            </a:r>
            <a:r>
              <a:rPr lang="pl-PL"/>
              <a:t> on,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connected</a:t>
            </a:r>
            <a:r>
              <a:rPr lang="pl-PL"/>
              <a:t> with,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at</a:t>
            </a:r>
            <a:r>
              <a:rPr lang="pl-PL"/>
              <a:t> </a:t>
            </a:r>
            <a:r>
              <a:rPr lang="pl-PL" err="1"/>
              <a:t>another</a:t>
            </a:r>
            <a:r>
              <a:rPr lang="pl-PL"/>
              <a:t> </a:t>
            </a:r>
            <a:r>
              <a:rPr lang="pl-PL" err="1"/>
              <a:t>level</a:t>
            </a:r>
            <a:r>
              <a:rPr lang="pl-PL"/>
              <a:t>. </a:t>
            </a:r>
            <a:r>
              <a:rPr lang="pl-PL" err="1"/>
              <a:t>Horizontal</a:t>
            </a:r>
            <a:r>
              <a:rPr lang="pl-PL"/>
              <a:t>, </a:t>
            </a:r>
            <a:r>
              <a:rPr lang="pl-PL" err="1"/>
              <a:t>sector-specific</a:t>
            </a:r>
            <a:r>
              <a:rPr lang="pl-PL"/>
              <a:t> and system-</a:t>
            </a:r>
            <a:r>
              <a:rPr lang="pl-PL" err="1"/>
              <a:t>level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not be </a:t>
            </a:r>
            <a:r>
              <a:rPr lang="pl-PL" err="1"/>
              <a:t>treated</a:t>
            </a:r>
            <a:r>
              <a:rPr lang="pl-PL"/>
              <a:t> as </a:t>
            </a:r>
            <a:r>
              <a:rPr lang="pl-PL" err="1"/>
              <a:t>isolated</a:t>
            </a:r>
            <a:r>
              <a:rPr lang="pl-PL"/>
              <a:t> </a:t>
            </a:r>
            <a:r>
              <a:rPr lang="pl-PL" err="1"/>
              <a:t>categories</a:t>
            </a:r>
            <a:r>
              <a:rPr lang="pl-PL"/>
              <a:t>.</a:t>
            </a:r>
          </a:p>
          <a:p>
            <a:pPr lvl="0"/>
            <a:r>
              <a:rPr lang="pl-PL" b="1"/>
              <a:t>Second-life </a:t>
            </a:r>
            <a:r>
              <a:rPr lang="pl-PL" b="1" err="1"/>
              <a:t>batteries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reliable</a:t>
            </a:r>
            <a:r>
              <a:rPr lang="pl-PL"/>
              <a:t> </a:t>
            </a:r>
            <a:r>
              <a:rPr lang="pl-PL" err="1"/>
              <a:t>methods</a:t>
            </a:r>
            <a:r>
              <a:rPr lang="pl-PL"/>
              <a:t> for </a:t>
            </a:r>
            <a:r>
              <a:rPr lang="pl-PL" err="1"/>
              <a:t>assessing</a:t>
            </a:r>
            <a:r>
              <a:rPr lang="pl-PL"/>
              <a:t> </a:t>
            </a:r>
            <a:r>
              <a:rPr lang="pl-PL" err="1"/>
              <a:t>battery</a:t>
            </a:r>
            <a:r>
              <a:rPr lang="pl-PL"/>
              <a:t> </a:t>
            </a:r>
            <a:r>
              <a:rPr lang="pl-PL" err="1"/>
              <a:t>State</a:t>
            </a:r>
            <a:r>
              <a:rPr lang="pl-PL"/>
              <a:t> of </a:t>
            </a:r>
            <a:r>
              <a:rPr lang="pl-PL" err="1"/>
              <a:t>Health</a:t>
            </a:r>
            <a:r>
              <a:rPr lang="pl-PL"/>
              <a:t>, </a:t>
            </a:r>
            <a:r>
              <a:rPr lang="pl-PL" err="1"/>
              <a:t>Remaining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Life and </a:t>
            </a:r>
            <a:r>
              <a:rPr lang="pl-PL" err="1"/>
              <a:t>suitability</a:t>
            </a:r>
            <a:r>
              <a:rPr lang="pl-PL"/>
              <a:t> for </a:t>
            </a:r>
            <a:r>
              <a:rPr lang="pl-PL" err="1"/>
              <a:t>second</a:t>
            </a:r>
            <a:r>
              <a:rPr lang="pl-PL"/>
              <a:t>-life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data </a:t>
            </a:r>
            <a:r>
              <a:rPr lang="pl-PL" err="1"/>
              <a:t>fields</a:t>
            </a:r>
            <a:r>
              <a:rPr lang="pl-PL"/>
              <a:t>, </a:t>
            </a:r>
            <a:r>
              <a:rPr lang="pl-PL" err="1"/>
              <a:t>terminology</a:t>
            </a:r>
            <a:r>
              <a:rPr lang="pl-PL"/>
              <a:t>, </a:t>
            </a:r>
            <a:r>
              <a:rPr lang="pl-PL" err="1"/>
              <a:t>traceability</a:t>
            </a:r>
            <a:r>
              <a:rPr lang="pl-PL"/>
              <a:t> </a:t>
            </a:r>
            <a:r>
              <a:rPr lang="pl-PL" err="1"/>
              <a:t>information</a:t>
            </a:r>
            <a:r>
              <a:rPr lang="pl-PL"/>
              <a:t> and </a:t>
            </a:r>
            <a:r>
              <a:rPr lang="pl-PL" err="1"/>
              <a:t>interoperable</a:t>
            </a:r>
            <a:r>
              <a:rPr lang="pl-PL"/>
              <a:t> data </a:t>
            </a:r>
            <a:r>
              <a:rPr lang="pl-PL" err="1"/>
              <a:t>structures</a:t>
            </a:r>
            <a:r>
              <a:rPr lang="pl-PL"/>
              <a:t> for </a:t>
            </a:r>
            <a:r>
              <a:rPr lang="pl-PL" err="1"/>
              <a:t>describing</a:t>
            </a:r>
            <a:r>
              <a:rPr lang="pl-PL"/>
              <a:t> </a:t>
            </a:r>
            <a:r>
              <a:rPr lang="pl-PL" err="1"/>
              <a:t>battery</a:t>
            </a:r>
            <a:r>
              <a:rPr lang="pl-PL"/>
              <a:t> </a:t>
            </a:r>
            <a:r>
              <a:rPr lang="pl-PL" err="1"/>
              <a:t>condition</a:t>
            </a:r>
            <a:r>
              <a:rPr lang="pl-PL"/>
              <a:t> and </a:t>
            </a:r>
            <a:r>
              <a:rPr lang="pl-PL" err="1"/>
              <a:t>history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governance</a:t>
            </a:r>
            <a:r>
              <a:rPr lang="pl-PL"/>
              <a:t> and </a:t>
            </a:r>
            <a:r>
              <a:rPr lang="pl-PL" err="1"/>
              <a:t>information-sharing</a:t>
            </a:r>
            <a:r>
              <a:rPr lang="pl-PL"/>
              <a:t> </a:t>
            </a:r>
            <a:r>
              <a:rPr lang="pl-PL" err="1"/>
              <a:t>arrangements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allow</a:t>
            </a:r>
            <a:r>
              <a:rPr lang="pl-PL"/>
              <a:t>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battery</a:t>
            </a:r>
            <a:r>
              <a:rPr lang="pl-PL"/>
              <a:t> data to be </a:t>
            </a:r>
            <a:r>
              <a:rPr lang="pl-PL" err="1"/>
              <a:t>accessed</a:t>
            </a:r>
            <a:r>
              <a:rPr lang="pl-PL"/>
              <a:t> and </a:t>
            </a:r>
            <a:r>
              <a:rPr lang="pl-PL" err="1"/>
              <a:t>used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organisations</a:t>
            </a:r>
            <a:r>
              <a:rPr lang="pl-PL"/>
              <a:t>. </a:t>
            </a:r>
          </a:p>
          <a:p>
            <a:pPr lvl="0"/>
            <a:r>
              <a:rPr lang="pl-PL" b="1"/>
              <a:t>Waste </a:t>
            </a:r>
            <a:r>
              <a:rPr lang="pl-PL" b="1" err="1"/>
              <a:t>heat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methods</a:t>
            </a:r>
            <a:r>
              <a:rPr lang="pl-PL"/>
              <a:t> for </a:t>
            </a:r>
            <a:r>
              <a:rPr lang="pl-PL" err="1"/>
              <a:t>measuring</a:t>
            </a:r>
            <a:r>
              <a:rPr lang="pl-PL"/>
              <a:t> and </a:t>
            </a:r>
            <a:r>
              <a:rPr lang="pl-PL" err="1"/>
              <a:t>assessing</a:t>
            </a:r>
            <a:r>
              <a:rPr lang="pl-PL"/>
              <a:t> waste-</a:t>
            </a:r>
            <a:r>
              <a:rPr lang="pl-PL" err="1"/>
              <a:t>heat</a:t>
            </a:r>
            <a:r>
              <a:rPr lang="pl-PL"/>
              <a:t> </a:t>
            </a:r>
            <a:r>
              <a:rPr lang="pl-PL" err="1"/>
              <a:t>availability</a:t>
            </a:r>
            <a:r>
              <a:rPr lang="pl-PL"/>
              <a:t>, </a:t>
            </a:r>
            <a:r>
              <a:rPr lang="pl-PL" err="1"/>
              <a:t>temperature</a:t>
            </a:r>
            <a:r>
              <a:rPr lang="pl-PL"/>
              <a:t> </a:t>
            </a:r>
            <a:r>
              <a:rPr lang="pl-PL" err="1"/>
              <a:t>characteristics</a:t>
            </a:r>
            <a:r>
              <a:rPr lang="pl-PL"/>
              <a:t> and </a:t>
            </a:r>
            <a:r>
              <a:rPr lang="pl-PL" err="1"/>
              <a:t>recovery</a:t>
            </a:r>
            <a:r>
              <a:rPr lang="pl-PL"/>
              <a:t> performance in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industrial</a:t>
            </a:r>
            <a:r>
              <a:rPr lang="pl-PL"/>
              <a:t>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, </a:t>
            </a:r>
            <a:r>
              <a:rPr lang="pl-PL" err="1"/>
              <a:t>measurement</a:t>
            </a:r>
            <a:r>
              <a:rPr lang="pl-PL"/>
              <a:t> </a:t>
            </a:r>
            <a:r>
              <a:rPr lang="pl-PL" err="1"/>
              <a:t>boundaries</a:t>
            </a:r>
            <a:r>
              <a:rPr lang="pl-PL"/>
              <a:t> and </a:t>
            </a:r>
            <a:r>
              <a:rPr lang="pl-PL" err="1"/>
              <a:t>interoperable</a:t>
            </a:r>
            <a:r>
              <a:rPr lang="pl-PL"/>
              <a:t> </a:t>
            </a:r>
            <a:r>
              <a:rPr lang="pl-PL" err="1"/>
              <a:t>energy</a:t>
            </a:r>
            <a:r>
              <a:rPr lang="pl-PL"/>
              <a:t>-data </a:t>
            </a:r>
            <a:r>
              <a:rPr lang="pl-PL" err="1"/>
              <a:t>structures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allow</a:t>
            </a:r>
            <a:r>
              <a:rPr lang="pl-PL"/>
              <a:t> </a:t>
            </a:r>
            <a:r>
              <a:rPr lang="pl-PL" err="1"/>
              <a:t>heat</a:t>
            </a:r>
            <a:r>
              <a:rPr lang="pl-PL"/>
              <a:t> data to be </a:t>
            </a:r>
            <a:r>
              <a:rPr lang="pl-PL" err="1"/>
              <a:t>compared</a:t>
            </a:r>
            <a:r>
              <a:rPr lang="pl-PL"/>
              <a:t> and </a:t>
            </a:r>
            <a:r>
              <a:rPr lang="pl-PL" err="1"/>
              <a:t>exchanged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infrastructure</a:t>
            </a:r>
            <a:r>
              <a:rPr lang="pl-PL"/>
              <a:t> and </a:t>
            </a:r>
            <a:r>
              <a:rPr lang="pl-PL" err="1"/>
              <a:t>spatial-planning</a:t>
            </a:r>
            <a:r>
              <a:rPr lang="pl-PL"/>
              <a:t> </a:t>
            </a:r>
            <a:r>
              <a:rPr lang="pl-PL" err="1"/>
              <a:t>methodologies</a:t>
            </a:r>
            <a:r>
              <a:rPr lang="pl-PL"/>
              <a:t> for </a:t>
            </a:r>
            <a:r>
              <a:rPr lang="pl-PL" err="1"/>
              <a:t>assessing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</a:t>
            </a:r>
            <a:r>
              <a:rPr lang="pl-PL" err="1"/>
              <a:t>heat</a:t>
            </a:r>
            <a:r>
              <a:rPr lang="pl-PL"/>
              <a:t> </a:t>
            </a:r>
            <a:r>
              <a:rPr lang="pl-PL" err="1"/>
              <a:t>producers</a:t>
            </a:r>
            <a:r>
              <a:rPr lang="pl-PL"/>
              <a:t> and </a:t>
            </a:r>
            <a:r>
              <a:rPr lang="pl-PL" err="1"/>
              <a:t>users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be </a:t>
            </a:r>
            <a:r>
              <a:rPr lang="pl-PL" err="1"/>
              <a:t>technically</a:t>
            </a:r>
            <a:r>
              <a:rPr lang="pl-PL"/>
              <a:t> and </a:t>
            </a:r>
            <a:r>
              <a:rPr lang="pl-PL" err="1"/>
              <a:t>geographically</a:t>
            </a:r>
            <a:r>
              <a:rPr lang="pl-PL"/>
              <a:t> </a:t>
            </a:r>
            <a:r>
              <a:rPr lang="pl-PL" err="1"/>
              <a:t>connected</a:t>
            </a:r>
            <a:r>
              <a:rPr lang="pl-PL"/>
              <a:t>. </a:t>
            </a:r>
          </a:p>
          <a:p>
            <a:pPr lvl="0"/>
            <a:r>
              <a:rPr lang="pl-PL" b="1" err="1"/>
              <a:t>Secondary</a:t>
            </a:r>
            <a:r>
              <a:rPr lang="pl-PL" b="1"/>
              <a:t> materials / </a:t>
            </a:r>
            <a:r>
              <a:rPr lang="pl-PL" b="1" err="1"/>
              <a:t>slags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material-specific</a:t>
            </a:r>
            <a:r>
              <a:rPr lang="pl-PL"/>
              <a:t> </a:t>
            </a:r>
            <a:r>
              <a:rPr lang="pl-PL" err="1"/>
              <a:t>sampling</a:t>
            </a:r>
            <a:r>
              <a:rPr lang="pl-PL"/>
              <a:t>, </a:t>
            </a:r>
            <a:r>
              <a:rPr lang="pl-PL" err="1"/>
              <a:t>characterisation</a:t>
            </a:r>
            <a:r>
              <a:rPr lang="pl-PL"/>
              <a:t> and test </a:t>
            </a:r>
            <a:r>
              <a:rPr lang="pl-PL" err="1"/>
              <a:t>methods</a:t>
            </a:r>
            <a:r>
              <a:rPr lang="pl-PL"/>
              <a:t> for </a:t>
            </a:r>
            <a:r>
              <a:rPr lang="pl-PL" err="1"/>
              <a:t>assessing</a:t>
            </a:r>
            <a:r>
              <a:rPr lang="pl-PL"/>
              <a:t> the </a:t>
            </a:r>
            <a:r>
              <a:rPr lang="pl-PL" err="1"/>
              <a:t>quality</a:t>
            </a:r>
            <a:r>
              <a:rPr lang="pl-PL"/>
              <a:t>, </a:t>
            </a:r>
            <a:r>
              <a:rPr lang="pl-PL" err="1"/>
              <a:t>durability</a:t>
            </a:r>
            <a:r>
              <a:rPr lang="pl-PL"/>
              <a:t> and </a:t>
            </a:r>
            <a:r>
              <a:rPr lang="pl-PL" err="1"/>
              <a:t>environmental</a:t>
            </a:r>
            <a:r>
              <a:rPr lang="pl-PL"/>
              <a:t> </a:t>
            </a:r>
            <a:r>
              <a:rPr lang="pl-PL" err="1"/>
              <a:t>safety</a:t>
            </a:r>
            <a:r>
              <a:rPr lang="pl-PL"/>
              <a:t> of </a:t>
            </a:r>
            <a:r>
              <a:rPr lang="pl-PL" err="1"/>
              <a:t>slags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secondary</a:t>
            </a:r>
            <a:r>
              <a:rPr lang="pl-PL"/>
              <a:t> materials in </a:t>
            </a:r>
            <a:r>
              <a:rPr lang="pl-PL" err="1"/>
              <a:t>defined</a:t>
            </a:r>
            <a:r>
              <a:rPr lang="pl-PL"/>
              <a:t>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terminology</a:t>
            </a:r>
            <a:r>
              <a:rPr lang="pl-PL"/>
              <a:t>,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, </a:t>
            </a:r>
            <a:r>
              <a:rPr lang="pl-PL" err="1"/>
              <a:t>quality</a:t>
            </a:r>
            <a:r>
              <a:rPr lang="pl-PL"/>
              <a:t> </a:t>
            </a:r>
            <a:r>
              <a:rPr lang="pl-PL" err="1"/>
              <a:t>information</a:t>
            </a:r>
            <a:r>
              <a:rPr lang="pl-PL"/>
              <a:t> and </a:t>
            </a:r>
            <a:r>
              <a:rPr lang="pl-PL" err="1"/>
              <a:t>assessment</a:t>
            </a:r>
            <a:r>
              <a:rPr lang="pl-PL"/>
              <a:t> </a:t>
            </a:r>
            <a:r>
              <a:rPr lang="pl-PL" err="1"/>
              <a:t>approaches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allow</a:t>
            </a:r>
            <a:r>
              <a:rPr lang="pl-PL"/>
              <a:t> </a:t>
            </a:r>
            <a:r>
              <a:rPr lang="pl-PL" err="1"/>
              <a:t>results</a:t>
            </a:r>
            <a:r>
              <a:rPr lang="pl-PL"/>
              <a:t> to be </a:t>
            </a:r>
            <a:r>
              <a:rPr lang="pl-PL" err="1"/>
              <a:t>compared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suppliers</a:t>
            </a:r>
            <a:r>
              <a:rPr lang="pl-PL"/>
              <a:t> and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rules</a:t>
            </a:r>
            <a:r>
              <a:rPr lang="pl-PL"/>
              <a:t> and </a:t>
            </a:r>
            <a:r>
              <a:rPr lang="pl-PL" err="1"/>
              <a:t>practices</a:t>
            </a:r>
            <a:r>
              <a:rPr lang="pl-PL"/>
              <a:t> </a:t>
            </a:r>
            <a:r>
              <a:rPr lang="pl-PL" err="1"/>
              <a:t>related</a:t>
            </a:r>
            <a:r>
              <a:rPr lang="pl-PL"/>
              <a:t> to </a:t>
            </a:r>
            <a:r>
              <a:rPr lang="pl-PL" err="1"/>
              <a:t>resource</a:t>
            </a:r>
            <a:r>
              <a:rPr lang="pl-PL"/>
              <a:t> status, </a:t>
            </a:r>
            <a:r>
              <a:rPr lang="pl-PL" err="1"/>
              <a:t>liability</a:t>
            </a:r>
            <a:r>
              <a:rPr lang="pl-PL"/>
              <a:t>, </a:t>
            </a:r>
            <a:r>
              <a:rPr lang="pl-PL" err="1"/>
              <a:t>contracting</a:t>
            </a:r>
            <a:r>
              <a:rPr lang="pl-PL"/>
              <a:t> and </a:t>
            </a:r>
            <a:r>
              <a:rPr lang="pl-PL" err="1"/>
              <a:t>information</a:t>
            </a:r>
            <a:r>
              <a:rPr lang="pl-PL"/>
              <a:t> </a:t>
            </a:r>
            <a:r>
              <a:rPr lang="pl-PL" err="1"/>
              <a:t>sharing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affect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the </a:t>
            </a:r>
            <a:r>
              <a:rPr lang="pl-PL" err="1"/>
              <a:t>secondary</a:t>
            </a:r>
            <a:r>
              <a:rPr lang="pl-PL"/>
              <a:t> </a:t>
            </a:r>
            <a:r>
              <a:rPr lang="pl-PL" err="1"/>
              <a:t>material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be </a:t>
            </a:r>
            <a:r>
              <a:rPr lang="pl-PL" err="1"/>
              <a:t>accepted</a:t>
            </a:r>
            <a:r>
              <a:rPr lang="pl-PL"/>
              <a:t> and </a:t>
            </a:r>
            <a:r>
              <a:rPr lang="pl-PL" err="1"/>
              <a:t>used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organisational</a:t>
            </a:r>
            <a:r>
              <a:rPr lang="pl-PL"/>
              <a:t> </a:t>
            </a:r>
            <a:r>
              <a:rPr lang="pl-PL" err="1"/>
              <a:t>boundaries</a:t>
            </a:r>
            <a:r>
              <a:rPr lang="pl-PL"/>
              <a:t>. </a:t>
            </a:r>
          </a:p>
          <a:p>
            <a:pPr lvl="0"/>
            <a:r>
              <a:rPr lang="pl-PL" b="1"/>
              <a:t>Digital </a:t>
            </a:r>
            <a:r>
              <a:rPr lang="pl-PL" b="1" err="1"/>
              <a:t>industrial-symbiosis</a:t>
            </a:r>
            <a:r>
              <a:rPr lang="pl-PL" b="1"/>
              <a:t> </a:t>
            </a:r>
            <a:r>
              <a:rPr lang="pl-PL" b="1" err="1"/>
              <a:t>platforms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sector</a:t>
            </a:r>
            <a:r>
              <a:rPr lang="pl-PL"/>
              <a:t>-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material-specific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to </a:t>
            </a:r>
            <a:r>
              <a:rPr lang="pl-PL" err="1"/>
              <a:t>represent</a:t>
            </a:r>
            <a:r>
              <a:rPr lang="pl-PL"/>
              <a:t> </a:t>
            </a:r>
            <a:r>
              <a:rPr lang="pl-PL" err="1"/>
              <a:t>particular</a:t>
            </a:r>
            <a:r>
              <a:rPr lang="pl-PL"/>
              <a:t>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streams</a:t>
            </a:r>
            <a:r>
              <a:rPr lang="pl-PL"/>
              <a:t> </a:t>
            </a:r>
            <a:r>
              <a:rPr lang="pl-PL" err="1"/>
              <a:t>accurately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data </a:t>
            </a:r>
            <a:r>
              <a:rPr lang="pl-PL" err="1"/>
              <a:t>models</a:t>
            </a:r>
            <a:r>
              <a:rPr lang="pl-PL"/>
              <a:t>, </a:t>
            </a:r>
            <a:r>
              <a:rPr lang="pl-PL" err="1"/>
              <a:t>semantics</a:t>
            </a:r>
            <a:r>
              <a:rPr lang="pl-PL"/>
              <a:t>, </a:t>
            </a:r>
            <a:r>
              <a:rPr lang="pl-PL" err="1"/>
              <a:t>identifiers</a:t>
            </a:r>
            <a:r>
              <a:rPr lang="pl-PL"/>
              <a:t> and </a:t>
            </a:r>
            <a:r>
              <a:rPr lang="pl-PL" err="1"/>
              <a:t>interoperability</a:t>
            </a:r>
            <a:r>
              <a:rPr lang="pl-PL"/>
              <a:t> </a:t>
            </a:r>
            <a:r>
              <a:rPr lang="pl-PL" err="1"/>
              <a:t>requirements</a:t>
            </a:r>
            <a:r>
              <a:rPr lang="pl-PL"/>
              <a:t> </a:t>
            </a:r>
            <a:r>
              <a:rPr lang="pl-PL" err="1"/>
              <a:t>enabling</a:t>
            </a:r>
            <a:r>
              <a:rPr lang="pl-PL"/>
              <a:t> exchange </a:t>
            </a:r>
            <a:r>
              <a:rPr lang="pl-PL" err="1"/>
              <a:t>between</a:t>
            </a:r>
            <a:r>
              <a:rPr lang="pl-PL"/>
              <a:t> </a:t>
            </a:r>
            <a:r>
              <a:rPr lang="pl-PL" err="1"/>
              <a:t>digital</a:t>
            </a:r>
            <a:r>
              <a:rPr lang="pl-PL"/>
              <a:t> </a:t>
            </a:r>
            <a:r>
              <a:rPr lang="pl-PL" err="1"/>
              <a:t>systems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governance</a:t>
            </a:r>
            <a:r>
              <a:rPr lang="pl-PL"/>
              <a:t> </a:t>
            </a:r>
            <a:r>
              <a:rPr lang="pl-PL" err="1"/>
              <a:t>arrangements</a:t>
            </a:r>
            <a:r>
              <a:rPr lang="pl-PL"/>
              <a:t> for data </a:t>
            </a:r>
            <a:r>
              <a:rPr lang="pl-PL" err="1"/>
              <a:t>access</a:t>
            </a:r>
            <a:r>
              <a:rPr lang="pl-PL"/>
              <a:t>, </a:t>
            </a:r>
            <a:r>
              <a:rPr lang="pl-PL" err="1"/>
              <a:t>confidentiality</a:t>
            </a:r>
            <a:r>
              <a:rPr lang="pl-PL"/>
              <a:t>, </a:t>
            </a:r>
            <a:r>
              <a:rPr lang="pl-PL" err="1"/>
              <a:t>responsibilities</a:t>
            </a:r>
            <a:r>
              <a:rPr lang="pl-PL"/>
              <a:t> and </a:t>
            </a:r>
            <a:r>
              <a:rPr lang="pl-PL" err="1"/>
              <a:t>long</a:t>
            </a:r>
            <a:r>
              <a:rPr lang="pl-PL"/>
              <a:t>-term </a:t>
            </a:r>
            <a:r>
              <a:rPr lang="pl-PL" err="1"/>
              <a:t>information</a:t>
            </a:r>
            <a:r>
              <a:rPr lang="pl-PL"/>
              <a:t> </a:t>
            </a:r>
            <a:r>
              <a:rPr lang="pl-PL" err="1"/>
              <a:t>sharing</a:t>
            </a:r>
            <a:r>
              <a:rPr lang="pl-PL"/>
              <a:t> </a:t>
            </a:r>
            <a:r>
              <a:rPr lang="pl-PL" err="1"/>
              <a:t>between</a:t>
            </a:r>
            <a:r>
              <a:rPr lang="pl-PL"/>
              <a:t> </a:t>
            </a:r>
            <a:r>
              <a:rPr lang="pl-PL" err="1"/>
              <a:t>participating</a:t>
            </a:r>
            <a:r>
              <a:rPr lang="pl-PL"/>
              <a:t> </a:t>
            </a:r>
            <a:r>
              <a:rPr lang="pl-PL" err="1"/>
              <a:t>organisations</a:t>
            </a:r>
            <a:r>
              <a:rPr lang="pl-PL"/>
              <a:t>.</a:t>
            </a:r>
          </a:p>
          <a:p>
            <a:r>
              <a:rPr lang="pl-PL" err="1"/>
              <a:t>So</a:t>
            </a:r>
            <a:r>
              <a:rPr lang="pl-PL"/>
              <a:t> </a:t>
            </a:r>
            <a:r>
              <a:rPr lang="pl-PL" err="1"/>
              <a:t>when</a:t>
            </a:r>
            <a:r>
              <a:rPr lang="pl-PL"/>
              <a:t> </a:t>
            </a:r>
            <a:r>
              <a:rPr lang="pl-PL" err="1"/>
              <a:t>designing</a:t>
            </a:r>
            <a:r>
              <a:rPr lang="pl-PL"/>
              <a:t> IS R&amp;D, the </a:t>
            </a:r>
            <a:r>
              <a:rPr lang="pl-PL" err="1"/>
              <a:t>links</a:t>
            </a:r>
            <a:r>
              <a:rPr lang="pl-PL"/>
              <a:t> </a:t>
            </a:r>
            <a:r>
              <a:rPr lang="pl-PL" err="1"/>
              <a:t>between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err="1"/>
              <a:t>themselves</a:t>
            </a:r>
            <a:r>
              <a:rPr lang="pl-PL"/>
              <a:t> </a:t>
            </a:r>
            <a:r>
              <a:rPr lang="pl-PL" err="1"/>
              <a:t>important</a:t>
            </a:r>
            <a:r>
              <a:rPr lang="pl-PL"/>
              <a:t>.</a:t>
            </a: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328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6D4A3-EA5B-3E7E-E51B-C687D2BBC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7D17730-BAC2-8BAA-57D9-B6AE48192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662D430-BA3A-F7A9-5C46-90720E27E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This</a:t>
            </a:r>
            <a:r>
              <a:rPr lang="pl-PL"/>
              <a:t> step </a:t>
            </a:r>
            <a:r>
              <a:rPr lang="pl-PL" err="1"/>
              <a:t>checks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need</a:t>
            </a:r>
            <a:r>
              <a:rPr lang="pl-PL"/>
              <a:t> </a:t>
            </a:r>
            <a:r>
              <a:rPr lang="pl-PL" err="1"/>
              <a:t>depends</a:t>
            </a:r>
            <a:r>
              <a:rPr lang="pl-PL"/>
              <a:t> on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horizontal</a:t>
            </a:r>
            <a:r>
              <a:rPr lang="pl-PL"/>
              <a:t>, </a:t>
            </a:r>
            <a:r>
              <a:rPr lang="pl-PL" err="1"/>
              <a:t>sector-specific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system-</a:t>
            </a:r>
            <a:r>
              <a:rPr lang="pl-PL" err="1"/>
              <a:t>level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. 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check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the </a:t>
            </a:r>
            <a:r>
              <a:rPr lang="pl-PL" err="1"/>
              <a:t>identified</a:t>
            </a:r>
            <a:r>
              <a:rPr lang="pl-PL"/>
              <a:t> R&amp;D </a:t>
            </a:r>
            <a:r>
              <a:rPr lang="pl-PL" err="1"/>
              <a:t>need</a:t>
            </a:r>
            <a:r>
              <a:rPr lang="pl-PL"/>
              <a:t> </a:t>
            </a:r>
            <a:r>
              <a:rPr lang="pl-PL" err="1"/>
              <a:t>depends</a:t>
            </a:r>
            <a:r>
              <a:rPr lang="pl-PL"/>
              <a:t> on,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connected</a:t>
            </a:r>
            <a:r>
              <a:rPr lang="pl-PL"/>
              <a:t> with,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at</a:t>
            </a:r>
            <a:r>
              <a:rPr lang="pl-PL"/>
              <a:t> </a:t>
            </a:r>
            <a:r>
              <a:rPr lang="pl-PL" err="1"/>
              <a:t>another</a:t>
            </a:r>
            <a:r>
              <a:rPr lang="pl-PL"/>
              <a:t> </a:t>
            </a:r>
            <a:r>
              <a:rPr lang="pl-PL" err="1"/>
              <a:t>level</a:t>
            </a:r>
            <a:r>
              <a:rPr lang="pl-PL"/>
              <a:t>. </a:t>
            </a:r>
            <a:r>
              <a:rPr lang="pl-PL" err="1"/>
              <a:t>Horizontal</a:t>
            </a:r>
            <a:r>
              <a:rPr lang="pl-PL"/>
              <a:t>, </a:t>
            </a:r>
            <a:r>
              <a:rPr lang="pl-PL" err="1"/>
              <a:t>sector-specific</a:t>
            </a:r>
            <a:r>
              <a:rPr lang="pl-PL"/>
              <a:t> and system-</a:t>
            </a:r>
            <a:r>
              <a:rPr lang="pl-PL" err="1"/>
              <a:t>level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not be </a:t>
            </a:r>
            <a:r>
              <a:rPr lang="pl-PL" err="1"/>
              <a:t>treated</a:t>
            </a:r>
            <a:r>
              <a:rPr lang="pl-PL"/>
              <a:t> as </a:t>
            </a:r>
            <a:r>
              <a:rPr lang="pl-PL" err="1"/>
              <a:t>isolated</a:t>
            </a:r>
            <a:r>
              <a:rPr lang="pl-PL"/>
              <a:t> </a:t>
            </a:r>
            <a:r>
              <a:rPr lang="pl-PL" err="1"/>
              <a:t>categories</a:t>
            </a:r>
            <a:r>
              <a:rPr lang="pl-PL"/>
              <a:t>.</a:t>
            </a:r>
          </a:p>
          <a:p>
            <a:pPr lvl="0"/>
            <a:r>
              <a:rPr lang="pl-PL" b="1"/>
              <a:t>Second-life </a:t>
            </a:r>
            <a:r>
              <a:rPr lang="pl-PL" b="1" err="1"/>
              <a:t>batteries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reliable</a:t>
            </a:r>
            <a:r>
              <a:rPr lang="pl-PL"/>
              <a:t> </a:t>
            </a:r>
            <a:r>
              <a:rPr lang="pl-PL" err="1"/>
              <a:t>methods</a:t>
            </a:r>
            <a:r>
              <a:rPr lang="pl-PL"/>
              <a:t> for </a:t>
            </a:r>
            <a:r>
              <a:rPr lang="pl-PL" err="1"/>
              <a:t>assessing</a:t>
            </a:r>
            <a:r>
              <a:rPr lang="pl-PL"/>
              <a:t> </a:t>
            </a:r>
            <a:r>
              <a:rPr lang="pl-PL" err="1"/>
              <a:t>battery</a:t>
            </a:r>
            <a:r>
              <a:rPr lang="pl-PL"/>
              <a:t> </a:t>
            </a:r>
            <a:r>
              <a:rPr lang="pl-PL" err="1"/>
              <a:t>State</a:t>
            </a:r>
            <a:r>
              <a:rPr lang="pl-PL"/>
              <a:t> of </a:t>
            </a:r>
            <a:r>
              <a:rPr lang="pl-PL" err="1"/>
              <a:t>Health</a:t>
            </a:r>
            <a:r>
              <a:rPr lang="pl-PL"/>
              <a:t>, </a:t>
            </a:r>
            <a:r>
              <a:rPr lang="pl-PL" err="1"/>
              <a:t>Remaining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Life and </a:t>
            </a:r>
            <a:r>
              <a:rPr lang="pl-PL" err="1"/>
              <a:t>suitability</a:t>
            </a:r>
            <a:r>
              <a:rPr lang="pl-PL"/>
              <a:t> for </a:t>
            </a:r>
            <a:r>
              <a:rPr lang="pl-PL" err="1"/>
              <a:t>second</a:t>
            </a:r>
            <a:r>
              <a:rPr lang="pl-PL"/>
              <a:t>-life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data </a:t>
            </a:r>
            <a:r>
              <a:rPr lang="pl-PL" err="1"/>
              <a:t>fields</a:t>
            </a:r>
            <a:r>
              <a:rPr lang="pl-PL"/>
              <a:t>, </a:t>
            </a:r>
            <a:r>
              <a:rPr lang="pl-PL" err="1"/>
              <a:t>terminology</a:t>
            </a:r>
            <a:r>
              <a:rPr lang="pl-PL"/>
              <a:t>, </a:t>
            </a:r>
            <a:r>
              <a:rPr lang="pl-PL" err="1"/>
              <a:t>traceability</a:t>
            </a:r>
            <a:r>
              <a:rPr lang="pl-PL"/>
              <a:t> </a:t>
            </a:r>
            <a:r>
              <a:rPr lang="pl-PL" err="1"/>
              <a:t>information</a:t>
            </a:r>
            <a:r>
              <a:rPr lang="pl-PL"/>
              <a:t> and </a:t>
            </a:r>
            <a:r>
              <a:rPr lang="pl-PL" err="1"/>
              <a:t>interoperable</a:t>
            </a:r>
            <a:r>
              <a:rPr lang="pl-PL"/>
              <a:t> data </a:t>
            </a:r>
            <a:r>
              <a:rPr lang="pl-PL" err="1"/>
              <a:t>structures</a:t>
            </a:r>
            <a:r>
              <a:rPr lang="pl-PL"/>
              <a:t> for </a:t>
            </a:r>
            <a:r>
              <a:rPr lang="pl-PL" err="1"/>
              <a:t>describing</a:t>
            </a:r>
            <a:r>
              <a:rPr lang="pl-PL"/>
              <a:t> </a:t>
            </a:r>
            <a:r>
              <a:rPr lang="pl-PL" err="1"/>
              <a:t>battery</a:t>
            </a:r>
            <a:r>
              <a:rPr lang="pl-PL"/>
              <a:t> </a:t>
            </a:r>
            <a:r>
              <a:rPr lang="pl-PL" err="1"/>
              <a:t>condition</a:t>
            </a:r>
            <a:r>
              <a:rPr lang="pl-PL"/>
              <a:t> and </a:t>
            </a:r>
            <a:r>
              <a:rPr lang="pl-PL" err="1"/>
              <a:t>history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governance</a:t>
            </a:r>
            <a:r>
              <a:rPr lang="pl-PL"/>
              <a:t> and </a:t>
            </a:r>
            <a:r>
              <a:rPr lang="pl-PL" err="1"/>
              <a:t>information-sharing</a:t>
            </a:r>
            <a:r>
              <a:rPr lang="pl-PL"/>
              <a:t> </a:t>
            </a:r>
            <a:r>
              <a:rPr lang="pl-PL" err="1"/>
              <a:t>arrangements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allow</a:t>
            </a:r>
            <a:r>
              <a:rPr lang="pl-PL"/>
              <a:t>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battery</a:t>
            </a:r>
            <a:r>
              <a:rPr lang="pl-PL"/>
              <a:t> data to be </a:t>
            </a:r>
            <a:r>
              <a:rPr lang="pl-PL" err="1"/>
              <a:t>accessed</a:t>
            </a:r>
            <a:r>
              <a:rPr lang="pl-PL"/>
              <a:t> and </a:t>
            </a:r>
            <a:r>
              <a:rPr lang="pl-PL" err="1"/>
              <a:t>used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organisations</a:t>
            </a:r>
            <a:r>
              <a:rPr lang="pl-PL"/>
              <a:t>. </a:t>
            </a:r>
          </a:p>
          <a:p>
            <a:pPr lvl="0"/>
            <a:r>
              <a:rPr lang="pl-PL" b="1"/>
              <a:t>Waste </a:t>
            </a:r>
            <a:r>
              <a:rPr lang="pl-PL" b="1" err="1"/>
              <a:t>heat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methods</a:t>
            </a:r>
            <a:r>
              <a:rPr lang="pl-PL"/>
              <a:t> for </a:t>
            </a:r>
            <a:r>
              <a:rPr lang="pl-PL" err="1"/>
              <a:t>measuring</a:t>
            </a:r>
            <a:r>
              <a:rPr lang="pl-PL"/>
              <a:t> and </a:t>
            </a:r>
            <a:r>
              <a:rPr lang="pl-PL" err="1"/>
              <a:t>assessing</a:t>
            </a:r>
            <a:r>
              <a:rPr lang="pl-PL"/>
              <a:t> waste-</a:t>
            </a:r>
            <a:r>
              <a:rPr lang="pl-PL" err="1"/>
              <a:t>heat</a:t>
            </a:r>
            <a:r>
              <a:rPr lang="pl-PL"/>
              <a:t> </a:t>
            </a:r>
            <a:r>
              <a:rPr lang="pl-PL" err="1"/>
              <a:t>availability</a:t>
            </a:r>
            <a:r>
              <a:rPr lang="pl-PL"/>
              <a:t>, </a:t>
            </a:r>
            <a:r>
              <a:rPr lang="pl-PL" err="1"/>
              <a:t>temperature</a:t>
            </a:r>
            <a:r>
              <a:rPr lang="pl-PL"/>
              <a:t> </a:t>
            </a:r>
            <a:r>
              <a:rPr lang="pl-PL" err="1"/>
              <a:t>characteristics</a:t>
            </a:r>
            <a:r>
              <a:rPr lang="pl-PL"/>
              <a:t> and </a:t>
            </a:r>
            <a:r>
              <a:rPr lang="pl-PL" err="1"/>
              <a:t>recovery</a:t>
            </a:r>
            <a:r>
              <a:rPr lang="pl-PL"/>
              <a:t> performance in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industrial</a:t>
            </a:r>
            <a:r>
              <a:rPr lang="pl-PL"/>
              <a:t>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, </a:t>
            </a:r>
            <a:r>
              <a:rPr lang="pl-PL" err="1"/>
              <a:t>measurement</a:t>
            </a:r>
            <a:r>
              <a:rPr lang="pl-PL"/>
              <a:t> </a:t>
            </a:r>
            <a:r>
              <a:rPr lang="pl-PL" err="1"/>
              <a:t>boundaries</a:t>
            </a:r>
            <a:r>
              <a:rPr lang="pl-PL"/>
              <a:t> and </a:t>
            </a:r>
            <a:r>
              <a:rPr lang="pl-PL" err="1"/>
              <a:t>interoperable</a:t>
            </a:r>
            <a:r>
              <a:rPr lang="pl-PL"/>
              <a:t> </a:t>
            </a:r>
            <a:r>
              <a:rPr lang="pl-PL" err="1"/>
              <a:t>energy</a:t>
            </a:r>
            <a:r>
              <a:rPr lang="pl-PL"/>
              <a:t>-data </a:t>
            </a:r>
            <a:r>
              <a:rPr lang="pl-PL" err="1"/>
              <a:t>structures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allow</a:t>
            </a:r>
            <a:r>
              <a:rPr lang="pl-PL"/>
              <a:t> </a:t>
            </a:r>
            <a:r>
              <a:rPr lang="pl-PL" err="1"/>
              <a:t>heat</a:t>
            </a:r>
            <a:r>
              <a:rPr lang="pl-PL"/>
              <a:t> data to be </a:t>
            </a:r>
            <a:r>
              <a:rPr lang="pl-PL" err="1"/>
              <a:t>compared</a:t>
            </a:r>
            <a:r>
              <a:rPr lang="pl-PL"/>
              <a:t> and </a:t>
            </a:r>
            <a:r>
              <a:rPr lang="pl-PL" err="1"/>
              <a:t>exchanged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infrastructure</a:t>
            </a:r>
            <a:r>
              <a:rPr lang="pl-PL"/>
              <a:t> and </a:t>
            </a:r>
            <a:r>
              <a:rPr lang="pl-PL" err="1"/>
              <a:t>spatial-planning</a:t>
            </a:r>
            <a:r>
              <a:rPr lang="pl-PL"/>
              <a:t> </a:t>
            </a:r>
            <a:r>
              <a:rPr lang="pl-PL" err="1"/>
              <a:t>methodologies</a:t>
            </a:r>
            <a:r>
              <a:rPr lang="pl-PL"/>
              <a:t> for </a:t>
            </a:r>
            <a:r>
              <a:rPr lang="pl-PL" err="1"/>
              <a:t>assessing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</a:t>
            </a:r>
            <a:r>
              <a:rPr lang="pl-PL" err="1"/>
              <a:t>heat</a:t>
            </a:r>
            <a:r>
              <a:rPr lang="pl-PL"/>
              <a:t> </a:t>
            </a:r>
            <a:r>
              <a:rPr lang="pl-PL" err="1"/>
              <a:t>producers</a:t>
            </a:r>
            <a:r>
              <a:rPr lang="pl-PL"/>
              <a:t> and </a:t>
            </a:r>
            <a:r>
              <a:rPr lang="pl-PL" err="1"/>
              <a:t>users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be </a:t>
            </a:r>
            <a:r>
              <a:rPr lang="pl-PL" err="1"/>
              <a:t>technically</a:t>
            </a:r>
            <a:r>
              <a:rPr lang="pl-PL"/>
              <a:t> and </a:t>
            </a:r>
            <a:r>
              <a:rPr lang="pl-PL" err="1"/>
              <a:t>geographically</a:t>
            </a:r>
            <a:r>
              <a:rPr lang="pl-PL"/>
              <a:t> </a:t>
            </a:r>
            <a:r>
              <a:rPr lang="pl-PL" err="1"/>
              <a:t>connected</a:t>
            </a:r>
            <a:r>
              <a:rPr lang="pl-PL"/>
              <a:t>. </a:t>
            </a:r>
          </a:p>
          <a:p>
            <a:pPr lvl="0"/>
            <a:r>
              <a:rPr lang="pl-PL" b="1" err="1"/>
              <a:t>Secondary</a:t>
            </a:r>
            <a:r>
              <a:rPr lang="pl-PL" b="1"/>
              <a:t> materials / </a:t>
            </a:r>
            <a:r>
              <a:rPr lang="pl-PL" b="1" err="1"/>
              <a:t>slags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material-specific</a:t>
            </a:r>
            <a:r>
              <a:rPr lang="pl-PL"/>
              <a:t> </a:t>
            </a:r>
            <a:r>
              <a:rPr lang="pl-PL" err="1"/>
              <a:t>sampling</a:t>
            </a:r>
            <a:r>
              <a:rPr lang="pl-PL"/>
              <a:t>, </a:t>
            </a:r>
            <a:r>
              <a:rPr lang="pl-PL" err="1"/>
              <a:t>characterisation</a:t>
            </a:r>
            <a:r>
              <a:rPr lang="pl-PL"/>
              <a:t> and test </a:t>
            </a:r>
            <a:r>
              <a:rPr lang="pl-PL" err="1"/>
              <a:t>methods</a:t>
            </a:r>
            <a:r>
              <a:rPr lang="pl-PL"/>
              <a:t> for </a:t>
            </a:r>
            <a:r>
              <a:rPr lang="pl-PL" err="1"/>
              <a:t>assessing</a:t>
            </a:r>
            <a:r>
              <a:rPr lang="pl-PL"/>
              <a:t> the </a:t>
            </a:r>
            <a:r>
              <a:rPr lang="pl-PL" err="1"/>
              <a:t>quality</a:t>
            </a:r>
            <a:r>
              <a:rPr lang="pl-PL"/>
              <a:t>, </a:t>
            </a:r>
            <a:r>
              <a:rPr lang="pl-PL" err="1"/>
              <a:t>durability</a:t>
            </a:r>
            <a:r>
              <a:rPr lang="pl-PL"/>
              <a:t> and </a:t>
            </a:r>
            <a:r>
              <a:rPr lang="pl-PL" err="1"/>
              <a:t>environmental</a:t>
            </a:r>
            <a:r>
              <a:rPr lang="pl-PL"/>
              <a:t> </a:t>
            </a:r>
            <a:r>
              <a:rPr lang="pl-PL" err="1"/>
              <a:t>safety</a:t>
            </a:r>
            <a:r>
              <a:rPr lang="pl-PL"/>
              <a:t> of </a:t>
            </a:r>
            <a:r>
              <a:rPr lang="pl-PL" err="1"/>
              <a:t>slags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secondary</a:t>
            </a:r>
            <a:r>
              <a:rPr lang="pl-PL"/>
              <a:t> materials in </a:t>
            </a:r>
            <a:r>
              <a:rPr lang="pl-PL" err="1"/>
              <a:t>defined</a:t>
            </a:r>
            <a:r>
              <a:rPr lang="pl-PL"/>
              <a:t>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terminology</a:t>
            </a:r>
            <a:r>
              <a:rPr lang="pl-PL"/>
              <a:t>,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, </a:t>
            </a:r>
            <a:r>
              <a:rPr lang="pl-PL" err="1"/>
              <a:t>quality</a:t>
            </a:r>
            <a:r>
              <a:rPr lang="pl-PL"/>
              <a:t> </a:t>
            </a:r>
            <a:r>
              <a:rPr lang="pl-PL" err="1"/>
              <a:t>information</a:t>
            </a:r>
            <a:r>
              <a:rPr lang="pl-PL"/>
              <a:t> and </a:t>
            </a:r>
            <a:r>
              <a:rPr lang="pl-PL" err="1"/>
              <a:t>assessment</a:t>
            </a:r>
            <a:r>
              <a:rPr lang="pl-PL"/>
              <a:t> </a:t>
            </a:r>
            <a:r>
              <a:rPr lang="pl-PL" err="1"/>
              <a:t>approaches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allow</a:t>
            </a:r>
            <a:r>
              <a:rPr lang="pl-PL"/>
              <a:t> </a:t>
            </a:r>
            <a:r>
              <a:rPr lang="pl-PL" err="1"/>
              <a:t>results</a:t>
            </a:r>
            <a:r>
              <a:rPr lang="pl-PL"/>
              <a:t> to be </a:t>
            </a:r>
            <a:r>
              <a:rPr lang="pl-PL" err="1"/>
              <a:t>compared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suppliers</a:t>
            </a:r>
            <a:r>
              <a:rPr lang="pl-PL"/>
              <a:t> and </a:t>
            </a:r>
            <a:r>
              <a:rPr lang="pl-PL" err="1"/>
              <a:t>applications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rules</a:t>
            </a:r>
            <a:r>
              <a:rPr lang="pl-PL"/>
              <a:t> and </a:t>
            </a:r>
            <a:r>
              <a:rPr lang="pl-PL" err="1"/>
              <a:t>practices</a:t>
            </a:r>
            <a:r>
              <a:rPr lang="pl-PL"/>
              <a:t> </a:t>
            </a:r>
            <a:r>
              <a:rPr lang="pl-PL" err="1"/>
              <a:t>related</a:t>
            </a:r>
            <a:r>
              <a:rPr lang="pl-PL"/>
              <a:t> to </a:t>
            </a:r>
            <a:r>
              <a:rPr lang="pl-PL" err="1"/>
              <a:t>resource</a:t>
            </a:r>
            <a:r>
              <a:rPr lang="pl-PL"/>
              <a:t> status, </a:t>
            </a:r>
            <a:r>
              <a:rPr lang="pl-PL" err="1"/>
              <a:t>liability</a:t>
            </a:r>
            <a:r>
              <a:rPr lang="pl-PL"/>
              <a:t>, </a:t>
            </a:r>
            <a:r>
              <a:rPr lang="pl-PL" err="1"/>
              <a:t>contracting</a:t>
            </a:r>
            <a:r>
              <a:rPr lang="pl-PL"/>
              <a:t> and </a:t>
            </a:r>
            <a:r>
              <a:rPr lang="pl-PL" err="1"/>
              <a:t>information</a:t>
            </a:r>
            <a:r>
              <a:rPr lang="pl-PL"/>
              <a:t> </a:t>
            </a:r>
            <a:r>
              <a:rPr lang="pl-PL" err="1"/>
              <a:t>sharing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affect</a:t>
            </a:r>
            <a:r>
              <a:rPr lang="pl-PL"/>
              <a:t> </a:t>
            </a:r>
            <a:r>
              <a:rPr lang="pl-PL" err="1"/>
              <a:t>whether</a:t>
            </a:r>
            <a:r>
              <a:rPr lang="pl-PL"/>
              <a:t> the </a:t>
            </a:r>
            <a:r>
              <a:rPr lang="pl-PL" err="1"/>
              <a:t>secondary</a:t>
            </a:r>
            <a:r>
              <a:rPr lang="pl-PL"/>
              <a:t> </a:t>
            </a:r>
            <a:r>
              <a:rPr lang="pl-PL" err="1"/>
              <a:t>material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be </a:t>
            </a:r>
            <a:r>
              <a:rPr lang="pl-PL" err="1"/>
              <a:t>accepted</a:t>
            </a:r>
            <a:r>
              <a:rPr lang="pl-PL"/>
              <a:t> and </a:t>
            </a:r>
            <a:r>
              <a:rPr lang="pl-PL" err="1"/>
              <a:t>used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organisational</a:t>
            </a:r>
            <a:r>
              <a:rPr lang="pl-PL"/>
              <a:t> </a:t>
            </a:r>
            <a:r>
              <a:rPr lang="pl-PL" err="1"/>
              <a:t>boundaries</a:t>
            </a:r>
            <a:r>
              <a:rPr lang="pl-PL"/>
              <a:t>. </a:t>
            </a:r>
          </a:p>
          <a:p>
            <a:pPr lvl="0"/>
            <a:r>
              <a:rPr lang="pl-PL" b="1"/>
              <a:t>Digital </a:t>
            </a:r>
            <a:r>
              <a:rPr lang="pl-PL" b="1" err="1"/>
              <a:t>industrial-symbiosis</a:t>
            </a:r>
            <a:r>
              <a:rPr lang="pl-PL" b="1"/>
              <a:t> </a:t>
            </a:r>
            <a:r>
              <a:rPr lang="pl-PL" b="1" err="1"/>
              <a:t>platforms</a:t>
            </a:r>
            <a:br>
              <a:rPr lang="pl-PL"/>
            </a:br>
            <a:r>
              <a:rPr lang="pl-PL" b="1" err="1"/>
              <a:t>Sector-specific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sector</a:t>
            </a:r>
            <a:r>
              <a:rPr lang="pl-PL"/>
              <a:t>-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material-specific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to </a:t>
            </a:r>
            <a:r>
              <a:rPr lang="pl-PL" err="1"/>
              <a:t>represent</a:t>
            </a:r>
            <a:r>
              <a:rPr lang="pl-PL"/>
              <a:t> </a:t>
            </a:r>
            <a:r>
              <a:rPr lang="pl-PL" err="1"/>
              <a:t>particular</a:t>
            </a:r>
            <a:r>
              <a:rPr lang="pl-PL"/>
              <a:t>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streams</a:t>
            </a:r>
            <a:r>
              <a:rPr lang="pl-PL"/>
              <a:t> </a:t>
            </a:r>
            <a:r>
              <a:rPr lang="pl-PL" err="1"/>
              <a:t>accurately</a:t>
            </a:r>
            <a:r>
              <a:rPr lang="pl-PL"/>
              <a:t>.</a:t>
            </a:r>
            <a:br>
              <a:rPr lang="pl-PL"/>
            </a:br>
            <a:r>
              <a:rPr lang="pl-PL" b="1" err="1"/>
              <a:t>Horizontal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data </a:t>
            </a:r>
            <a:r>
              <a:rPr lang="pl-PL" err="1"/>
              <a:t>models</a:t>
            </a:r>
            <a:r>
              <a:rPr lang="pl-PL"/>
              <a:t>, </a:t>
            </a:r>
            <a:r>
              <a:rPr lang="pl-PL" err="1"/>
              <a:t>semantics</a:t>
            </a:r>
            <a:r>
              <a:rPr lang="pl-PL"/>
              <a:t>, </a:t>
            </a:r>
            <a:r>
              <a:rPr lang="pl-PL" err="1"/>
              <a:t>identifiers</a:t>
            </a:r>
            <a:r>
              <a:rPr lang="pl-PL"/>
              <a:t> and </a:t>
            </a:r>
            <a:r>
              <a:rPr lang="pl-PL" err="1"/>
              <a:t>interoperability</a:t>
            </a:r>
            <a:r>
              <a:rPr lang="pl-PL"/>
              <a:t> </a:t>
            </a:r>
            <a:r>
              <a:rPr lang="pl-PL" err="1"/>
              <a:t>requirements</a:t>
            </a:r>
            <a:r>
              <a:rPr lang="pl-PL"/>
              <a:t> </a:t>
            </a:r>
            <a:r>
              <a:rPr lang="pl-PL" err="1"/>
              <a:t>enabling</a:t>
            </a:r>
            <a:r>
              <a:rPr lang="pl-PL"/>
              <a:t> exchange </a:t>
            </a:r>
            <a:r>
              <a:rPr lang="pl-PL" err="1"/>
              <a:t>between</a:t>
            </a:r>
            <a:r>
              <a:rPr lang="pl-PL"/>
              <a:t> </a:t>
            </a:r>
            <a:r>
              <a:rPr lang="pl-PL" err="1"/>
              <a:t>digital</a:t>
            </a:r>
            <a:r>
              <a:rPr lang="pl-PL"/>
              <a:t> </a:t>
            </a:r>
            <a:r>
              <a:rPr lang="pl-PL" err="1"/>
              <a:t>systems</a:t>
            </a:r>
            <a:r>
              <a:rPr lang="pl-PL"/>
              <a:t>.</a:t>
            </a:r>
            <a:br>
              <a:rPr lang="pl-PL"/>
            </a:br>
            <a:r>
              <a:rPr lang="pl-PL" b="1"/>
              <a:t>System-</a:t>
            </a:r>
            <a:r>
              <a:rPr lang="pl-PL" b="1" err="1"/>
              <a:t>level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 b="1"/>
              <a:t>:</a:t>
            </a:r>
            <a:r>
              <a:rPr lang="pl-PL"/>
              <a:t> </a:t>
            </a:r>
            <a:r>
              <a:rPr lang="pl-PL" err="1"/>
              <a:t>governance</a:t>
            </a:r>
            <a:r>
              <a:rPr lang="pl-PL"/>
              <a:t> </a:t>
            </a:r>
            <a:r>
              <a:rPr lang="pl-PL" err="1"/>
              <a:t>arrangements</a:t>
            </a:r>
            <a:r>
              <a:rPr lang="pl-PL"/>
              <a:t> for data </a:t>
            </a:r>
            <a:r>
              <a:rPr lang="pl-PL" err="1"/>
              <a:t>access</a:t>
            </a:r>
            <a:r>
              <a:rPr lang="pl-PL"/>
              <a:t>, </a:t>
            </a:r>
            <a:r>
              <a:rPr lang="pl-PL" err="1"/>
              <a:t>confidentiality</a:t>
            </a:r>
            <a:r>
              <a:rPr lang="pl-PL"/>
              <a:t>, </a:t>
            </a:r>
            <a:r>
              <a:rPr lang="pl-PL" err="1"/>
              <a:t>responsibilities</a:t>
            </a:r>
            <a:r>
              <a:rPr lang="pl-PL"/>
              <a:t> and </a:t>
            </a:r>
            <a:r>
              <a:rPr lang="pl-PL" err="1"/>
              <a:t>long</a:t>
            </a:r>
            <a:r>
              <a:rPr lang="pl-PL"/>
              <a:t>-term </a:t>
            </a:r>
            <a:r>
              <a:rPr lang="pl-PL" err="1"/>
              <a:t>information</a:t>
            </a:r>
            <a:r>
              <a:rPr lang="pl-PL"/>
              <a:t> </a:t>
            </a:r>
            <a:r>
              <a:rPr lang="pl-PL" err="1"/>
              <a:t>sharing</a:t>
            </a:r>
            <a:r>
              <a:rPr lang="pl-PL"/>
              <a:t> </a:t>
            </a:r>
            <a:r>
              <a:rPr lang="pl-PL" err="1"/>
              <a:t>between</a:t>
            </a:r>
            <a:r>
              <a:rPr lang="pl-PL"/>
              <a:t> </a:t>
            </a:r>
            <a:r>
              <a:rPr lang="pl-PL" err="1"/>
              <a:t>participating</a:t>
            </a:r>
            <a:r>
              <a:rPr lang="pl-PL"/>
              <a:t> </a:t>
            </a:r>
            <a:r>
              <a:rPr lang="pl-PL" err="1"/>
              <a:t>organisations</a:t>
            </a:r>
            <a:r>
              <a:rPr lang="pl-PL"/>
              <a:t>.</a:t>
            </a:r>
          </a:p>
          <a:p>
            <a:r>
              <a:rPr lang="pl-PL" err="1"/>
              <a:t>So</a:t>
            </a:r>
            <a:r>
              <a:rPr lang="pl-PL"/>
              <a:t> </a:t>
            </a:r>
            <a:r>
              <a:rPr lang="pl-PL" err="1"/>
              <a:t>when</a:t>
            </a:r>
            <a:r>
              <a:rPr lang="pl-PL"/>
              <a:t> </a:t>
            </a:r>
            <a:r>
              <a:rPr lang="pl-PL" err="1"/>
              <a:t>designing</a:t>
            </a:r>
            <a:r>
              <a:rPr lang="pl-PL"/>
              <a:t> IS R&amp;D, the </a:t>
            </a:r>
            <a:r>
              <a:rPr lang="pl-PL" err="1"/>
              <a:t>links</a:t>
            </a:r>
            <a:r>
              <a:rPr lang="pl-PL"/>
              <a:t> </a:t>
            </a:r>
            <a:r>
              <a:rPr lang="pl-PL" err="1"/>
              <a:t>between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err="1"/>
              <a:t>themselves</a:t>
            </a:r>
            <a:r>
              <a:rPr lang="pl-PL"/>
              <a:t> </a:t>
            </a:r>
            <a:r>
              <a:rPr lang="pl-PL" err="1"/>
              <a:t>important</a:t>
            </a:r>
            <a:r>
              <a:rPr lang="pl-PL"/>
              <a:t>.</a:t>
            </a:r>
          </a:p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07020A-B61C-3F34-5E72-AB80C2577B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71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At </a:t>
            </a:r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stage</a:t>
            </a:r>
            <a:r>
              <a:rPr lang="pl-PL"/>
              <a:t> the gap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b="1" err="1"/>
              <a:t>provisional</a:t>
            </a:r>
            <a:r>
              <a:rPr lang="pl-PL"/>
              <a:t>. </a:t>
            </a:r>
            <a:r>
              <a:rPr lang="pl-PL" err="1"/>
              <a:t>You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err="1"/>
              <a:t>formulating</a:t>
            </a:r>
            <a:r>
              <a:rPr lang="pl-PL"/>
              <a:t> the </a:t>
            </a:r>
            <a:r>
              <a:rPr lang="pl-PL" err="1"/>
              <a:t>issue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to be </a:t>
            </a:r>
            <a:r>
              <a:rPr lang="pl-PL" err="1"/>
              <a:t>checked</a:t>
            </a:r>
            <a:r>
              <a:rPr lang="pl-PL"/>
              <a:t> </a:t>
            </a:r>
            <a:r>
              <a:rPr lang="pl-PL" err="1"/>
              <a:t>against</a:t>
            </a:r>
            <a:r>
              <a:rPr lang="pl-PL"/>
              <a:t> the </a:t>
            </a:r>
            <a:r>
              <a:rPr lang="pl-PL" err="1"/>
              <a:t>existing</a:t>
            </a:r>
            <a:r>
              <a:rPr lang="pl-PL"/>
              <a:t> </a:t>
            </a:r>
            <a:r>
              <a:rPr lang="pl-PL" err="1"/>
              <a:t>landscape.A</a:t>
            </a:r>
            <a:r>
              <a:rPr lang="pl-PL"/>
              <a:t> </a:t>
            </a:r>
            <a:r>
              <a:rPr lang="pl-PL" err="1"/>
              <a:t>company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have</a:t>
            </a:r>
            <a:r>
              <a:rPr lang="pl-PL"/>
              <a:t> </a:t>
            </a:r>
            <a:r>
              <a:rPr lang="pl-PL" err="1"/>
              <a:t>difficulties</a:t>
            </a:r>
            <a:r>
              <a:rPr lang="pl-PL"/>
              <a:t> </a:t>
            </a:r>
            <a:r>
              <a:rPr lang="pl-PL" err="1"/>
              <a:t>finding</a:t>
            </a:r>
            <a:r>
              <a:rPr lang="pl-PL"/>
              <a:t> a </a:t>
            </a:r>
            <a:r>
              <a:rPr lang="pl-PL" err="1"/>
              <a:t>suitable</a:t>
            </a:r>
            <a:r>
              <a:rPr lang="pl-PL"/>
              <a:t> </a:t>
            </a:r>
            <a:r>
              <a:rPr lang="pl-PL" err="1"/>
              <a:t>local</a:t>
            </a:r>
            <a:r>
              <a:rPr lang="pl-PL"/>
              <a:t> </a:t>
            </a:r>
            <a:r>
              <a:rPr lang="pl-PL" err="1"/>
              <a:t>user</a:t>
            </a:r>
            <a:r>
              <a:rPr lang="pl-PL"/>
              <a:t> for a </a:t>
            </a:r>
            <a:r>
              <a:rPr lang="pl-PL" err="1"/>
              <a:t>secondary</a:t>
            </a:r>
            <a:r>
              <a:rPr lang="pl-PL"/>
              <a:t> </a:t>
            </a:r>
            <a:r>
              <a:rPr lang="pl-PL" err="1"/>
              <a:t>resource</a:t>
            </a:r>
            <a:r>
              <a:rPr lang="pl-PL"/>
              <a:t>. </a:t>
            </a:r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mainly</a:t>
            </a:r>
            <a:r>
              <a:rPr lang="pl-PL"/>
              <a:t> a </a:t>
            </a:r>
            <a:r>
              <a:rPr lang="pl-PL" b="1"/>
              <a:t>market-</a:t>
            </a:r>
            <a:r>
              <a:rPr lang="pl-PL" b="1" err="1"/>
              <a:t>matching</a:t>
            </a:r>
            <a:r>
              <a:rPr lang="pl-PL" b="1"/>
              <a:t> </a:t>
            </a:r>
            <a:r>
              <a:rPr lang="pl-PL" b="1" err="1"/>
              <a:t>or</a:t>
            </a:r>
            <a:r>
              <a:rPr lang="pl-PL" b="1"/>
              <a:t> business-development challenge</a:t>
            </a:r>
            <a:r>
              <a:rPr lang="pl-PL"/>
              <a:t>, not </a:t>
            </a:r>
            <a:r>
              <a:rPr lang="pl-PL" err="1"/>
              <a:t>necessarily</a:t>
            </a:r>
            <a:r>
              <a:rPr lang="pl-PL"/>
              <a:t> a </a:t>
            </a:r>
            <a:r>
              <a:rPr lang="pl-PL" err="1"/>
              <a:t>standardisation</a:t>
            </a:r>
            <a:r>
              <a:rPr lang="pl-PL"/>
              <a:t> problem. </a:t>
            </a:r>
            <a:r>
              <a:rPr lang="pl-PL" err="1"/>
              <a:t>However</a:t>
            </a:r>
            <a:r>
              <a:rPr lang="pl-PL"/>
              <a:t>, </a:t>
            </a:r>
            <a:r>
              <a:rPr lang="pl-PL" err="1"/>
              <a:t>if</a:t>
            </a:r>
            <a:r>
              <a:rPr lang="pl-PL"/>
              <a:t> </a:t>
            </a:r>
            <a:r>
              <a:rPr lang="pl-PL" err="1"/>
              <a:t>potential</a:t>
            </a:r>
            <a:r>
              <a:rPr lang="pl-PL"/>
              <a:t> </a:t>
            </a:r>
            <a:r>
              <a:rPr lang="pl-PL" err="1"/>
              <a:t>users</a:t>
            </a:r>
            <a:r>
              <a:rPr lang="pl-PL"/>
              <a:t> </a:t>
            </a:r>
            <a:r>
              <a:rPr lang="pl-PL" err="1"/>
              <a:t>cannot</a:t>
            </a:r>
            <a:r>
              <a:rPr lang="pl-PL"/>
              <a:t> </a:t>
            </a:r>
            <a:r>
              <a:rPr lang="pl-PL" err="1"/>
              <a:t>compare</a:t>
            </a:r>
            <a:r>
              <a:rPr lang="pl-PL"/>
              <a:t> the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because</a:t>
            </a:r>
            <a:r>
              <a:rPr lang="pl-PL"/>
              <a:t> </a:t>
            </a:r>
            <a:r>
              <a:rPr lang="pl-PL" err="1"/>
              <a:t>suppliers</a:t>
            </a:r>
            <a:r>
              <a:rPr lang="pl-PL"/>
              <a:t> </a:t>
            </a:r>
            <a:r>
              <a:rPr lang="pl-PL" err="1"/>
              <a:t>describe</a:t>
            </a:r>
            <a:r>
              <a:rPr lang="pl-PL"/>
              <a:t> </a:t>
            </a:r>
            <a:r>
              <a:rPr lang="pl-PL" err="1"/>
              <a:t>its</a:t>
            </a:r>
            <a:r>
              <a:rPr lang="pl-PL"/>
              <a:t> </a:t>
            </a:r>
            <a:r>
              <a:rPr lang="pl-PL" err="1"/>
              <a:t>composition</a:t>
            </a:r>
            <a:r>
              <a:rPr lang="pl-PL"/>
              <a:t> and </a:t>
            </a:r>
            <a:r>
              <a:rPr lang="pl-PL" err="1"/>
              <a:t>quality</a:t>
            </a:r>
            <a:r>
              <a:rPr lang="pl-PL"/>
              <a:t> </a:t>
            </a:r>
            <a:r>
              <a:rPr lang="pl-PL" err="1"/>
              <a:t>differently</a:t>
            </a:r>
            <a:r>
              <a:rPr lang="pl-PL"/>
              <a:t>, </a:t>
            </a:r>
            <a:r>
              <a:rPr lang="pl-PL" err="1"/>
              <a:t>then</a:t>
            </a:r>
            <a:r>
              <a:rPr lang="pl-PL"/>
              <a:t> a </a:t>
            </a:r>
            <a:r>
              <a:rPr lang="pl-PL" b="1" err="1"/>
              <a:t>standardisation-related</a:t>
            </a:r>
            <a:r>
              <a:rPr lang="pl-PL" b="1"/>
              <a:t> </a:t>
            </a:r>
            <a:r>
              <a:rPr lang="pl-PL" b="1" err="1"/>
              <a:t>need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exist</a:t>
            </a:r>
            <a:r>
              <a:rPr lang="pl-PL"/>
              <a:t> for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descriptors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characterisation</a:t>
            </a:r>
            <a:r>
              <a:rPr lang="pl-PL"/>
              <a:t> </a:t>
            </a:r>
            <a:r>
              <a:rPr lang="pl-PL" err="1"/>
              <a:t>methods</a:t>
            </a:r>
            <a:r>
              <a:rPr lang="pl-PL"/>
              <a:t>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806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err="1"/>
              <a:t>Before</a:t>
            </a:r>
            <a:r>
              <a:rPr lang="pl-PL"/>
              <a:t> </a:t>
            </a:r>
            <a:r>
              <a:rPr lang="pl-PL" err="1"/>
              <a:t>defining</a:t>
            </a:r>
            <a:r>
              <a:rPr lang="pl-PL"/>
              <a:t> </a:t>
            </a:r>
            <a:r>
              <a:rPr lang="pl-PL" err="1"/>
              <a:t>what</a:t>
            </a:r>
            <a:r>
              <a:rPr lang="pl-PL"/>
              <a:t> 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develop</a:t>
            </a:r>
            <a:r>
              <a:rPr lang="pl-PL"/>
              <a:t>, we </a:t>
            </a:r>
            <a:r>
              <a:rPr lang="pl-PL" err="1"/>
              <a:t>need</a:t>
            </a:r>
            <a:r>
              <a:rPr lang="pl-PL"/>
              <a:t> to </a:t>
            </a:r>
            <a:r>
              <a:rPr lang="pl-PL" err="1"/>
              <a:t>understand</a:t>
            </a:r>
            <a:r>
              <a:rPr lang="pl-PL"/>
              <a:t> </a:t>
            </a:r>
            <a:r>
              <a:rPr lang="pl-PL" err="1"/>
              <a:t>what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</a:t>
            </a:r>
            <a:r>
              <a:rPr lang="pl-PL" err="1"/>
              <a:t>exists</a:t>
            </a:r>
            <a:r>
              <a:rPr lang="pl-PL"/>
              <a:t>.</a:t>
            </a:r>
          </a:p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means</a:t>
            </a:r>
            <a:r>
              <a:rPr lang="pl-PL"/>
              <a:t> </a:t>
            </a:r>
            <a:r>
              <a:rPr lang="pl-PL" err="1"/>
              <a:t>looking</a:t>
            </a:r>
            <a:r>
              <a:rPr lang="pl-PL"/>
              <a:t> not </a:t>
            </a:r>
            <a:r>
              <a:rPr lang="pl-PL" err="1"/>
              <a:t>only</a:t>
            </a:r>
            <a:r>
              <a:rPr lang="pl-PL"/>
              <a:t> </a:t>
            </a:r>
            <a:r>
              <a:rPr lang="pl-PL" err="1"/>
              <a:t>at</a:t>
            </a:r>
            <a:r>
              <a:rPr lang="pl-PL"/>
              <a:t> </a:t>
            </a:r>
            <a:r>
              <a:rPr lang="pl-PL" err="1"/>
              <a:t>published</a:t>
            </a:r>
            <a:r>
              <a:rPr lang="pl-PL"/>
              <a:t> </a:t>
            </a:r>
            <a:r>
              <a:rPr lang="pl-PL" err="1"/>
              <a:t>standards</a:t>
            </a:r>
            <a:r>
              <a:rPr lang="pl-PL"/>
              <a:t>, but </a:t>
            </a:r>
            <a:r>
              <a:rPr lang="pl-PL" err="1"/>
              <a:t>also</a:t>
            </a:r>
            <a:r>
              <a:rPr lang="pl-PL"/>
              <a:t> </a:t>
            </a:r>
            <a:r>
              <a:rPr lang="pl-PL" err="1"/>
              <a:t>at</a:t>
            </a:r>
            <a:r>
              <a:rPr lang="pl-PL"/>
              <a:t> </a:t>
            </a:r>
            <a:r>
              <a:rPr lang="pl-PL" err="1"/>
              <a:t>standards</a:t>
            </a:r>
            <a:r>
              <a:rPr lang="pl-PL"/>
              <a:t> </a:t>
            </a:r>
            <a:r>
              <a:rPr lang="pl-PL" err="1"/>
              <a:t>under</a:t>
            </a:r>
            <a:r>
              <a:rPr lang="pl-PL"/>
              <a:t> development, </a:t>
            </a:r>
            <a:r>
              <a:rPr lang="pl-PL" err="1"/>
              <a:t>relevant</a:t>
            </a:r>
            <a:r>
              <a:rPr lang="pl-PL"/>
              <a:t> Technical </a:t>
            </a:r>
            <a:r>
              <a:rPr lang="pl-PL" err="1"/>
              <a:t>Committees</a:t>
            </a:r>
            <a:r>
              <a:rPr lang="pl-PL"/>
              <a:t> and </a:t>
            </a:r>
            <a:r>
              <a:rPr lang="pl-PL" err="1"/>
              <a:t>Working</a:t>
            </a:r>
            <a:r>
              <a:rPr lang="pl-PL"/>
              <a:t> </a:t>
            </a:r>
            <a:r>
              <a:rPr lang="pl-PL" err="1"/>
              <a:t>Groups</a:t>
            </a:r>
            <a:r>
              <a:rPr lang="pl-PL"/>
              <a:t>, and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formal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documents</a:t>
            </a:r>
            <a:r>
              <a:rPr lang="pl-PL"/>
              <a:t> </a:t>
            </a:r>
            <a:r>
              <a:rPr lang="pl-PL" err="1"/>
              <a:t>such</a:t>
            </a:r>
            <a:r>
              <a:rPr lang="pl-PL"/>
              <a:t> as </a:t>
            </a:r>
            <a:r>
              <a:rPr lang="pl-PL" err="1"/>
              <a:t>CWAs</a:t>
            </a:r>
            <a:r>
              <a:rPr lang="pl-PL"/>
              <a:t>, Technical </a:t>
            </a:r>
            <a:r>
              <a:rPr lang="pl-PL" err="1"/>
              <a:t>Specifications</a:t>
            </a:r>
            <a:r>
              <a:rPr lang="pl-PL"/>
              <a:t> and Technical </a:t>
            </a:r>
            <a:r>
              <a:rPr lang="pl-PL" err="1"/>
              <a:t>Reports</a:t>
            </a:r>
            <a:r>
              <a:rPr lang="pl-PL"/>
              <a:t>.</a:t>
            </a:r>
          </a:p>
          <a:p>
            <a:r>
              <a:rPr lang="pl-PL"/>
              <a:t>We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also</a:t>
            </a:r>
            <a:r>
              <a:rPr lang="pl-PL"/>
              <a:t> </a:t>
            </a:r>
            <a:r>
              <a:rPr lang="pl-PL" err="1"/>
              <a:t>look</a:t>
            </a:r>
            <a:r>
              <a:rPr lang="pl-PL"/>
              <a:t> </a:t>
            </a:r>
            <a:r>
              <a:rPr lang="pl-PL" err="1"/>
              <a:t>beyond</a:t>
            </a:r>
            <a:r>
              <a:rPr lang="pl-PL"/>
              <a:t> </a:t>
            </a:r>
            <a:r>
              <a:rPr lang="pl-PL" err="1"/>
              <a:t>formal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. </a:t>
            </a:r>
            <a:r>
              <a:rPr lang="pl-PL" err="1"/>
              <a:t>Relevant</a:t>
            </a:r>
            <a:r>
              <a:rPr lang="pl-PL"/>
              <a:t> public </a:t>
            </a:r>
            <a:r>
              <a:rPr lang="pl-PL" err="1"/>
              <a:t>deliverables</a:t>
            </a:r>
            <a:r>
              <a:rPr lang="pl-PL"/>
              <a:t> and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reports</a:t>
            </a:r>
            <a:r>
              <a:rPr lang="pl-PL"/>
              <a:t> from </a:t>
            </a:r>
            <a:r>
              <a:rPr lang="pl-PL" err="1"/>
              <a:t>completed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ongoing</a:t>
            </a:r>
            <a:r>
              <a:rPr lang="pl-PL"/>
              <a:t> R&amp;I </a:t>
            </a:r>
            <a:r>
              <a:rPr lang="pl-PL" err="1"/>
              <a:t>projects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</a:t>
            </a:r>
            <a:r>
              <a:rPr lang="pl-PL" err="1"/>
              <a:t>contain</a:t>
            </a:r>
            <a:r>
              <a:rPr lang="pl-PL"/>
              <a:t> </a:t>
            </a:r>
            <a:r>
              <a:rPr lang="pl-PL" err="1"/>
              <a:t>methods</a:t>
            </a:r>
            <a:r>
              <a:rPr lang="pl-PL"/>
              <a:t>, </a:t>
            </a:r>
            <a:r>
              <a:rPr lang="pl-PL" err="1"/>
              <a:t>datasets</a:t>
            </a:r>
            <a:r>
              <a:rPr lang="pl-PL"/>
              <a:t>, test </a:t>
            </a:r>
            <a:r>
              <a:rPr lang="pl-PL" err="1"/>
              <a:t>approaches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validation</a:t>
            </a:r>
            <a:r>
              <a:rPr lang="pl-PL"/>
              <a:t> </a:t>
            </a:r>
            <a:r>
              <a:rPr lang="pl-PL" err="1"/>
              <a:t>results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address</a:t>
            </a:r>
            <a:r>
              <a:rPr lang="pl-PL"/>
              <a:t> part of the problem. </a:t>
            </a:r>
            <a:r>
              <a:rPr lang="pl-PL" err="1"/>
              <a:t>These</a:t>
            </a:r>
            <a:r>
              <a:rPr lang="pl-PL"/>
              <a:t>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outputs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not </a:t>
            </a:r>
            <a:r>
              <a:rPr lang="pl-PL" err="1"/>
              <a:t>standards</a:t>
            </a:r>
            <a:r>
              <a:rPr lang="pl-PL"/>
              <a:t>, but </a:t>
            </a:r>
            <a:r>
              <a:rPr lang="pl-PL" err="1"/>
              <a:t>they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help</a:t>
            </a:r>
            <a:r>
              <a:rPr lang="pl-PL"/>
              <a:t> </a:t>
            </a:r>
            <a:r>
              <a:rPr lang="pl-PL" err="1"/>
              <a:t>us</a:t>
            </a:r>
            <a:r>
              <a:rPr lang="pl-PL"/>
              <a:t> </a:t>
            </a:r>
            <a:r>
              <a:rPr lang="pl-PL" err="1"/>
              <a:t>avoid</a:t>
            </a:r>
            <a:r>
              <a:rPr lang="pl-PL"/>
              <a:t> </a:t>
            </a:r>
            <a:r>
              <a:rPr lang="pl-PL" err="1"/>
              <a:t>duplication</a:t>
            </a:r>
            <a:r>
              <a:rPr lang="pl-PL"/>
              <a:t> and show </a:t>
            </a:r>
            <a:r>
              <a:rPr lang="pl-PL" err="1"/>
              <a:t>where</a:t>
            </a:r>
            <a:r>
              <a:rPr lang="pl-PL"/>
              <a:t> the </a:t>
            </a:r>
            <a:r>
              <a:rPr lang="pl-PL" err="1"/>
              <a:t>remaining</a:t>
            </a:r>
            <a:r>
              <a:rPr lang="pl-PL"/>
              <a:t> gap </a:t>
            </a:r>
            <a:r>
              <a:rPr lang="pl-PL" err="1"/>
              <a:t>actually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b="1"/>
              <a:t>RISERS Interactive </a:t>
            </a:r>
            <a:r>
              <a:rPr lang="pl-PL" b="1" err="1"/>
              <a:t>Standards</a:t>
            </a:r>
            <a:r>
              <a:rPr lang="pl-PL" b="1"/>
              <a:t> </a:t>
            </a:r>
            <a:r>
              <a:rPr lang="pl-PL" b="1" err="1"/>
              <a:t>Mapping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be </a:t>
            </a:r>
            <a:r>
              <a:rPr lang="pl-PL" err="1"/>
              <a:t>used</a:t>
            </a:r>
            <a:r>
              <a:rPr lang="pl-PL"/>
              <a:t> as a </a:t>
            </a:r>
            <a:r>
              <a:rPr lang="pl-PL" err="1"/>
              <a:t>starting</a:t>
            </a:r>
            <a:r>
              <a:rPr lang="pl-PL"/>
              <a:t> point to </a:t>
            </a:r>
            <a:r>
              <a:rPr lang="pl-PL" err="1"/>
              <a:t>identify</a:t>
            </a:r>
            <a:r>
              <a:rPr lang="pl-PL"/>
              <a:t> </a:t>
            </a:r>
            <a:r>
              <a:rPr lang="pl-PL" err="1"/>
              <a:t>potentially</a:t>
            </a:r>
            <a:r>
              <a:rPr lang="pl-PL"/>
              <a:t> </a:t>
            </a:r>
            <a:r>
              <a:rPr lang="pl-PL" err="1"/>
              <a:t>relevant</a:t>
            </a:r>
            <a:r>
              <a:rPr lang="pl-PL"/>
              <a:t> CEN, CENELEC, ISO and IEC Technical </a:t>
            </a:r>
            <a:r>
              <a:rPr lang="pl-PL" err="1"/>
              <a:t>Committees</a:t>
            </a:r>
            <a:r>
              <a:rPr lang="pl-PL"/>
              <a:t> by </a:t>
            </a:r>
            <a:r>
              <a:rPr lang="pl-PL" err="1"/>
              <a:t>sector</a:t>
            </a:r>
            <a:r>
              <a:rPr lang="pl-PL"/>
              <a:t> and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area</a:t>
            </a:r>
            <a:r>
              <a:rPr lang="pl-PL"/>
              <a:t>.</a:t>
            </a:r>
          </a:p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analysis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not be </a:t>
            </a:r>
            <a:r>
              <a:rPr lang="pl-PL" err="1"/>
              <a:t>treated</a:t>
            </a:r>
            <a:r>
              <a:rPr lang="pl-PL"/>
              <a:t> as a one-off </a:t>
            </a:r>
            <a:r>
              <a:rPr lang="pl-PL" err="1"/>
              <a:t>exercise</a:t>
            </a:r>
            <a:r>
              <a:rPr lang="pl-PL"/>
              <a:t>.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initial</a:t>
            </a:r>
            <a:r>
              <a:rPr lang="pl-PL"/>
              <a:t> </a:t>
            </a:r>
            <a:r>
              <a:rPr lang="pl-PL" err="1"/>
              <a:t>scan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be </a:t>
            </a:r>
            <a:r>
              <a:rPr lang="pl-PL" err="1"/>
              <a:t>done</a:t>
            </a:r>
            <a:r>
              <a:rPr lang="pl-PL"/>
              <a:t> </a:t>
            </a:r>
            <a:r>
              <a:rPr lang="pl-PL" err="1"/>
              <a:t>during</a:t>
            </a:r>
            <a:r>
              <a:rPr lang="pl-PL"/>
              <a:t> </a:t>
            </a:r>
            <a:r>
              <a:rPr lang="pl-PL" err="1"/>
              <a:t>proposal</a:t>
            </a:r>
            <a:r>
              <a:rPr lang="pl-PL"/>
              <a:t> </a:t>
            </a:r>
            <a:r>
              <a:rPr lang="pl-PL" err="1"/>
              <a:t>preparation</a:t>
            </a:r>
            <a:r>
              <a:rPr lang="pl-PL"/>
              <a:t>, a </a:t>
            </a:r>
            <a:r>
              <a:rPr lang="pl-PL" err="1"/>
              <a:t>more</a:t>
            </a:r>
            <a:r>
              <a:rPr lang="pl-PL"/>
              <a:t> </a:t>
            </a:r>
            <a:r>
              <a:rPr lang="pl-PL" err="1"/>
              <a:t>detailed</a:t>
            </a:r>
            <a:r>
              <a:rPr lang="pl-PL"/>
              <a:t> </a:t>
            </a:r>
            <a:r>
              <a:rPr lang="pl-PL" err="1"/>
              <a:t>review</a:t>
            </a:r>
            <a:r>
              <a:rPr lang="pl-PL"/>
              <a:t> </a:t>
            </a:r>
            <a:r>
              <a:rPr lang="pl-PL" err="1"/>
              <a:t>at</a:t>
            </a:r>
            <a:r>
              <a:rPr lang="pl-PL"/>
              <a:t> </a:t>
            </a:r>
            <a:r>
              <a:rPr lang="pl-PL" err="1"/>
              <a:t>project</a:t>
            </a:r>
            <a:r>
              <a:rPr lang="pl-PL"/>
              <a:t> start, and the </a:t>
            </a:r>
            <a:r>
              <a:rPr lang="pl-PL" err="1"/>
              <a:t>landscape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be </a:t>
            </a:r>
            <a:r>
              <a:rPr lang="pl-PL" err="1"/>
              <a:t>updated</a:t>
            </a:r>
            <a:r>
              <a:rPr lang="pl-PL"/>
              <a:t> </a:t>
            </a:r>
            <a:r>
              <a:rPr lang="pl-PL" err="1"/>
              <a:t>during</a:t>
            </a:r>
            <a:r>
              <a:rPr lang="pl-PL"/>
              <a:t> </a:t>
            </a:r>
            <a:r>
              <a:rPr lang="pl-PL" err="1"/>
              <a:t>implementation</a:t>
            </a:r>
            <a:r>
              <a:rPr lang="pl-PL"/>
              <a:t> as the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work</a:t>
            </a:r>
            <a:r>
              <a:rPr lang="pl-PL"/>
              <a:t> and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activities</a:t>
            </a:r>
            <a:r>
              <a:rPr lang="pl-PL"/>
              <a:t> </a:t>
            </a:r>
            <a:r>
              <a:rPr lang="pl-PL" err="1"/>
              <a:t>evolve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key</a:t>
            </a:r>
            <a:r>
              <a:rPr lang="pl-PL"/>
              <a:t> </a:t>
            </a:r>
            <a:r>
              <a:rPr lang="pl-PL" err="1"/>
              <a:t>questions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: </a:t>
            </a:r>
            <a:r>
              <a:rPr lang="pl-PL" b="1" err="1"/>
              <a:t>What</a:t>
            </a:r>
            <a:r>
              <a:rPr lang="pl-PL" b="1"/>
              <a:t> </a:t>
            </a:r>
            <a:r>
              <a:rPr lang="pl-PL" b="1" err="1"/>
              <a:t>is</a:t>
            </a:r>
            <a:r>
              <a:rPr lang="pl-PL" b="1"/>
              <a:t> </a:t>
            </a:r>
            <a:r>
              <a:rPr lang="pl-PL" b="1" err="1"/>
              <a:t>already</a:t>
            </a:r>
            <a:r>
              <a:rPr lang="pl-PL" b="1"/>
              <a:t> </a:t>
            </a:r>
            <a:r>
              <a:rPr lang="pl-PL" b="1" err="1"/>
              <a:t>covered</a:t>
            </a:r>
            <a:r>
              <a:rPr lang="pl-PL" b="1"/>
              <a:t>? </a:t>
            </a:r>
            <a:r>
              <a:rPr lang="pl-PL" b="1" err="1"/>
              <a:t>What</a:t>
            </a:r>
            <a:r>
              <a:rPr lang="pl-PL" b="1"/>
              <a:t> </a:t>
            </a:r>
            <a:r>
              <a:rPr lang="pl-PL" b="1" err="1"/>
              <a:t>is</a:t>
            </a:r>
            <a:r>
              <a:rPr lang="pl-PL" b="1"/>
              <a:t> </a:t>
            </a:r>
            <a:r>
              <a:rPr lang="pl-PL" b="1" err="1"/>
              <a:t>currently</a:t>
            </a:r>
            <a:r>
              <a:rPr lang="pl-PL" b="1"/>
              <a:t> </a:t>
            </a:r>
            <a:r>
              <a:rPr lang="pl-PL" b="1" err="1"/>
              <a:t>being</a:t>
            </a:r>
            <a:r>
              <a:rPr lang="pl-PL" b="1"/>
              <a:t> </a:t>
            </a:r>
            <a:r>
              <a:rPr lang="pl-PL" b="1" err="1"/>
              <a:t>developed</a:t>
            </a:r>
            <a:r>
              <a:rPr lang="pl-PL" b="1"/>
              <a:t>? </a:t>
            </a:r>
            <a:r>
              <a:rPr lang="pl-PL" b="1" err="1"/>
              <a:t>What</a:t>
            </a:r>
            <a:r>
              <a:rPr lang="pl-PL" b="1"/>
              <a:t> </a:t>
            </a:r>
            <a:r>
              <a:rPr lang="pl-PL" b="1" err="1"/>
              <a:t>has</a:t>
            </a:r>
            <a:r>
              <a:rPr lang="pl-PL" b="1"/>
              <a:t> </a:t>
            </a:r>
            <a:r>
              <a:rPr lang="pl-PL" b="1" err="1"/>
              <a:t>already</a:t>
            </a:r>
            <a:r>
              <a:rPr lang="pl-PL" b="1"/>
              <a:t> </a:t>
            </a:r>
            <a:r>
              <a:rPr lang="pl-PL" b="1" err="1"/>
              <a:t>been</a:t>
            </a:r>
            <a:r>
              <a:rPr lang="pl-PL" b="1"/>
              <a:t> </a:t>
            </a:r>
            <a:r>
              <a:rPr lang="pl-PL" b="1" err="1"/>
              <a:t>tested</a:t>
            </a:r>
            <a:r>
              <a:rPr lang="pl-PL" b="1"/>
              <a:t> </a:t>
            </a:r>
            <a:r>
              <a:rPr lang="pl-PL" b="1" err="1"/>
              <a:t>or</a:t>
            </a:r>
            <a:r>
              <a:rPr lang="pl-PL" b="1"/>
              <a:t> </a:t>
            </a:r>
            <a:r>
              <a:rPr lang="pl-PL" b="1" err="1"/>
              <a:t>proposed</a:t>
            </a:r>
            <a:r>
              <a:rPr lang="pl-PL" b="1"/>
              <a:t> in </a:t>
            </a:r>
            <a:r>
              <a:rPr lang="pl-PL" b="1" err="1"/>
              <a:t>previous</a:t>
            </a:r>
            <a:r>
              <a:rPr lang="pl-PL" b="1"/>
              <a:t> </a:t>
            </a:r>
            <a:r>
              <a:rPr lang="pl-PL" b="1" err="1"/>
              <a:t>projects</a:t>
            </a:r>
            <a:r>
              <a:rPr lang="pl-PL" b="1"/>
              <a:t>? And </a:t>
            </a:r>
            <a:r>
              <a:rPr lang="pl-PL" b="1" err="1"/>
              <a:t>where</a:t>
            </a:r>
            <a:r>
              <a:rPr lang="pl-PL" b="1"/>
              <a:t> </a:t>
            </a:r>
            <a:r>
              <a:rPr lang="pl-PL" b="1" err="1"/>
              <a:t>does</a:t>
            </a:r>
            <a:r>
              <a:rPr lang="pl-PL" b="1"/>
              <a:t> a </a:t>
            </a:r>
            <a:r>
              <a:rPr lang="pl-PL" b="1" err="1"/>
              <a:t>genuine</a:t>
            </a:r>
            <a:r>
              <a:rPr lang="pl-PL" b="1"/>
              <a:t> gap </a:t>
            </a:r>
            <a:r>
              <a:rPr lang="pl-PL" b="1" err="1"/>
              <a:t>remain</a:t>
            </a:r>
            <a:r>
              <a:rPr lang="pl-PL" b="1"/>
              <a:t>?</a:t>
            </a:r>
            <a:endParaRPr lang="pl-PL"/>
          </a:p>
          <a:p>
            <a:r>
              <a:rPr lang="pl-PL"/>
              <a:t>At </a:t>
            </a:r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stage</a:t>
            </a:r>
            <a:r>
              <a:rPr lang="pl-PL"/>
              <a:t>, we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b="1"/>
              <a:t>not </a:t>
            </a:r>
            <a:r>
              <a:rPr lang="pl-PL" b="1" err="1"/>
              <a:t>yet</a:t>
            </a:r>
            <a:r>
              <a:rPr lang="pl-PL" b="1"/>
              <a:t> </a:t>
            </a:r>
            <a:r>
              <a:rPr lang="pl-PL" b="1" err="1"/>
              <a:t>choosing</a:t>
            </a:r>
            <a:r>
              <a:rPr lang="pl-PL" b="1"/>
              <a:t> the </a:t>
            </a:r>
            <a:r>
              <a:rPr lang="pl-PL" b="1" err="1"/>
              <a:t>standardisation</a:t>
            </a:r>
            <a:r>
              <a:rPr lang="pl-PL" b="1"/>
              <a:t> </a:t>
            </a:r>
            <a:r>
              <a:rPr lang="pl-PL" b="1" err="1"/>
              <a:t>pathway</a:t>
            </a:r>
            <a:r>
              <a:rPr lang="pl-PL"/>
              <a:t>. The </a:t>
            </a:r>
            <a:r>
              <a:rPr lang="pl-PL" err="1"/>
              <a:t>purpose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to </a:t>
            </a:r>
            <a:r>
              <a:rPr lang="pl-PL" err="1"/>
              <a:t>establish</a:t>
            </a:r>
            <a:r>
              <a:rPr lang="pl-PL"/>
              <a:t> the </a:t>
            </a:r>
            <a:r>
              <a:rPr lang="pl-PL" err="1"/>
              <a:t>baseline</a:t>
            </a:r>
            <a:r>
              <a:rPr lang="pl-PL"/>
              <a:t> and </a:t>
            </a:r>
            <a:r>
              <a:rPr lang="pl-PL" err="1"/>
              <a:t>understand</a:t>
            </a:r>
            <a:r>
              <a:rPr lang="pl-PL"/>
              <a:t> </a:t>
            </a:r>
            <a:r>
              <a:rPr lang="pl-PL" err="1"/>
              <a:t>what</a:t>
            </a:r>
            <a:r>
              <a:rPr lang="pl-PL"/>
              <a:t> the R&amp;D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to </a:t>
            </a:r>
            <a:r>
              <a:rPr lang="pl-PL" err="1"/>
              <a:t>take</a:t>
            </a:r>
            <a:r>
              <a:rPr lang="pl-PL"/>
              <a:t> </a:t>
            </a:r>
            <a:r>
              <a:rPr lang="pl-PL" err="1"/>
              <a:t>into</a:t>
            </a:r>
            <a:r>
              <a:rPr lang="pl-PL"/>
              <a:t> </a:t>
            </a:r>
            <a:r>
              <a:rPr lang="pl-PL" err="1"/>
              <a:t>account</a:t>
            </a:r>
            <a:r>
              <a:rPr lang="pl-PL"/>
              <a:t> </a:t>
            </a:r>
            <a:r>
              <a:rPr lang="pl-PL" err="1"/>
              <a:t>before</a:t>
            </a:r>
            <a:r>
              <a:rPr lang="pl-PL"/>
              <a:t> </a:t>
            </a:r>
            <a:r>
              <a:rPr lang="pl-PL" err="1"/>
              <a:t>defining</a:t>
            </a:r>
            <a:r>
              <a:rPr lang="pl-PL"/>
              <a:t> </a:t>
            </a:r>
            <a:r>
              <a:rPr lang="pl-PL" err="1"/>
              <a:t>its</a:t>
            </a:r>
            <a:r>
              <a:rPr lang="pl-PL"/>
              <a:t> </a:t>
            </a:r>
            <a:r>
              <a:rPr lang="pl-PL" err="1"/>
              <a:t>contribution</a:t>
            </a:r>
            <a:r>
              <a:rPr lang="pl-PL"/>
              <a:t>. </a:t>
            </a:r>
          </a:p>
          <a:p>
            <a:r>
              <a:rPr lang="pl-PL" err="1"/>
              <a:t>Possible</a:t>
            </a:r>
            <a:r>
              <a:rPr lang="pl-PL"/>
              <a:t> </a:t>
            </a:r>
            <a:r>
              <a:rPr lang="pl-PL" err="1"/>
              <a:t>outcomes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be:</a:t>
            </a:r>
          </a:p>
          <a:p>
            <a:pPr lvl="0"/>
            <a:r>
              <a:rPr lang="pl-PL"/>
              <a:t>the </a:t>
            </a:r>
            <a:r>
              <a:rPr lang="pl-PL" err="1"/>
              <a:t>issue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</a:t>
            </a:r>
            <a:r>
              <a:rPr lang="pl-PL" err="1"/>
              <a:t>sufficiently</a:t>
            </a:r>
            <a:r>
              <a:rPr lang="pl-PL"/>
              <a:t> </a:t>
            </a:r>
            <a:r>
              <a:rPr lang="pl-PL" err="1"/>
              <a:t>covered</a:t>
            </a:r>
            <a:r>
              <a:rPr lang="pl-PL"/>
              <a:t> by </a:t>
            </a:r>
            <a:r>
              <a:rPr lang="pl-PL" err="1"/>
              <a:t>existing</a:t>
            </a:r>
            <a:r>
              <a:rPr lang="pl-PL"/>
              <a:t> </a:t>
            </a:r>
            <a:r>
              <a:rPr lang="pl-PL" err="1"/>
              <a:t>standards</a:t>
            </a:r>
            <a:r>
              <a:rPr lang="pl-PL"/>
              <a:t>; </a:t>
            </a:r>
          </a:p>
          <a:p>
            <a:pPr lvl="0"/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work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ongoing</a:t>
            </a:r>
            <a:r>
              <a:rPr lang="pl-PL"/>
              <a:t> and 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align</a:t>
            </a:r>
            <a:r>
              <a:rPr lang="pl-PL"/>
              <a:t> with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potentially</a:t>
            </a:r>
            <a:r>
              <a:rPr lang="pl-PL"/>
              <a:t> </a:t>
            </a:r>
            <a:r>
              <a:rPr lang="pl-PL" err="1"/>
              <a:t>contribute</a:t>
            </a:r>
            <a:r>
              <a:rPr lang="pl-PL"/>
              <a:t> to </a:t>
            </a:r>
            <a:r>
              <a:rPr lang="pl-PL" err="1"/>
              <a:t>it</a:t>
            </a:r>
            <a:r>
              <a:rPr lang="pl-PL"/>
              <a:t>; </a:t>
            </a:r>
          </a:p>
          <a:p>
            <a:pPr lvl="0"/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existing</a:t>
            </a:r>
            <a:r>
              <a:rPr lang="pl-PL"/>
              <a:t> standard </a:t>
            </a:r>
            <a:r>
              <a:rPr lang="pl-PL" err="1"/>
              <a:t>does</a:t>
            </a:r>
            <a:r>
              <a:rPr lang="pl-PL"/>
              <a:t> not </a:t>
            </a:r>
            <a:r>
              <a:rPr lang="pl-PL" err="1"/>
              <a:t>fully</a:t>
            </a:r>
            <a:r>
              <a:rPr lang="pl-PL"/>
              <a:t> </a:t>
            </a:r>
            <a:r>
              <a:rPr lang="pl-PL" err="1"/>
              <a:t>address</a:t>
            </a:r>
            <a:r>
              <a:rPr lang="pl-PL"/>
              <a:t> the </a:t>
            </a:r>
            <a:r>
              <a:rPr lang="pl-PL" err="1"/>
              <a:t>identified</a:t>
            </a:r>
            <a:r>
              <a:rPr lang="pl-PL"/>
              <a:t> </a:t>
            </a:r>
            <a:r>
              <a:rPr lang="pl-PL" err="1"/>
              <a:t>need</a:t>
            </a:r>
            <a:r>
              <a:rPr lang="pl-PL"/>
              <a:t>; </a:t>
            </a:r>
          </a:p>
          <a:p>
            <a:pPr lvl="0"/>
            <a:r>
              <a:rPr lang="pl-PL"/>
              <a:t>a </a:t>
            </a:r>
            <a:r>
              <a:rPr lang="pl-PL" err="1"/>
              <a:t>genuine</a:t>
            </a:r>
            <a:r>
              <a:rPr lang="pl-PL"/>
              <a:t> gap </a:t>
            </a:r>
            <a:r>
              <a:rPr lang="pl-PL" err="1"/>
              <a:t>remains</a:t>
            </a:r>
            <a:r>
              <a:rPr lang="pl-PL"/>
              <a:t> and </a:t>
            </a:r>
            <a:r>
              <a:rPr lang="pl-PL" err="1"/>
              <a:t>further</a:t>
            </a:r>
            <a:r>
              <a:rPr lang="pl-PL"/>
              <a:t> R&amp;D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</a:t>
            </a:r>
            <a:r>
              <a:rPr lang="pl-PL" err="1"/>
              <a:t>before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progress</a:t>
            </a:r>
            <a:r>
              <a:rPr lang="pl-PL"/>
              <a:t>; </a:t>
            </a:r>
          </a:p>
          <a:p>
            <a:pPr lvl="0"/>
            <a:r>
              <a:rPr lang="pl-PL"/>
              <a:t>no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activity</a:t>
            </a:r>
            <a:r>
              <a:rPr lang="pl-PL"/>
              <a:t> </a:t>
            </a:r>
            <a:r>
              <a:rPr lang="pl-PL" err="1"/>
              <a:t>currently</a:t>
            </a:r>
            <a:r>
              <a:rPr lang="pl-PL"/>
              <a:t> </a:t>
            </a:r>
            <a:r>
              <a:rPr lang="pl-PL" err="1"/>
              <a:t>exists</a:t>
            </a:r>
            <a:r>
              <a:rPr lang="pl-PL"/>
              <a:t>.</a:t>
            </a:r>
          </a:p>
          <a:p>
            <a:endParaRPr lang="pl-PL"/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614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err="1"/>
              <a:t>what</a:t>
            </a:r>
            <a:r>
              <a:rPr lang="pl-PL" b="1"/>
              <a:t> the </a:t>
            </a:r>
            <a:r>
              <a:rPr lang="pl-PL" b="1" err="1"/>
              <a:t>project</a:t>
            </a:r>
            <a:r>
              <a:rPr lang="pl-PL" b="1"/>
              <a:t> </a:t>
            </a:r>
            <a:r>
              <a:rPr lang="pl-PL" b="1" err="1"/>
              <a:t>produces</a:t>
            </a:r>
            <a:endParaRPr lang="pl-PL" b="1"/>
          </a:p>
          <a:p>
            <a:r>
              <a:rPr lang="pl-PL"/>
              <a:t>At </a:t>
            </a:r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stage</a:t>
            </a:r>
            <a:r>
              <a:rPr lang="pl-PL"/>
              <a:t>, we </a:t>
            </a:r>
            <a:r>
              <a:rPr lang="pl-PL" err="1"/>
              <a:t>have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</a:t>
            </a:r>
            <a:r>
              <a:rPr lang="pl-PL" err="1"/>
              <a:t>identified</a:t>
            </a:r>
            <a:r>
              <a:rPr lang="pl-PL"/>
              <a:t> the R&amp;D </a:t>
            </a:r>
            <a:r>
              <a:rPr lang="pl-PL" err="1"/>
              <a:t>need</a:t>
            </a:r>
            <a:r>
              <a:rPr lang="pl-PL"/>
              <a:t>, </a:t>
            </a:r>
            <a:r>
              <a:rPr lang="pl-PL" err="1"/>
              <a:t>considered</a:t>
            </a:r>
            <a:r>
              <a:rPr lang="pl-PL"/>
              <a:t> </a:t>
            </a:r>
            <a:r>
              <a:rPr lang="pl-PL" err="1"/>
              <a:t>how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 </a:t>
            </a:r>
            <a:r>
              <a:rPr lang="pl-PL" err="1"/>
              <a:t>links</a:t>
            </a:r>
            <a:r>
              <a:rPr lang="pl-PL"/>
              <a:t> with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, </a:t>
            </a:r>
            <a:r>
              <a:rPr lang="pl-PL" err="1"/>
              <a:t>defined</a:t>
            </a:r>
            <a:r>
              <a:rPr lang="pl-PL"/>
              <a:t> the </a:t>
            </a:r>
            <a:r>
              <a:rPr lang="pl-PL" err="1"/>
              <a:t>preliminary</a:t>
            </a:r>
            <a:r>
              <a:rPr lang="pl-PL"/>
              <a:t> </a:t>
            </a:r>
            <a:r>
              <a:rPr lang="pl-PL" err="1"/>
              <a:t>standardisation-related</a:t>
            </a:r>
            <a:r>
              <a:rPr lang="pl-PL"/>
              <a:t> gap, and </a:t>
            </a:r>
            <a:r>
              <a:rPr lang="pl-PL" err="1"/>
              <a:t>checked</a:t>
            </a:r>
            <a:r>
              <a:rPr lang="pl-PL"/>
              <a:t> the </a:t>
            </a:r>
            <a:r>
              <a:rPr lang="pl-PL" err="1"/>
              <a:t>existing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landscape</a:t>
            </a:r>
            <a:r>
              <a:rPr lang="pl-PL"/>
              <a:t>.</a:t>
            </a:r>
          </a:p>
          <a:p>
            <a:r>
              <a:rPr lang="pl-PL" err="1"/>
              <a:t>Now</a:t>
            </a:r>
            <a:r>
              <a:rPr lang="pl-PL"/>
              <a:t> we </a:t>
            </a:r>
            <a:r>
              <a:rPr lang="pl-PL" err="1"/>
              <a:t>need</a:t>
            </a:r>
            <a:r>
              <a:rPr lang="pl-PL"/>
              <a:t> to </a:t>
            </a:r>
            <a:r>
              <a:rPr lang="pl-PL" err="1"/>
              <a:t>decide</a:t>
            </a:r>
            <a:r>
              <a:rPr lang="pl-PL"/>
              <a:t> </a:t>
            </a:r>
            <a:r>
              <a:rPr lang="pl-PL" b="1" err="1"/>
              <a:t>what</a:t>
            </a:r>
            <a:r>
              <a:rPr lang="pl-PL" b="1"/>
              <a:t> the R&amp;D </a:t>
            </a:r>
            <a:r>
              <a:rPr lang="pl-PL" b="1" err="1"/>
              <a:t>project</a:t>
            </a:r>
            <a:r>
              <a:rPr lang="pl-PL" b="1"/>
              <a:t> </a:t>
            </a:r>
            <a:r>
              <a:rPr lang="pl-PL" b="1" err="1"/>
              <a:t>should</a:t>
            </a:r>
            <a:r>
              <a:rPr lang="pl-PL" b="1"/>
              <a:t> </a:t>
            </a:r>
            <a:r>
              <a:rPr lang="pl-PL" b="1" err="1"/>
              <a:t>actually</a:t>
            </a:r>
            <a:r>
              <a:rPr lang="pl-PL" b="1"/>
              <a:t> </a:t>
            </a:r>
            <a:r>
              <a:rPr lang="pl-PL" b="1" err="1"/>
              <a:t>produce</a:t>
            </a:r>
            <a:r>
              <a:rPr lang="pl-PL"/>
              <a:t>.</a:t>
            </a:r>
          </a:p>
          <a:p>
            <a:r>
              <a:rPr lang="pl-PL"/>
              <a:t>It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to </a:t>
            </a:r>
            <a:r>
              <a:rPr lang="pl-PL" err="1"/>
              <a:t>distinguish</a:t>
            </a:r>
            <a:r>
              <a:rPr lang="pl-PL"/>
              <a:t> </a:t>
            </a:r>
            <a:r>
              <a:rPr lang="pl-PL" err="1"/>
              <a:t>three</a:t>
            </a:r>
            <a:r>
              <a:rPr lang="pl-PL"/>
              <a:t> </a:t>
            </a:r>
            <a:r>
              <a:rPr lang="pl-PL" err="1"/>
              <a:t>types</a:t>
            </a:r>
            <a:r>
              <a:rPr lang="pl-PL"/>
              <a:t> of </a:t>
            </a:r>
            <a:r>
              <a:rPr lang="pl-PL" err="1"/>
              <a:t>outputs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first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b="1" err="1"/>
              <a:t>direct</a:t>
            </a:r>
            <a:r>
              <a:rPr lang="pl-PL" b="1"/>
              <a:t> </a:t>
            </a:r>
            <a:r>
              <a:rPr lang="pl-PL" b="1" err="1"/>
              <a:t>contributions</a:t>
            </a:r>
            <a:r>
              <a:rPr lang="pl-PL" b="1"/>
              <a:t> to </a:t>
            </a:r>
            <a:r>
              <a:rPr lang="pl-PL" b="1" err="1"/>
              <a:t>standardisation</a:t>
            </a:r>
            <a:r>
              <a:rPr lang="pl-PL"/>
              <a:t>. </a:t>
            </a:r>
            <a:r>
              <a:rPr lang="pl-PL" err="1"/>
              <a:t>These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err="1"/>
              <a:t>results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could</a:t>
            </a:r>
            <a:r>
              <a:rPr lang="pl-PL"/>
              <a:t> </a:t>
            </a:r>
            <a:r>
              <a:rPr lang="pl-PL" err="1"/>
              <a:t>potentially</a:t>
            </a:r>
            <a:r>
              <a:rPr lang="pl-PL"/>
              <a:t> </a:t>
            </a:r>
            <a:r>
              <a:rPr lang="pl-PL" err="1"/>
              <a:t>feed</a:t>
            </a:r>
            <a:r>
              <a:rPr lang="pl-PL"/>
              <a:t> </a:t>
            </a:r>
            <a:r>
              <a:rPr lang="pl-PL" err="1"/>
              <a:t>into</a:t>
            </a:r>
            <a:r>
              <a:rPr lang="pl-PL"/>
              <a:t> </a:t>
            </a:r>
            <a:r>
              <a:rPr lang="pl-PL" err="1"/>
              <a:t>existing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future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work</a:t>
            </a:r>
            <a:r>
              <a:rPr lang="pl-PL"/>
              <a:t>, </a:t>
            </a:r>
            <a:r>
              <a:rPr lang="pl-PL" err="1"/>
              <a:t>such</a:t>
            </a:r>
            <a:r>
              <a:rPr lang="pl-PL"/>
              <a:t> as </a:t>
            </a:r>
            <a:r>
              <a:rPr lang="pl-PL" err="1"/>
              <a:t>terminology</a:t>
            </a:r>
            <a:r>
              <a:rPr lang="pl-PL"/>
              <a:t>, </a:t>
            </a:r>
            <a:r>
              <a:rPr lang="pl-PL" err="1"/>
              <a:t>classifications</a:t>
            </a:r>
            <a:r>
              <a:rPr lang="pl-PL"/>
              <a:t>, test </a:t>
            </a:r>
            <a:r>
              <a:rPr lang="pl-PL" err="1"/>
              <a:t>methods</a:t>
            </a:r>
            <a:r>
              <a:rPr lang="pl-PL"/>
              <a:t>, </a:t>
            </a:r>
            <a:r>
              <a:rPr lang="pl-PL" err="1"/>
              <a:t>KPIs</a:t>
            </a:r>
            <a:r>
              <a:rPr lang="pl-PL"/>
              <a:t>, </a:t>
            </a:r>
            <a:r>
              <a:rPr lang="pl-PL" err="1"/>
              <a:t>quality</a:t>
            </a:r>
            <a:r>
              <a:rPr lang="pl-PL"/>
              <a:t> </a:t>
            </a:r>
            <a:r>
              <a:rPr lang="pl-PL" err="1"/>
              <a:t>criteria</a:t>
            </a:r>
            <a:r>
              <a:rPr lang="pl-PL"/>
              <a:t>, </a:t>
            </a:r>
            <a:r>
              <a:rPr lang="pl-PL" err="1"/>
              <a:t>interoperability</a:t>
            </a:r>
            <a:r>
              <a:rPr lang="pl-PL"/>
              <a:t> </a:t>
            </a:r>
            <a:r>
              <a:rPr lang="pl-PL" err="1"/>
              <a:t>requirements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protocols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second</a:t>
            </a:r>
            <a:r>
              <a:rPr lang="pl-PL"/>
              <a:t> </a:t>
            </a:r>
            <a:r>
              <a:rPr lang="pl-PL" err="1"/>
              <a:t>are</a:t>
            </a:r>
            <a:r>
              <a:rPr lang="pl-PL"/>
              <a:t> </a:t>
            </a:r>
            <a:r>
              <a:rPr lang="pl-PL" b="1" err="1"/>
              <a:t>standardisation-supporting</a:t>
            </a:r>
            <a:r>
              <a:rPr lang="pl-PL" b="1"/>
              <a:t> </a:t>
            </a:r>
            <a:r>
              <a:rPr lang="pl-PL" b="1" err="1"/>
              <a:t>outputs</a:t>
            </a:r>
            <a:r>
              <a:rPr lang="pl-PL"/>
              <a:t>. </a:t>
            </a:r>
            <a:r>
              <a:rPr lang="pl-PL" err="1"/>
              <a:t>These</a:t>
            </a:r>
            <a:r>
              <a:rPr lang="pl-PL"/>
              <a:t> do not </a:t>
            </a:r>
            <a:r>
              <a:rPr lang="pl-PL" err="1"/>
              <a:t>necessarily</a:t>
            </a:r>
            <a:r>
              <a:rPr lang="pl-PL"/>
              <a:t> </a:t>
            </a:r>
            <a:r>
              <a:rPr lang="pl-PL" err="1"/>
              <a:t>become</a:t>
            </a:r>
            <a:r>
              <a:rPr lang="pl-PL"/>
              <a:t> part of a standard </a:t>
            </a:r>
            <a:r>
              <a:rPr lang="pl-PL" err="1"/>
              <a:t>themselves</a:t>
            </a:r>
            <a:r>
              <a:rPr lang="pl-PL"/>
              <a:t>, but </a:t>
            </a:r>
            <a:r>
              <a:rPr lang="pl-PL" err="1"/>
              <a:t>they</a:t>
            </a:r>
            <a:r>
              <a:rPr lang="pl-PL"/>
              <a:t> </a:t>
            </a:r>
            <a:r>
              <a:rPr lang="pl-PL" err="1"/>
              <a:t>provide</a:t>
            </a:r>
            <a:r>
              <a:rPr lang="pl-PL"/>
              <a:t> the </a:t>
            </a:r>
            <a:r>
              <a:rPr lang="pl-PL" err="1"/>
              <a:t>evidence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for </a:t>
            </a:r>
            <a:r>
              <a:rPr lang="pl-PL" err="1"/>
              <a:t>standardisation</a:t>
            </a:r>
            <a:r>
              <a:rPr lang="pl-PL"/>
              <a:t> to </a:t>
            </a:r>
            <a:r>
              <a:rPr lang="pl-PL" err="1"/>
              <a:t>progress</a:t>
            </a:r>
            <a:r>
              <a:rPr lang="pl-PL"/>
              <a:t>. </a:t>
            </a:r>
            <a:r>
              <a:rPr lang="pl-PL" err="1"/>
              <a:t>Examples</a:t>
            </a:r>
            <a:r>
              <a:rPr lang="pl-PL"/>
              <a:t> </a:t>
            </a:r>
            <a:r>
              <a:rPr lang="pl-PL" err="1"/>
              <a:t>include</a:t>
            </a:r>
            <a:r>
              <a:rPr lang="pl-PL"/>
              <a:t> </a:t>
            </a:r>
            <a:r>
              <a:rPr lang="pl-PL" err="1"/>
              <a:t>datasets</a:t>
            </a:r>
            <a:r>
              <a:rPr lang="pl-PL"/>
              <a:t>, </a:t>
            </a:r>
            <a:r>
              <a:rPr lang="pl-PL" err="1"/>
              <a:t>method</a:t>
            </a:r>
            <a:r>
              <a:rPr lang="pl-PL"/>
              <a:t> </a:t>
            </a:r>
            <a:r>
              <a:rPr lang="pl-PL" err="1"/>
              <a:t>comparisons</a:t>
            </a:r>
            <a:r>
              <a:rPr lang="pl-PL"/>
              <a:t>, </a:t>
            </a:r>
            <a:r>
              <a:rPr lang="pl-PL" err="1"/>
              <a:t>validation</a:t>
            </a:r>
            <a:r>
              <a:rPr lang="pl-PL"/>
              <a:t> </a:t>
            </a:r>
            <a:r>
              <a:rPr lang="pl-PL" err="1"/>
              <a:t>studies</a:t>
            </a:r>
            <a:r>
              <a:rPr lang="pl-PL"/>
              <a:t>, </a:t>
            </a:r>
            <a:r>
              <a:rPr lang="pl-PL" err="1"/>
              <a:t>interoperability</a:t>
            </a:r>
            <a:r>
              <a:rPr lang="pl-PL"/>
              <a:t> </a:t>
            </a:r>
            <a:r>
              <a:rPr lang="pl-PL" err="1"/>
              <a:t>trials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evidence</a:t>
            </a:r>
            <a:r>
              <a:rPr lang="pl-PL"/>
              <a:t> </a:t>
            </a:r>
            <a:r>
              <a:rPr lang="pl-PL" err="1"/>
              <a:t>showing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approach</a:t>
            </a:r>
            <a:r>
              <a:rPr lang="pl-PL"/>
              <a:t> </a:t>
            </a:r>
            <a:r>
              <a:rPr lang="pl-PL" err="1"/>
              <a:t>works</a:t>
            </a:r>
            <a:r>
              <a:rPr lang="pl-PL"/>
              <a:t> </a:t>
            </a:r>
            <a:r>
              <a:rPr lang="pl-PL" err="1"/>
              <a:t>across</a:t>
            </a:r>
            <a:r>
              <a:rPr lang="pl-PL"/>
              <a:t> </a:t>
            </a:r>
            <a:r>
              <a:rPr lang="pl-PL" err="1"/>
              <a:t>different</a:t>
            </a:r>
            <a:r>
              <a:rPr lang="pl-PL"/>
              <a:t> </a:t>
            </a:r>
            <a:r>
              <a:rPr lang="pl-PL" err="1"/>
              <a:t>sites</a:t>
            </a:r>
            <a:r>
              <a:rPr lang="pl-PL"/>
              <a:t>, </a:t>
            </a:r>
            <a:r>
              <a:rPr lang="pl-PL" err="1"/>
              <a:t>companies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use</a:t>
            </a:r>
            <a:r>
              <a:rPr lang="pl-PL"/>
              <a:t> </a:t>
            </a:r>
            <a:r>
              <a:rPr lang="pl-PL" err="1"/>
              <a:t>cases</a:t>
            </a:r>
            <a:r>
              <a:rPr lang="pl-PL"/>
              <a:t>.</a:t>
            </a:r>
          </a:p>
          <a:p>
            <a:r>
              <a:rPr lang="pl-PL"/>
              <a:t>The third </a:t>
            </a:r>
            <a:r>
              <a:rPr lang="pl-PL" err="1"/>
              <a:t>group</a:t>
            </a:r>
            <a:r>
              <a:rPr lang="pl-PL"/>
              <a:t> </a:t>
            </a:r>
            <a:r>
              <a:rPr lang="pl-PL" err="1"/>
              <a:t>concerns</a:t>
            </a:r>
            <a:r>
              <a:rPr lang="pl-PL"/>
              <a:t> </a:t>
            </a:r>
            <a:r>
              <a:rPr lang="pl-PL" b="1" err="1"/>
              <a:t>enabling</a:t>
            </a:r>
            <a:r>
              <a:rPr lang="pl-PL" b="1"/>
              <a:t> </a:t>
            </a:r>
            <a:r>
              <a:rPr lang="pl-PL" b="1" err="1"/>
              <a:t>frameworks</a:t>
            </a:r>
            <a:r>
              <a:rPr lang="pl-PL" b="1"/>
              <a:t> and </a:t>
            </a:r>
            <a:r>
              <a:rPr lang="pl-PL" b="1" err="1"/>
              <a:t>conditions</a:t>
            </a:r>
            <a:r>
              <a:rPr lang="pl-PL" b="1"/>
              <a:t> </a:t>
            </a:r>
            <a:r>
              <a:rPr lang="pl-PL" b="1" err="1"/>
              <a:t>relevant</a:t>
            </a:r>
            <a:r>
              <a:rPr lang="pl-PL" b="1"/>
              <a:t> to </a:t>
            </a:r>
            <a:r>
              <a:rPr lang="pl-PL" b="1" err="1"/>
              <a:t>standardisation</a:t>
            </a:r>
            <a:r>
              <a:rPr lang="pl-PL"/>
              <a:t>. </a:t>
            </a:r>
            <a:r>
              <a:rPr lang="pl-PL" err="1"/>
              <a:t>These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include</a:t>
            </a:r>
            <a:r>
              <a:rPr lang="pl-PL"/>
              <a:t> </a:t>
            </a:r>
            <a:r>
              <a:rPr lang="pl-PL" err="1"/>
              <a:t>competence</a:t>
            </a:r>
            <a:r>
              <a:rPr lang="pl-PL"/>
              <a:t> </a:t>
            </a:r>
            <a:r>
              <a:rPr lang="pl-PL" err="1"/>
              <a:t>frameworks</a:t>
            </a:r>
            <a:r>
              <a:rPr lang="pl-PL"/>
              <a:t>, </a:t>
            </a:r>
            <a:r>
              <a:rPr lang="pl-PL" err="1"/>
              <a:t>governance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contractual</a:t>
            </a:r>
            <a:r>
              <a:rPr lang="pl-PL"/>
              <a:t> </a:t>
            </a:r>
            <a:r>
              <a:rPr lang="pl-PL" err="1"/>
              <a:t>approaches</a:t>
            </a:r>
            <a:r>
              <a:rPr lang="pl-PL"/>
              <a:t>, </a:t>
            </a:r>
            <a:r>
              <a:rPr lang="pl-PL" err="1"/>
              <a:t>information-sharing</a:t>
            </a:r>
            <a:r>
              <a:rPr lang="pl-PL"/>
              <a:t> </a:t>
            </a:r>
            <a:r>
              <a:rPr lang="pl-PL" err="1"/>
              <a:t>arrangements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other</a:t>
            </a:r>
            <a:r>
              <a:rPr lang="pl-PL"/>
              <a:t> </a:t>
            </a:r>
            <a:r>
              <a:rPr lang="pl-PL" err="1"/>
              <a:t>organisational</a:t>
            </a:r>
            <a:r>
              <a:rPr lang="pl-PL"/>
              <a:t> </a:t>
            </a:r>
            <a:r>
              <a:rPr lang="pl-PL" err="1"/>
              <a:t>conditions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help</a:t>
            </a:r>
            <a:r>
              <a:rPr lang="pl-PL"/>
              <a:t> </a:t>
            </a:r>
            <a:r>
              <a:rPr lang="pl-PL" err="1"/>
              <a:t>make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usable</a:t>
            </a:r>
            <a:r>
              <a:rPr lang="pl-PL"/>
              <a:t> and </a:t>
            </a:r>
            <a:r>
              <a:rPr lang="pl-PL" err="1"/>
              <a:t>implementable</a:t>
            </a:r>
            <a:r>
              <a:rPr lang="pl-PL"/>
              <a:t> in </a:t>
            </a:r>
            <a:r>
              <a:rPr lang="pl-PL" err="1"/>
              <a:t>practice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important</a:t>
            </a:r>
            <a:r>
              <a:rPr lang="pl-PL"/>
              <a:t> point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not </a:t>
            </a:r>
            <a:r>
              <a:rPr lang="pl-PL" err="1"/>
              <a:t>every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R&amp;D </a:t>
            </a:r>
            <a:r>
              <a:rPr lang="pl-PL" err="1"/>
              <a:t>result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to </a:t>
            </a:r>
            <a:r>
              <a:rPr lang="pl-PL" err="1"/>
              <a:t>become</a:t>
            </a:r>
            <a:r>
              <a:rPr lang="pl-PL"/>
              <a:t> a standard. </a:t>
            </a:r>
            <a:r>
              <a:rPr lang="pl-PL" err="1"/>
              <a:t>Some</a:t>
            </a:r>
            <a:r>
              <a:rPr lang="pl-PL"/>
              <a:t> </a:t>
            </a:r>
            <a:r>
              <a:rPr lang="pl-PL" err="1"/>
              <a:t>results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provide</a:t>
            </a:r>
            <a:r>
              <a:rPr lang="pl-PL"/>
              <a:t> </a:t>
            </a:r>
            <a:r>
              <a:rPr lang="pl-PL" err="1"/>
              <a:t>direct</a:t>
            </a:r>
            <a:r>
              <a:rPr lang="pl-PL"/>
              <a:t>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content</a:t>
            </a:r>
            <a:r>
              <a:rPr lang="pl-PL"/>
              <a:t> for </a:t>
            </a:r>
            <a:r>
              <a:rPr lang="pl-PL" err="1"/>
              <a:t>standardisation</a:t>
            </a:r>
            <a:r>
              <a:rPr lang="pl-PL"/>
              <a:t>, </a:t>
            </a:r>
            <a:r>
              <a:rPr lang="pl-PL" err="1"/>
              <a:t>some</a:t>
            </a:r>
            <a:r>
              <a:rPr lang="pl-PL"/>
              <a:t> </a:t>
            </a:r>
            <a:r>
              <a:rPr lang="pl-PL" err="1"/>
              <a:t>provide</a:t>
            </a:r>
            <a:r>
              <a:rPr lang="pl-PL"/>
              <a:t> the </a:t>
            </a:r>
            <a:r>
              <a:rPr lang="pl-PL" err="1"/>
              <a:t>evidence</a:t>
            </a:r>
            <a:r>
              <a:rPr lang="pl-PL"/>
              <a:t> </a:t>
            </a:r>
            <a:r>
              <a:rPr lang="pl-PL" err="1"/>
              <a:t>base</a:t>
            </a:r>
            <a:r>
              <a:rPr lang="pl-PL"/>
              <a:t>, and </a:t>
            </a:r>
            <a:r>
              <a:rPr lang="pl-PL" err="1"/>
              <a:t>some</a:t>
            </a:r>
            <a:r>
              <a:rPr lang="pl-PL"/>
              <a:t> </a:t>
            </a:r>
            <a:r>
              <a:rPr lang="pl-PL" err="1"/>
              <a:t>create</a:t>
            </a:r>
            <a:r>
              <a:rPr lang="pl-PL"/>
              <a:t> the </a:t>
            </a:r>
            <a:r>
              <a:rPr lang="pl-PL" err="1"/>
              <a:t>conditions</a:t>
            </a:r>
            <a:r>
              <a:rPr lang="pl-PL"/>
              <a:t> </a:t>
            </a:r>
            <a:r>
              <a:rPr lang="pl-PL" err="1"/>
              <a:t>needed</a:t>
            </a:r>
            <a:r>
              <a:rPr lang="pl-PL"/>
              <a:t> for </a:t>
            </a:r>
            <a:r>
              <a:rPr lang="pl-PL" err="1"/>
              <a:t>standards</a:t>
            </a:r>
            <a:r>
              <a:rPr lang="pl-PL"/>
              <a:t> to be </a:t>
            </a:r>
            <a:r>
              <a:rPr lang="pl-PL" err="1"/>
              <a:t>developed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applied </a:t>
            </a:r>
            <a:r>
              <a:rPr lang="pl-PL" err="1"/>
              <a:t>effectively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therefore</a:t>
            </a:r>
            <a:r>
              <a:rPr lang="pl-PL"/>
              <a:t> </a:t>
            </a:r>
            <a:r>
              <a:rPr lang="pl-PL" err="1"/>
              <a:t>formulate</a:t>
            </a:r>
            <a:r>
              <a:rPr lang="pl-PL"/>
              <a:t> </a:t>
            </a:r>
            <a:r>
              <a:rPr lang="pl-PL" err="1"/>
              <a:t>its</a:t>
            </a:r>
            <a:r>
              <a:rPr lang="pl-PL"/>
              <a:t> </a:t>
            </a:r>
            <a:r>
              <a:rPr lang="pl-PL" err="1"/>
              <a:t>intended</a:t>
            </a:r>
            <a:r>
              <a:rPr lang="pl-PL"/>
              <a:t> </a:t>
            </a:r>
            <a:r>
              <a:rPr lang="pl-PL" err="1"/>
              <a:t>contribution</a:t>
            </a:r>
            <a:r>
              <a:rPr lang="pl-PL"/>
              <a:t> as </a:t>
            </a:r>
            <a:r>
              <a:rPr lang="pl-PL" err="1"/>
              <a:t>concretely</a:t>
            </a:r>
            <a:r>
              <a:rPr lang="pl-PL"/>
              <a:t> as </a:t>
            </a:r>
            <a:r>
              <a:rPr lang="pl-PL" err="1"/>
              <a:t>possible</a:t>
            </a:r>
            <a:r>
              <a:rPr lang="pl-PL"/>
              <a:t>, for </a:t>
            </a:r>
            <a:r>
              <a:rPr lang="pl-PL" err="1"/>
              <a:t>example</a:t>
            </a:r>
            <a:r>
              <a:rPr lang="pl-PL"/>
              <a:t>:</a:t>
            </a:r>
          </a:p>
          <a:p>
            <a:r>
              <a:rPr lang="pl-PL" b="1"/>
              <a:t>“The </a:t>
            </a:r>
            <a:r>
              <a:rPr lang="pl-PL" b="1" err="1"/>
              <a:t>project</a:t>
            </a:r>
            <a:r>
              <a:rPr lang="pl-PL" b="1"/>
              <a:t> </a:t>
            </a:r>
            <a:r>
              <a:rPr lang="pl-PL" b="1" err="1"/>
              <a:t>will</a:t>
            </a:r>
            <a:r>
              <a:rPr lang="pl-PL" b="1"/>
              <a:t> </a:t>
            </a:r>
            <a:r>
              <a:rPr lang="pl-PL" b="1" err="1"/>
              <a:t>develop</a:t>
            </a:r>
            <a:r>
              <a:rPr lang="pl-PL" b="1"/>
              <a:t>, test and </a:t>
            </a:r>
            <a:r>
              <a:rPr lang="pl-PL" b="1" err="1"/>
              <a:t>validate</a:t>
            </a:r>
            <a:r>
              <a:rPr lang="pl-PL" b="1"/>
              <a:t>…”</a:t>
            </a:r>
            <a:endParaRPr lang="pl-PL"/>
          </a:p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much </a:t>
            </a:r>
            <a:r>
              <a:rPr lang="pl-PL" err="1"/>
              <a:t>more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</a:t>
            </a:r>
            <a:r>
              <a:rPr lang="pl-PL" err="1"/>
              <a:t>than</a:t>
            </a:r>
            <a:r>
              <a:rPr lang="pl-PL"/>
              <a:t> </a:t>
            </a:r>
            <a:r>
              <a:rPr lang="pl-PL" err="1"/>
              <a:t>simply</a:t>
            </a:r>
            <a:r>
              <a:rPr lang="pl-PL"/>
              <a:t> </a:t>
            </a:r>
            <a:r>
              <a:rPr lang="pl-PL" err="1"/>
              <a:t>saying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the </a:t>
            </a:r>
            <a:r>
              <a:rPr lang="pl-PL" err="1"/>
              <a:t>project</a:t>
            </a:r>
            <a:r>
              <a:rPr lang="pl-PL"/>
              <a:t> </a:t>
            </a:r>
            <a:r>
              <a:rPr lang="pl-PL" err="1"/>
              <a:t>will</a:t>
            </a:r>
            <a:r>
              <a:rPr lang="pl-PL"/>
              <a:t> “</a:t>
            </a:r>
            <a:r>
              <a:rPr lang="pl-PL" err="1"/>
              <a:t>support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”.</a:t>
            </a: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067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2640B-DB49-4226-8125-DD6F5E82EA32}" type="slidenum">
              <a:rPr lang="pl-PL" smtClean="0"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7796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A </a:t>
            </a:r>
            <a:r>
              <a:rPr lang="pl-PL" err="1"/>
              <a:t>successful</a:t>
            </a:r>
            <a:r>
              <a:rPr lang="pl-PL"/>
              <a:t> </a:t>
            </a:r>
            <a:r>
              <a:rPr lang="pl-PL" err="1"/>
              <a:t>industrial</a:t>
            </a:r>
            <a:r>
              <a:rPr lang="pl-PL"/>
              <a:t> </a:t>
            </a:r>
            <a:r>
              <a:rPr lang="pl-PL" err="1"/>
              <a:t>symbiosis</a:t>
            </a:r>
            <a:r>
              <a:rPr lang="pl-PL"/>
              <a:t> pilot </a:t>
            </a:r>
            <a:r>
              <a:rPr lang="pl-PL" err="1"/>
              <a:t>is</a:t>
            </a:r>
            <a:r>
              <a:rPr lang="pl-PL"/>
              <a:t> </a:t>
            </a:r>
            <a:r>
              <a:rPr lang="pl-PL" err="1"/>
              <a:t>important</a:t>
            </a:r>
            <a:r>
              <a:rPr lang="pl-PL"/>
              <a:t>, but </a:t>
            </a:r>
            <a:r>
              <a:rPr lang="pl-PL" err="1"/>
              <a:t>success</a:t>
            </a:r>
            <a:r>
              <a:rPr lang="pl-PL"/>
              <a:t> in one </a:t>
            </a:r>
            <a:r>
              <a:rPr lang="pl-PL" err="1"/>
              <a:t>site</a:t>
            </a:r>
            <a:r>
              <a:rPr lang="pl-PL"/>
              <a:t> </a:t>
            </a:r>
            <a:r>
              <a:rPr lang="pl-PL" err="1"/>
              <a:t>does</a:t>
            </a:r>
            <a:r>
              <a:rPr lang="pl-PL"/>
              <a:t> not </a:t>
            </a:r>
            <a:r>
              <a:rPr lang="pl-PL" err="1"/>
              <a:t>automatically</a:t>
            </a:r>
            <a:r>
              <a:rPr lang="pl-PL"/>
              <a:t> </a:t>
            </a:r>
            <a:r>
              <a:rPr lang="pl-PL" err="1"/>
              <a:t>provide</a:t>
            </a:r>
            <a:r>
              <a:rPr lang="pl-PL"/>
              <a:t> a </a:t>
            </a:r>
            <a:r>
              <a:rPr lang="pl-PL" err="1"/>
              <a:t>basis</a:t>
            </a:r>
            <a:r>
              <a:rPr lang="pl-PL"/>
              <a:t> for a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approach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research</a:t>
            </a:r>
            <a:r>
              <a:rPr lang="pl-PL"/>
              <a:t> </a:t>
            </a:r>
            <a:r>
              <a:rPr lang="pl-PL" err="1"/>
              <a:t>therefore</a:t>
            </a:r>
            <a:r>
              <a:rPr lang="pl-PL"/>
              <a:t> </a:t>
            </a:r>
            <a:r>
              <a:rPr lang="pl-PL" err="1"/>
              <a:t>needs</a:t>
            </a:r>
            <a:r>
              <a:rPr lang="pl-PL"/>
              <a:t> to </a:t>
            </a:r>
            <a:r>
              <a:rPr lang="pl-PL" err="1"/>
              <a:t>ask</a:t>
            </a:r>
            <a:r>
              <a:rPr lang="pl-PL"/>
              <a:t> </a:t>
            </a:r>
            <a:r>
              <a:rPr lang="pl-PL" err="1"/>
              <a:t>how</a:t>
            </a:r>
            <a:r>
              <a:rPr lang="pl-PL"/>
              <a:t> far the </a:t>
            </a:r>
            <a:r>
              <a:rPr lang="pl-PL" err="1"/>
              <a:t>result</a:t>
            </a:r>
            <a:r>
              <a:rPr lang="pl-PL"/>
              <a:t> </a:t>
            </a:r>
            <a:r>
              <a:rPr lang="pl-PL" err="1"/>
              <a:t>travels</a:t>
            </a:r>
            <a:r>
              <a:rPr lang="pl-PL"/>
              <a:t>.</a:t>
            </a:r>
          </a:p>
          <a:p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another</a:t>
            </a:r>
            <a:r>
              <a:rPr lang="pl-PL"/>
              <a:t> </a:t>
            </a:r>
            <a:r>
              <a:rPr lang="pl-PL" err="1"/>
              <a:t>company</a:t>
            </a:r>
            <a:r>
              <a:rPr lang="pl-PL"/>
              <a:t> </a:t>
            </a:r>
            <a:r>
              <a:rPr lang="pl-PL" err="1"/>
              <a:t>use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? </a:t>
            </a:r>
            <a:r>
              <a:rPr lang="pl-PL" err="1"/>
              <a:t>Does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 </a:t>
            </a:r>
            <a:r>
              <a:rPr lang="pl-PL" err="1"/>
              <a:t>work</a:t>
            </a:r>
            <a:r>
              <a:rPr lang="pl-PL"/>
              <a:t> with </a:t>
            </a:r>
            <a:r>
              <a:rPr lang="pl-PL" err="1"/>
              <a:t>different</a:t>
            </a:r>
            <a:r>
              <a:rPr lang="pl-PL"/>
              <a:t> </a:t>
            </a:r>
            <a:r>
              <a:rPr lang="pl-PL" err="1"/>
              <a:t>qualities</a:t>
            </a:r>
            <a:r>
              <a:rPr lang="pl-PL"/>
              <a:t> of the </a:t>
            </a:r>
            <a:r>
              <a:rPr lang="pl-PL" err="1"/>
              <a:t>resource</a:t>
            </a:r>
            <a:r>
              <a:rPr lang="pl-PL"/>
              <a:t> </a:t>
            </a:r>
            <a:r>
              <a:rPr lang="pl-PL" err="1"/>
              <a:t>stream</a:t>
            </a:r>
            <a:r>
              <a:rPr lang="pl-PL"/>
              <a:t>? </a:t>
            </a:r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 </a:t>
            </a:r>
            <a:r>
              <a:rPr lang="pl-PL" err="1"/>
              <a:t>operate</a:t>
            </a:r>
            <a:r>
              <a:rPr lang="pl-PL"/>
              <a:t> with </a:t>
            </a:r>
            <a:r>
              <a:rPr lang="pl-PL" err="1"/>
              <a:t>another</a:t>
            </a:r>
            <a:r>
              <a:rPr lang="pl-PL"/>
              <a:t> </a:t>
            </a:r>
            <a:r>
              <a:rPr lang="pl-PL" err="1"/>
              <a:t>digital</a:t>
            </a:r>
            <a:r>
              <a:rPr lang="pl-PL"/>
              <a:t> platform? </a:t>
            </a:r>
            <a:r>
              <a:rPr lang="pl-PL" err="1"/>
              <a:t>Does</a:t>
            </a:r>
            <a:r>
              <a:rPr lang="pl-PL"/>
              <a:t> </a:t>
            </a:r>
            <a:r>
              <a:rPr lang="pl-PL" err="1"/>
              <a:t>it</a:t>
            </a:r>
            <a:r>
              <a:rPr lang="pl-PL"/>
              <a:t> </a:t>
            </a:r>
            <a:r>
              <a:rPr lang="pl-PL" err="1"/>
              <a:t>depend</a:t>
            </a:r>
            <a:r>
              <a:rPr lang="pl-PL"/>
              <a:t> </a:t>
            </a:r>
            <a:r>
              <a:rPr lang="pl-PL" err="1"/>
              <a:t>strongly</a:t>
            </a:r>
            <a:r>
              <a:rPr lang="pl-PL"/>
              <a:t> on one </a:t>
            </a:r>
            <a:r>
              <a:rPr lang="pl-PL" err="1"/>
              <a:t>national</a:t>
            </a:r>
            <a:r>
              <a:rPr lang="pl-PL"/>
              <a:t> regulatory </a:t>
            </a:r>
            <a:r>
              <a:rPr lang="pl-PL" err="1"/>
              <a:t>context</a:t>
            </a:r>
            <a:r>
              <a:rPr lang="pl-PL"/>
              <a:t>?</a:t>
            </a:r>
          </a:p>
          <a:p>
            <a:r>
              <a:rPr lang="pl-PL"/>
              <a:t>The </a:t>
            </a:r>
            <a:r>
              <a:rPr lang="pl-PL" err="1"/>
              <a:t>required</a:t>
            </a:r>
            <a:r>
              <a:rPr lang="pl-PL"/>
              <a:t> </a:t>
            </a:r>
            <a:r>
              <a:rPr lang="pl-PL" err="1"/>
              <a:t>breadth</a:t>
            </a:r>
            <a:r>
              <a:rPr lang="pl-PL"/>
              <a:t> </a:t>
            </a:r>
            <a:r>
              <a:rPr lang="pl-PL" err="1"/>
              <a:t>will</a:t>
            </a:r>
            <a:r>
              <a:rPr lang="pl-PL"/>
              <a:t> </a:t>
            </a:r>
            <a:r>
              <a:rPr lang="pl-PL" err="1"/>
              <a:t>depend</a:t>
            </a:r>
            <a:r>
              <a:rPr lang="pl-PL"/>
              <a:t> on the </a:t>
            </a:r>
            <a:r>
              <a:rPr lang="pl-PL" err="1"/>
              <a:t>type</a:t>
            </a:r>
            <a:r>
              <a:rPr lang="pl-PL"/>
              <a:t> of R&amp;D </a:t>
            </a:r>
            <a:r>
              <a:rPr lang="pl-PL" err="1"/>
              <a:t>contribution</a:t>
            </a:r>
            <a:r>
              <a:rPr lang="pl-PL"/>
              <a:t>. </a:t>
            </a:r>
            <a:r>
              <a:rPr lang="pl-PL" err="1"/>
              <a:t>Horizontal</a:t>
            </a:r>
            <a:r>
              <a:rPr lang="pl-PL"/>
              <a:t> </a:t>
            </a:r>
            <a:r>
              <a:rPr lang="pl-PL" err="1"/>
              <a:t>contributions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normally</a:t>
            </a:r>
            <a:r>
              <a:rPr lang="pl-PL"/>
              <a:t> </a:t>
            </a:r>
            <a:r>
              <a:rPr lang="pl-PL" err="1"/>
              <a:t>demonstrate</a:t>
            </a:r>
            <a:r>
              <a:rPr lang="pl-PL"/>
              <a:t> </a:t>
            </a:r>
            <a:r>
              <a:rPr lang="pl-PL" err="1"/>
              <a:t>relatively</a:t>
            </a:r>
            <a:r>
              <a:rPr lang="pl-PL"/>
              <a:t> </a:t>
            </a:r>
            <a:r>
              <a:rPr lang="pl-PL" err="1"/>
              <a:t>broad</a:t>
            </a:r>
            <a:r>
              <a:rPr lang="pl-PL"/>
              <a:t> </a:t>
            </a:r>
            <a:r>
              <a:rPr lang="pl-PL" err="1"/>
              <a:t>applicability</a:t>
            </a:r>
            <a:r>
              <a:rPr lang="pl-PL"/>
              <a:t>, </a:t>
            </a:r>
            <a:r>
              <a:rPr lang="pl-PL" err="1"/>
              <a:t>while</a:t>
            </a:r>
            <a:r>
              <a:rPr lang="pl-PL"/>
              <a:t> a </a:t>
            </a:r>
            <a:r>
              <a:rPr lang="pl-PL" err="1"/>
              <a:t>sector-specific</a:t>
            </a:r>
            <a:r>
              <a:rPr lang="pl-PL"/>
              <a:t> </a:t>
            </a:r>
            <a:r>
              <a:rPr lang="pl-PL" err="1"/>
              <a:t>contribution</a:t>
            </a:r>
            <a:r>
              <a:rPr lang="pl-PL"/>
              <a:t> </a:t>
            </a:r>
            <a:r>
              <a:rPr lang="pl-PL" err="1"/>
              <a:t>can</a:t>
            </a:r>
            <a:r>
              <a:rPr lang="pl-PL"/>
              <a:t> </a:t>
            </a:r>
            <a:r>
              <a:rPr lang="pl-PL" err="1"/>
              <a:t>legitimately</a:t>
            </a:r>
            <a:r>
              <a:rPr lang="pl-PL"/>
              <a:t> </a:t>
            </a:r>
            <a:r>
              <a:rPr lang="pl-PL" err="1"/>
              <a:t>remain</a:t>
            </a:r>
            <a:r>
              <a:rPr lang="pl-PL"/>
              <a:t> </a:t>
            </a:r>
            <a:r>
              <a:rPr lang="pl-PL" err="1"/>
              <a:t>within</a:t>
            </a:r>
            <a:r>
              <a:rPr lang="pl-PL"/>
              <a:t> </a:t>
            </a:r>
            <a:r>
              <a:rPr lang="pl-PL" err="1"/>
              <a:t>its</a:t>
            </a:r>
            <a:r>
              <a:rPr lang="pl-PL"/>
              <a:t> </a:t>
            </a:r>
            <a:r>
              <a:rPr lang="pl-PL" err="1"/>
              <a:t>sector</a:t>
            </a:r>
            <a:r>
              <a:rPr lang="pl-PL"/>
              <a:t> — but </a:t>
            </a:r>
            <a:r>
              <a:rPr lang="pl-PL" err="1"/>
              <a:t>it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</a:t>
            </a:r>
            <a:r>
              <a:rPr lang="pl-PL" err="1"/>
              <a:t>still</a:t>
            </a:r>
            <a:r>
              <a:rPr lang="pl-PL"/>
              <a:t> go </a:t>
            </a:r>
            <a:r>
              <a:rPr lang="pl-PL" err="1"/>
              <a:t>beyond</a:t>
            </a:r>
            <a:r>
              <a:rPr lang="pl-PL"/>
              <a:t> one </a:t>
            </a:r>
            <a:r>
              <a:rPr lang="pl-PL" err="1"/>
              <a:t>company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one pilot</a:t>
            </a: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978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F5D9B-112D-7863-801F-0E2C03357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1B39674-1837-9AAC-BA4E-085447496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AF8C85C-267E-A404-B63E-9C960BB11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he </a:t>
            </a:r>
            <a:r>
              <a:rPr lang="pl-PL" err="1"/>
              <a:t>final</a:t>
            </a:r>
            <a:r>
              <a:rPr lang="pl-PL"/>
              <a:t> </a:t>
            </a:r>
            <a:r>
              <a:rPr lang="pl-PL" err="1"/>
              <a:t>section</a:t>
            </a:r>
            <a:r>
              <a:rPr lang="pl-PL"/>
              <a:t> </a:t>
            </a:r>
            <a:r>
              <a:rPr lang="pl-PL" err="1"/>
              <a:t>brings</a:t>
            </a:r>
            <a:r>
              <a:rPr lang="pl-PL"/>
              <a:t> </a:t>
            </a:r>
            <a:r>
              <a:rPr lang="pl-PL" err="1"/>
              <a:t>us</a:t>
            </a:r>
            <a:r>
              <a:rPr lang="pl-PL"/>
              <a:t> </a:t>
            </a:r>
            <a:r>
              <a:rPr lang="pl-PL" err="1"/>
              <a:t>back</a:t>
            </a:r>
            <a:r>
              <a:rPr lang="pl-PL"/>
              <a:t> to the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pathway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toolkit</a:t>
            </a:r>
            <a:r>
              <a:rPr lang="pl-PL"/>
              <a:t> </a:t>
            </a:r>
            <a:r>
              <a:rPr lang="pl-PL" err="1"/>
              <a:t>explicitly</a:t>
            </a:r>
            <a:r>
              <a:rPr lang="pl-PL"/>
              <a:t> </a:t>
            </a:r>
            <a:r>
              <a:rPr lang="pl-PL" err="1"/>
              <a:t>says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be </a:t>
            </a:r>
            <a:r>
              <a:rPr lang="pl-PL" err="1"/>
              <a:t>considered</a:t>
            </a:r>
            <a:r>
              <a:rPr lang="pl-PL"/>
              <a:t> </a:t>
            </a:r>
            <a:r>
              <a:rPr lang="pl-PL" b="1" err="1"/>
              <a:t>after</a:t>
            </a:r>
            <a:r>
              <a:rPr lang="pl-PL"/>
              <a:t> the </a:t>
            </a:r>
            <a:r>
              <a:rPr lang="pl-PL" err="1"/>
              <a:t>need</a:t>
            </a:r>
            <a:r>
              <a:rPr lang="pl-PL"/>
              <a:t>, the R&amp;D </a:t>
            </a:r>
            <a:r>
              <a:rPr lang="pl-PL" err="1"/>
              <a:t>result</a:t>
            </a:r>
            <a:r>
              <a:rPr lang="pl-PL"/>
              <a:t> and the </a:t>
            </a:r>
            <a:r>
              <a:rPr lang="pl-PL" err="1"/>
              <a:t>evidence</a:t>
            </a:r>
            <a:r>
              <a:rPr lang="pl-PL"/>
              <a:t> </a:t>
            </a:r>
            <a:r>
              <a:rPr lang="pl-PL" err="1"/>
              <a:t>have</a:t>
            </a:r>
            <a:r>
              <a:rPr lang="pl-PL"/>
              <a:t> </a:t>
            </a:r>
            <a:r>
              <a:rPr lang="pl-PL" err="1"/>
              <a:t>been</a:t>
            </a:r>
            <a:r>
              <a:rPr lang="pl-PL"/>
              <a:t> </a:t>
            </a:r>
            <a:r>
              <a:rPr lang="pl-PL" err="1"/>
              <a:t>defined</a:t>
            </a:r>
            <a:r>
              <a:rPr lang="pl-PL"/>
              <a:t>.</a:t>
            </a:r>
          </a:p>
          <a:p>
            <a:r>
              <a:rPr lang="pl-PL" err="1"/>
              <a:t>Sometimes</a:t>
            </a:r>
            <a:r>
              <a:rPr lang="pl-PL"/>
              <a:t> </a:t>
            </a:r>
            <a:r>
              <a:rPr lang="pl-PL" err="1"/>
              <a:t>further</a:t>
            </a:r>
            <a:r>
              <a:rPr lang="pl-PL"/>
              <a:t> </a:t>
            </a:r>
            <a:r>
              <a:rPr lang="pl-PL" err="1"/>
              <a:t>pre-normative</a:t>
            </a:r>
            <a:r>
              <a:rPr lang="pl-PL"/>
              <a:t> R&amp;D </a:t>
            </a:r>
            <a:r>
              <a:rPr lang="pl-PL" err="1"/>
              <a:t>will</a:t>
            </a:r>
            <a:r>
              <a:rPr lang="pl-PL"/>
              <a:t> </a:t>
            </a:r>
            <a:r>
              <a:rPr lang="pl-PL" err="1"/>
              <a:t>still</a:t>
            </a:r>
            <a:r>
              <a:rPr lang="pl-PL"/>
              <a:t> be </a:t>
            </a:r>
            <a:r>
              <a:rPr lang="pl-PL" err="1"/>
              <a:t>needed</a:t>
            </a:r>
            <a:r>
              <a:rPr lang="pl-PL"/>
              <a:t>.</a:t>
            </a:r>
          </a:p>
          <a:p>
            <a:r>
              <a:rPr lang="pl-PL" err="1"/>
              <a:t>Sometimes</a:t>
            </a:r>
            <a:r>
              <a:rPr lang="pl-PL"/>
              <a:t> a </a:t>
            </a:r>
            <a:r>
              <a:rPr lang="pl-PL" err="1"/>
              <a:t>useful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approach</a:t>
            </a:r>
            <a:r>
              <a:rPr lang="pl-PL"/>
              <a:t> </a:t>
            </a:r>
            <a:r>
              <a:rPr lang="pl-PL" err="1"/>
              <a:t>exists</a:t>
            </a:r>
            <a:r>
              <a:rPr lang="pl-PL"/>
              <a:t> but </a:t>
            </a:r>
            <a:r>
              <a:rPr lang="pl-PL" err="1"/>
              <a:t>formal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not </a:t>
            </a:r>
            <a:r>
              <a:rPr lang="pl-PL" err="1"/>
              <a:t>yet</a:t>
            </a:r>
            <a:r>
              <a:rPr lang="pl-PL"/>
              <a:t> </a:t>
            </a:r>
            <a:r>
              <a:rPr lang="pl-PL" err="1"/>
              <a:t>justified</a:t>
            </a:r>
            <a:r>
              <a:rPr lang="pl-PL"/>
              <a:t>, and a </a:t>
            </a:r>
            <a:r>
              <a:rPr lang="pl-PL" err="1"/>
              <a:t>guidance</a:t>
            </a:r>
            <a:r>
              <a:rPr lang="pl-PL"/>
              <a:t> </a:t>
            </a:r>
            <a:r>
              <a:rPr lang="pl-PL" err="1"/>
              <a:t>document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reference</a:t>
            </a:r>
            <a:r>
              <a:rPr lang="pl-PL"/>
              <a:t> </a:t>
            </a:r>
            <a:r>
              <a:rPr lang="pl-PL" err="1"/>
              <a:t>methodology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be </a:t>
            </a:r>
            <a:r>
              <a:rPr lang="pl-PL" err="1"/>
              <a:t>more</a:t>
            </a:r>
            <a:r>
              <a:rPr lang="pl-PL"/>
              <a:t> </a:t>
            </a:r>
            <a:r>
              <a:rPr lang="pl-PL" err="1"/>
              <a:t>appropriate</a:t>
            </a:r>
            <a:r>
              <a:rPr lang="pl-PL"/>
              <a:t>.</a:t>
            </a:r>
          </a:p>
          <a:p>
            <a:r>
              <a:rPr lang="pl-PL"/>
              <a:t>A </a:t>
            </a:r>
            <a:r>
              <a:rPr lang="pl-PL" err="1"/>
              <a:t>sufficiently</a:t>
            </a:r>
            <a:r>
              <a:rPr lang="pl-PL"/>
              <a:t> </a:t>
            </a:r>
            <a:r>
              <a:rPr lang="pl-PL" err="1"/>
              <a:t>mature</a:t>
            </a:r>
            <a:r>
              <a:rPr lang="pl-PL"/>
              <a:t> </a:t>
            </a:r>
            <a:r>
              <a:rPr lang="pl-PL" err="1"/>
              <a:t>innovative</a:t>
            </a:r>
            <a:r>
              <a:rPr lang="pl-PL"/>
              <a:t> </a:t>
            </a:r>
            <a:r>
              <a:rPr lang="pl-PL" err="1"/>
              <a:t>result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potentially</a:t>
            </a:r>
            <a:r>
              <a:rPr lang="pl-PL"/>
              <a:t> </a:t>
            </a:r>
            <a:r>
              <a:rPr lang="pl-PL" err="1"/>
              <a:t>lead</a:t>
            </a:r>
            <a:r>
              <a:rPr lang="pl-PL"/>
              <a:t> to a CEN Workshop Agreement.</a:t>
            </a:r>
          </a:p>
          <a:p>
            <a:r>
              <a:rPr lang="pl-PL"/>
              <a:t>And </a:t>
            </a:r>
            <a:r>
              <a:rPr lang="pl-PL" err="1"/>
              <a:t>if</a:t>
            </a:r>
            <a:r>
              <a:rPr lang="pl-PL"/>
              <a:t>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work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</a:t>
            </a:r>
            <a:r>
              <a:rPr lang="pl-PL" err="1"/>
              <a:t>exists</a:t>
            </a:r>
            <a:r>
              <a:rPr lang="pl-PL"/>
              <a:t>, the </a:t>
            </a:r>
            <a:r>
              <a:rPr lang="pl-PL" err="1"/>
              <a:t>best</a:t>
            </a:r>
            <a:r>
              <a:rPr lang="pl-PL"/>
              <a:t> </a:t>
            </a:r>
            <a:r>
              <a:rPr lang="pl-PL" err="1"/>
              <a:t>route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be to </a:t>
            </a:r>
            <a:r>
              <a:rPr lang="pl-PL" err="1"/>
              <a:t>provide</a:t>
            </a:r>
            <a:r>
              <a:rPr lang="pl-PL"/>
              <a:t>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input</a:t>
            </a:r>
            <a:r>
              <a:rPr lang="pl-PL"/>
              <a:t> to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existing</a:t>
            </a:r>
            <a:r>
              <a:rPr lang="pl-PL"/>
              <a:t> Technical </a:t>
            </a:r>
            <a:r>
              <a:rPr lang="pl-PL" err="1"/>
              <a:t>Committee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Working</a:t>
            </a:r>
            <a:r>
              <a:rPr lang="pl-PL"/>
              <a:t> </a:t>
            </a:r>
            <a:r>
              <a:rPr lang="pl-PL" err="1"/>
              <a:t>Group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toolkit</a:t>
            </a:r>
            <a:r>
              <a:rPr lang="pl-PL"/>
              <a:t> </a:t>
            </a:r>
            <a:r>
              <a:rPr lang="pl-PL" err="1"/>
              <a:t>gives</a:t>
            </a:r>
            <a:r>
              <a:rPr lang="pl-PL"/>
              <a:t> </a:t>
            </a:r>
            <a:r>
              <a:rPr lang="pl-PL" err="1"/>
              <a:t>examples</a:t>
            </a:r>
            <a:r>
              <a:rPr lang="pl-PL"/>
              <a:t> from </a:t>
            </a:r>
            <a:r>
              <a:rPr lang="pl-PL" err="1"/>
              <a:t>European</a:t>
            </a:r>
            <a:r>
              <a:rPr lang="pl-PL"/>
              <a:t> R&amp;I </a:t>
            </a:r>
            <a:r>
              <a:rPr lang="pl-PL" err="1"/>
              <a:t>projects</a:t>
            </a:r>
            <a:r>
              <a:rPr lang="pl-PL"/>
              <a:t>, </a:t>
            </a:r>
            <a:r>
              <a:rPr lang="pl-PL" err="1"/>
              <a:t>including</a:t>
            </a:r>
            <a:r>
              <a:rPr lang="pl-PL"/>
              <a:t> SHAREBOX, FISSAC and ECO-BINDER</a:t>
            </a:r>
          </a:p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2E475CF-EDCA-FDD9-49E9-096752F73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927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he </a:t>
            </a:r>
            <a:r>
              <a:rPr lang="pl-PL" err="1"/>
              <a:t>final</a:t>
            </a:r>
            <a:r>
              <a:rPr lang="pl-PL"/>
              <a:t> </a:t>
            </a:r>
            <a:r>
              <a:rPr lang="pl-PL" err="1"/>
              <a:t>section</a:t>
            </a:r>
            <a:r>
              <a:rPr lang="pl-PL"/>
              <a:t> </a:t>
            </a:r>
            <a:r>
              <a:rPr lang="pl-PL" err="1"/>
              <a:t>brings</a:t>
            </a:r>
            <a:r>
              <a:rPr lang="pl-PL"/>
              <a:t> </a:t>
            </a:r>
            <a:r>
              <a:rPr lang="pl-PL" err="1"/>
              <a:t>us</a:t>
            </a:r>
            <a:r>
              <a:rPr lang="pl-PL"/>
              <a:t> </a:t>
            </a:r>
            <a:r>
              <a:rPr lang="pl-PL" err="1"/>
              <a:t>back</a:t>
            </a:r>
            <a:r>
              <a:rPr lang="pl-PL"/>
              <a:t> to the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pathway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toolkit</a:t>
            </a:r>
            <a:r>
              <a:rPr lang="pl-PL"/>
              <a:t> </a:t>
            </a:r>
            <a:r>
              <a:rPr lang="pl-PL" err="1"/>
              <a:t>explicitly</a:t>
            </a:r>
            <a:r>
              <a:rPr lang="pl-PL"/>
              <a:t> </a:t>
            </a:r>
            <a:r>
              <a:rPr lang="pl-PL" err="1"/>
              <a:t>says</a:t>
            </a:r>
            <a:r>
              <a:rPr lang="pl-PL"/>
              <a:t> </a:t>
            </a:r>
            <a:r>
              <a:rPr lang="pl-PL" err="1"/>
              <a:t>that</a:t>
            </a:r>
            <a:r>
              <a:rPr lang="pl-PL"/>
              <a:t> </a:t>
            </a:r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should</a:t>
            </a:r>
            <a:r>
              <a:rPr lang="pl-PL"/>
              <a:t> be </a:t>
            </a:r>
            <a:r>
              <a:rPr lang="pl-PL" err="1"/>
              <a:t>considered</a:t>
            </a:r>
            <a:r>
              <a:rPr lang="pl-PL"/>
              <a:t> </a:t>
            </a:r>
            <a:r>
              <a:rPr lang="pl-PL" b="1" err="1"/>
              <a:t>after</a:t>
            </a:r>
            <a:r>
              <a:rPr lang="pl-PL"/>
              <a:t> the </a:t>
            </a:r>
            <a:r>
              <a:rPr lang="pl-PL" err="1"/>
              <a:t>need</a:t>
            </a:r>
            <a:r>
              <a:rPr lang="pl-PL"/>
              <a:t>, the R&amp;D </a:t>
            </a:r>
            <a:r>
              <a:rPr lang="pl-PL" err="1"/>
              <a:t>result</a:t>
            </a:r>
            <a:r>
              <a:rPr lang="pl-PL"/>
              <a:t> and the </a:t>
            </a:r>
            <a:r>
              <a:rPr lang="pl-PL" err="1"/>
              <a:t>evidence</a:t>
            </a:r>
            <a:r>
              <a:rPr lang="pl-PL"/>
              <a:t> </a:t>
            </a:r>
            <a:r>
              <a:rPr lang="pl-PL" err="1"/>
              <a:t>have</a:t>
            </a:r>
            <a:r>
              <a:rPr lang="pl-PL"/>
              <a:t> </a:t>
            </a:r>
            <a:r>
              <a:rPr lang="pl-PL" err="1"/>
              <a:t>been</a:t>
            </a:r>
            <a:r>
              <a:rPr lang="pl-PL"/>
              <a:t> </a:t>
            </a:r>
            <a:r>
              <a:rPr lang="pl-PL" err="1"/>
              <a:t>defined</a:t>
            </a:r>
            <a:r>
              <a:rPr lang="pl-PL"/>
              <a:t>.</a:t>
            </a:r>
          </a:p>
          <a:p>
            <a:r>
              <a:rPr lang="pl-PL" err="1"/>
              <a:t>Sometimes</a:t>
            </a:r>
            <a:r>
              <a:rPr lang="pl-PL"/>
              <a:t> </a:t>
            </a:r>
            <a:r>
              <a:rPr lang="pl-PL" err="1"/>
              <a:t>further</a:t>
            </a:r>
            <a:r>
              <a:rPr lang="pl-PL"/>
              <a:t> </a:t>
            </a:r>
            <a:r>
              <a:rPr lang="pl-PL" err="1"/>
              <a:t>pre-normative</a:t>
            </a:r>
            <a:r>
              <a:rPr lang="pl-PL"/>
              <a:t> R&amp;D </a:t>
            </a:r>
            <a:r>
              <a:rPr lang="pl-PL" err="1"/>
              <a:t>will</a:t>
            </a:r>
            <a:r>
              <a:rPr lang="pl-PL"/>
              <a:t> </a:t>
            </a:r>
            <a:r>
              <a:rPr lang="pl-PL" err="1"/>
              <a:t>still</a:t>
            </a:r>
            <a:r>
              <a:rPr lang="pl-PL"/>
              <a:t> be </a:t>
            </a:r>
            <a:r>
              <a:rPr lang="pl-PL" err="1"/>
              <a:t>needed</a:t>
            </a:r>
            <a:r>
              <a:rPr lang="pl-PL"/>
              <a:t>.</a:t>
            </a:r>
          </a:p>
          <a:p>
            <a:r>
              <a:rPr lang="pl-PL" err="1"/>
              <a:t>Sometimes</a:t>
            </a:r>
            <a:r>
              <a:rPr lang="pl-PL"/>
              <a:t> a </a:t>
            </a:r>
            <a:r>
              <a:rPr lang="pl-PL" err="1"/>
              <a:t>useful</a:t>
            </a:r>
            <a:r>
              <a:rPr lang="pl-PL"/>
              <a:t> </a:t>
            </a:r>
            <a:r>
              <a:rPr lang="pl-PL" err="1"/>
              <a:t>common</a:t>
            </a:r>
            <a:r>
              <a:rPr lang="pl-PL"/>
              <a:t> </a:t>
            </a:r>
            <a:r>
              <a:rPr lang="pl-PL" err="1"/>
              <a:t>approach</a:t>
            </a:r>
            <a:r>
              <a:rPr lang="pl-PL"/>
              <a:t> </a:t>
            </a:r>
            <a:r>
              <a:rPr lang="pl-PL" err="1"/>
              <a:t>exists</a:t>
            </a:r>
            <a:r>
              <a:rPr lang="pl-PL"/>
              <a:t> but </a:t>
            </a:r>
            <a:r>
              <a:rPr lang="pl-PL" err="1"/>
              <a:t>formal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not </a:t>
            </a:r>
            <a:r>
              <a:rPr lang="pl-PL" err="1"/>
              <a:t>yet</a:t>
            </a:r>
            <a:r>
              <a:rPr lang="pl-PL"/>
              <a:t> </a:t>
            </a:r>
            <a:r>
              <a:rPr lang="pl-PL" err="1"/>
              <a:t>justified</a:t>
            </a:r>
            <a:r>
              <a:rPr lang="pl-PL"/>
              <a:t>, and a </a:t>
            </a:r>
            <a:r>
              <a:rPr lang="pl-PL" err="1"/>
              <a:t>guidance</a:t>
            </a:r>
            <a:r>
              <a:rPr lang="pl-PL"/>
              <a:t> </a:t>
            </a:r>
            <a:r>
              <a:rPr lang="pl-PL" err="1"/>
              <a:t>document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reference</a:t>
            </a:r>
            <a:r>
              <a:rPr lang="pl-PL"/>
              <a:t> </a:t>
            </a:r>
            <a:r>
              <a:rPr lang="pl-PL" err="1"/>
              <a:t>methodology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be </a:t>
            </a:r>
            <a:r>
              <a:rPr lang="pl-PL" err="1"/>
              <a:t>more</a:t>
            </a:r>
            <a:r>
              <a:rPr lang="pl-PL"/>
              <a:t> </a:t>
            </a:r>
            <a:r>
              <a:rPr lang="pl-PL" err="1"/>
              <a:t>appropriate</a:t>
            </a:r>
            <a:r>
              <a:rPr lang="pl-PL"/>
              <a:t>.</a:t>
            </a:r>
          </a:p>
          <a:p>
            <a:r>
              <a:rPr lang="pl-PL"/>
              <a:t>A </a:t>
            </a:r>
            <a:r>
              <a:rPr lang="pl-PL" err="1"/>
              <a:t>sufficiently</a:t>
            </a:r>
            <a:r>
              <a:rPr lang="pl-PL"/>
              <a:t> </a:t>
            </a:r>
            <a:r>
              <a:rPr lang="pl-PL" err="1"/>
              <a:t>mature</a:t>
            </a:r>
            <a:r>
              <a:rPr lang="pl-PL"/>
              <a:t> </a:t>
            </a:r>
            <a:r>
              <a:rPr lang="pl-PL" err="1"/>
              <a:t>innovative</a:t>
            </a:r>
            <a:r>
              <a:rPr lang="pl-PL"/>
              <a:t> </a:t>
            </a:r>
            <a:r>
              <a:rPr lang="pl-PL" err="1"/>
              <a:t>result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</a:t>
            </a:r>
            <a:r>
              <a:rPr lang="pl-PL" err="1"/>
              <a:t>potentially</a:t>
            </a:r>
            <a:r>
              <a:rPr lang="pl-PL"/>
              <a:t> </a:t>
            </a:r>
            <a:r>
              <a:rPr lang="pl-PL" err="1"/>
              <a:t>lead</a:t>
            </a:r>
            <a:r>
              <a:rPr lang="pl-PL"/>
              <a:t> to a CEN Workshop Agreement.</a:t>
            </a:r>
          </a:p>
          <a:p>
            <a:r>
              <a:rPr lang="pl-PL"/>
              <a:t>And </a:t>
            </a:r>
            <a:r>
              <a:rPr lang="pl-PL" err="1"/>
              <a:t>if</a:t>
            </a:r>
            <a:r>
              <a:rPr lang="pl-PL"/>
              <a:t> </a:t>
            </a:r>
            <a:r>
              <a:rPr lang="pl-PL" err="1"/>
              <a:t>relevant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work</a:t>
            </a:r>
            <a:r>
              <a:rPr lang="pl-PL"/>
              <a:t> </a:t>
            </a:r>
            <a:r>
              <a:rPr lang="pl-PL" err="1"/>
              <a:t>already</a:t>
            </a:r>
            <a:r>
              <a:rPr lang="pl-PL"/>
              <a:t> </a:t>
            </a:r>
            <a:r>
              <a:rPr lang="pl-PL" err="1"/>
              <a:t>exists</a:t>
            </a:r>
            <a:r>
              <a:rPr lang="pl-PL"/>
              <a:t>, the </a:t>
            </a:r>
            <a:r>
              <a:rPr lang="pl-PL" err="1"/>
              <a:t>best</a:t>
            </a:r>
            <a:r>
              <a:rPr lang="pl-PL"/>
              <a:t> </a:t>
            </a:r>
            <a:r>
              <a:rPr lang="pl-PL" err="1"/>
              <a:t>route</a:t>
            </a:r>
            <a:r>
              <a:rPr lang="pl-PL"/>
              <a:t> </a:t>
            </a:r>
            <a:r>
              <a:rPr lang="pl-PL" err="1"/>
              <a:t>may</a:t>
            </a:r>
            <a:r>
              <a:rPr lang="pl-PL"/>
              <a:t> be to </a:t>
            </a:r>
            <a:r>
              <a:rPr lang="pl-PL" err="1"/>
              <a:t>provide</a:t>
            </a:r>
            <a:r>
              <a:rPr lang="pl-PL"/>
              <a:t> </a:t>
            </a:r>
            <a:r>
              <a:rPr lang="pl-PL" err="1"/>
              <a:t>technical</a:t>
            </a:r>
            <a:r>
              <a:rPr lang="pl-PL"/>
              <a:t> </a:t>
            </a:r>
            <a:r>
              <a:rPr lang="pl-PL" err="1"/>
              <a:t>input</a:t>
            </a:r>
            <a:r>
              <a:rPr lang="pl-PL"/>
              <a:t> to </a:t>
            </a:r>
            <a:r>
              <a:rPr lang="pl-PL" err="1"/>
              <a:t>an</a:t>
            </a:r>
            <a:r>
              <a:rPr lang="pl-PL"/>
              <a:t> </a:t>
            </a:r>
            <a:r>
              <a:rPr lang="pl-PL" err="1"/>
              <a:t>existing</a:t>
            </a:r>
            <a:r>
              <a:rPr lang="pl-PL"/>
              <a:t> Technical </a:t>
            </a:r>
            <a:r>
              <a:rPr lang="pl-PL" err="1"/>
              <a:t>Committee</a:t>
            </a:r>
            <a:r>
              <a:rPr lang="pl-PL"/>
              <a:t> </a:t>
            </a:r>
            <a:r>
              <a:rPr lang="pl-PL" err="1"/>
              <a:t>or</a:t>
            </a:r>
            <a:r>
              <a:rPr lang="pl-PL"/>
              <a:t> </a:t>
            </a:r>
            <a:r>
              <a:rPr lang="pl-PL" err="1"/>
              <a:t>Working</a:t>
            </a:r>
            <a:r>
              <a:rPr lang="pl-PL"/>
              <a:t> </a:t>
            </a:r>
            <a:r>
              <a:rPr lang="pl-PL" err="1"/>
              <a:t>Group</a:t>
            </a:r>
            <a:r>
              <a:rPr lang="pl-PL"/>
              <a:t>.</a:t>
            </a:r>
          </a:p>
          <a:p>
            <a:r>
              <a:rPr lang="pl-PL"/>
              <a:t>The </a:t>
            </a:r>
            <a:r>
              <a:rPr lang="pl-PL" err="1"/>
              <a:t>toolkit</a:t>
            </a:r>
            <a:r>
              <a:rPr lang="pl-PL"/>
              <a:t> </a:t>
            </a:r>
            <a:r>
              <a:rPr lang="pl-PL" err="1"/>
              <a:t>gives</a:t>
            </a:r>
            <a:r>
              <a:rPr lang="pl-PL"/>
              <a:t> </a:t>
            </a:r>
            <a:r>
              <a:rPr lang="pl-PL" err="1"/>
              <a:t>examples</a:t>
            </a:r>
            <a:r>
              <a:rPr lang="pl-PL"/>
              <a:t> from </a:t>
            </a:r>
            <a:r>
              <a:rPr lang="pl-PL" err="1"/>
              <a:t>European</a:t>
            </a:r>
            <a:r>
              <a:rPr lang="pl-PL"/>
              <a:t> R&amp;I </a:t>
            </a:r>
            <a:r>
              <a:rPr lang="pl-PL" err="1"/>
              <a:t>projects</a:t>
            </a:r>
            <a:r>
              <a:rPr lang="pl-PL"/>
              <a:t>, </a:t>
            </a:r>
            <a:r>
              <a:rPr lang="pl-PL" err="1"/>
              <a:t>including</a:t>
            </a:r>
            <a:r>
              <a:rPr lang="pl-PL"/>
              <a:t> SHAREBOX, FISSAC and ECO-BINDER</a:t>
            </a:r>
          </a:p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22640B-DB49-4226-8125-DD6F5E82EA32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43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CA448594-2686-D369-566A-065339D7E0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" r="32667" b="4583"/>
          <a:stretch/>
        </p:blipFill>
        <p:spPr>
          <a:xfrm>
            <a:off x="5815201" y="-1"/>
            <a:ext cx="6376795" cy="6391927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53A114BE-E437-ABE9-861B-F934BFA7B062}"/>
              </a:ext>
            </a:extLst>
          </p:cNvPr>
          <p:cNvSpPr/>
          <p:nvPr userDrawn="1"/>
        </p:nvSpPr>
        <p:spPr>
          <a:xfrm>
            <a:off x="-11058" y="6417280"/>
            <a:ext cx="12191999" cy="431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A990F8EF-BDE7-567F-01D7-68CB27EACA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3" y="6435079"/>
            <a:ext cx="1858270" cy="414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6" y="1214438"/>
            <a:ext cx="6469694" cy="241428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5F5A3A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" y="3694113"/>
            <a:ext cx="646969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3D85C6"/>
                </a:solidFill>
                <a:latin typeface="Bahnschrift Light SemiCondense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2D7F499-5B6A-DE5A-45AD-36B20F67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83954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D054F2-E60A-9321-23A1-7BDF94742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79228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3F17683-E883-AC29-73F8-9D874F1E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83954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FF9996DA-C7E1-74FE-3E9E-40ADC01B62E3}"/>
              </a:ext>
            </a:extLst>
          </p:cNvPr>
          <p:cNvCxnSpPr>
            <a:cxnSpLocks/>
          </p:cNvCxnSpPr>
          <p:nvPr userDrawn="1"/>
        </p:nvCxnSpPr>
        <p:spPr>
          <a:xfrm>
            <a:off x="0" y="641856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>
            <a:extLst>
              <a:ext uri="{FF2B5EF4-FFF2-40B4-BE49-F238E27FC236}">
                <a16:creationId xmlns:a16="http://schemas.microsoft.com/office/drawing/2014/main" id="{2A55FC4A-ADD4-1101-A37F-22BF1E3281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048" y="1887293"/>
            <a:ext cx="3439391" cy="1218847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1DA6546-5FA9-C828-9D90-18BF99733D5E}"/>
              </a:ext>
            </a:extLst>
          </p:cNvPr>
          <p:cNvSpPr txBox="1"/>
          <p:nvPr userDrawn="1"/>
        </p:nvSpPr>
        <p:spPr>
          <a:xfrm>
            <a:off x="8487048" y="3023345"/>
            <a:ext cx="3704948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A Roadmap for Industrial Symbiosis </a:t>
            </a:r>
            <a:r>
              <a:rPr lang="en-US" sz="1000" b="0" i="0" u="none" strike="noStrike" baseline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Standardisation</a:t>
            </a:r>
            <a:r>
              <a:rPr lang="en-US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 for Efficient Resource</a:t>
            </a:r>
            <a:r>
              <a:rPr lang="pl-PL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 </a:t>
            </a:r>
            <a:r>
              <a:rPr lang="pl-PL" sz="1000" b="0" i="0" u="none" strike="noStrike" baseline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Sharing</a:t>
            </a:r>
            <a:endParaRPr lang="pl-PL">
              <a:solidFill>
                <a:srgbClr val="5F5A3A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D4709DC4-B3E2-E24B-1F8D-CD174E381EA1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382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4B48481A-8A3B-F19B-E414-AC4AFF5B03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" r="32667" b="4583"/>
          <a:stretch/>
        </p:blipFill>
        <p:spPr>
          <a:xfrm>
            <a:off x="5815201" y="5396"/>
            <a:ext cx="6376795" cy="6391927"/>
          </a:xfrm>
          <a:prstGeom prst="rect">
            <a:avLst/>
          </a:prstGeom>
        </p:spPr>
      </p:pic>
      <p:sp>
        <p:nvSpPr>
          <p:cNvPr id="15" name="Dowolny kształt: kształt 14">
            <a:extLst>
              <a:ext uri="{FF2B5EF4-FFF2-40B4-BE49-F238E27FC236}">
                <a16:creationId xmlns:a16="http://schemas.microsoft.com/office/drawing/2014/main" id="{B190196A-F37E-4B51-1B5D-7C9A65449F23}"/>
              </a:ext>
            </a:extLst>
          </p:cNvPr>
          <p:cNvSpPr/>
          <p:nvPr userDrawn="1"/>
        </p:nvSpPr>
        <p:spPr>
          <a:xfrm>
            <a:off x="-3" y="-10467"/>
            <a:ext cx="12191999" cy="6479228"/>
          </a:xfrm>
          <a:custGeom>
            <a:avLst/>
            <a:gdLst>
              <a:gd name="connsiteX0" fmla="*/ 0 w 12191999"/>
              <a:gd name="connsiteY0" fmla="*/ 0 h 6479228"/>
              <a:gd name="connsiteX1" fmla="*/ 12191999 w 12191999"/>
              <a:gd name="connsiteY1" fmla="*/ 0 h 6479228"/>
              <a:gd name="connsiteX2" fmla="*/ 12191999 w 12191999"/>
              <a:gd name="connsiteY2" fmla="*/ 307824 h 6479228"/>
              <a:gd name="connsiteX3" fmla="*/ 11886716 w 12191999"/>
              <a:gd name="connsiteY3" fmla="*/ 231323 h 6479228"/>
              <a:gd name="connsiteX4" fmla="*/ 10525649 w 12191999"/>
              <a:gd name="connsiteY4" fmla="*/ 90437 h 6479228"/>
              <a:gd name="connsiteX5" fmla="*/ 5948624 w 12191999"/>
              <a:gd name="connsiteY5" fmla="*/ 3224164 h 6479228"/>
              <a:gd name="connsiteX6" fmla="*/ 10525649 w 12191999"/>
              <a:gd name="connsiteY6" fmla="*/ 6357891 h 6479228"/>
              <a:gd name="connsiteX7" fmla="*/ 11886716 w 12191999"/>
              <a:gd name="connsiteY7" fmla="*/ 6217005 h 6479228"/>
              <a:gd name="connsiteX8" fmla="*/ 12191999 w 12191999"/>
              <a:gd name="connsiteY8" fmla="*/ 6140504 h 6479228"/>
              <a:gd name="connsiteX9" fmla="*/ 12191999 w 12191999"/>
              <a:gd name="connsiteY9" fmla="*/ 6479228 h 6479228"/>
              <a:gd name="connsiteX10" fmla="*/ 0 w 12191999"/>
              <a:gd name="connsiteY10" fmla="*/ 6479228 h 6479228"/>
              <a:gd name="connsiteX11" fmla="*/ 0 w 12191999"/>
              <a:gd name="connsiteY11" fmla="*/ 0 h 647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479228">
                <a:moveTo>
                  <a:pt x="0" y="0"/>
                </a:moveTo>
                <a:lnTo>
                  <a:pt x="12191999" y="0"/>
                </a:lnTo>
                <a:lnTo>
                  <a:pt x="12191999" y="307824"/>
                </a:lnTo>
                <a:lnTo>
                  <a:pt x="11886716" y="231323"/>
                </a:lnTo>
                <a:cubicBezTo>
                  <a:pt x="11456755" y="139762"/>
                  <a:pt x="10999615" y="90437"/>
                  <a:pt x="10525649" y="90437"/>
                </a:cubicBezTo>
                <a:cubicBezTo>
                  <a:pt x="7997828" y="90437"/>
                  <a:pt x="5948624" y="1493454"/>
                  <a:pt x="5948624" y="3224164"/>
                </a:cubicBezTo>
                <a:cubicBezTo>
                  <a:pt x="5948624" y="4954874"/>
                  <a:pt x="7997828" y="6357891"/>
                  <a:pt x="10525649" y="6357891"/>
                </a:cubicBezTo>
                <a:cubicBezTo>
                  <a:pt x="10999615" y="6357891"/>
                  <a:pt x="11456755" y="6308566"/>
                  <a:pt x="11886716" y="6217005"/>
                </a:cubicBezTo>
                <a:lnTo>
                  <a:pt x="12191999" y="6140504"/>
                </a:lnTo>
                <a:lnTo>
                  <a:pt x="12191999" y="6479228"/>
                </a:lnTo>
                <a:lnTo>
                  <a:pt x="0" y="6479228"/>
                </a:lnTo>
                <a:lnTo>
                  <a:pt x="0" y="0"/>
                </a:lnTo>
                <a:close/>
              </a:path>
            </a:pathLst>
          </a:custGeom>
          <a:solidFill>
            <a:srgbClr val="FB9D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53A114BE-E437-ABE9-861B-F934BFA7B062}"/>
              </a:ext>
            </a:extLst>
          </p:cNvPr>
          <p:cNvSpPr/>
          <p:nvPr userDrawn="1"/>
        </p:nvSpPr>
        <p:spPr>
          <a:xfrm>
            <a:off x="0" y="6426200"/>
            <a:ext cx="12191999" cy="431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A990F8EF-BDE7-567F-01D7-68CB27EACA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3" y="6435079"/>
            <a:ext cx="1858270" cy="414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" y="1214438"/>
            <a:ext cx="6339459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5F5A3A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" y="3694113"/>
            <a:ext cx="633945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3D85C6"/>
                </a:solidFill>
                <a:latin typeface="Bahnschrift Light SemiCondense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2D7F499-5B6A-DE5A-45AD-36B20F67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83954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D054F2-E60A-9321-23A1-7BDF94742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79228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3F17683-E883-AC29-73F8-9D874F1E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83954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FF9996DA-C7E1-74FE-3E9E-40ADC01B62E3}"/>
              </a:ext>
            </a:extLst>
          </p:cNvPr>
          <p:cNvCxnSpPr>
            <a:cxnSpLocks/>
          </p:cNvCxnSpPr>
          <p:nvPr userDrawn="1"/>
        </p:nvCxnSpPr>
        <p:spPr>
          <a:xfrm>
            <a:off x="0" y="641856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>
            <a:extLst>
              <a:ext uri="{FF2B5EF4-FFF2-40B4-BE49-F238E27FC236}">
                <a16:creationId xmlns:a16="http://schemas.microsoft.com/office/drawing/2014/main" id="{2A55FC4A-ADD4-1101-A37F-22BF1E3281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048" y="1887293"/>
            <a:ext cx="3439391" cy="1218847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1DA6546-5FA9-C828-9D90-18BF99733D5E}"/>
              </a:ext>
            </a:extLst>
          </p:cNvPr>
          <p:cNvSpPr txBox="1"/>
          <p:nvPr userDrawn="1"/>
        </p:nvSpPr>
        <p:spPr>
          <a:xfrm>
            <a:off x="8487048" y="3023345"/>
            <a:ext cx="3704948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A Roadmap for Industrial Symbiosis </a:t>
            </a:r>
            <a:r>
              <a:rPr lang="en-US" sz="1000" b="0" i="0" u="none" strike="noStrike" baseline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Standardisation</a:t>
            </a:r>
            <a:r>
              <a:rPr lang="en-US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 for Efficient Resource</a:t>
            </a:r>
            <a:r>
              <a:rPr lang="pl-PL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 </a:t>
            </a:r>
            <a:r>
              <a:rPr lang="pl-PL" sz="1000" b="0" i="0" u="none" strike="noStrike" baseline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Sharing</a:t>
            </a:r>
            <a:endParaRPr lang="pl-PL">
              <a:solidFill>
                <a:srgbClr val="5F5A3A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774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4B48481A-8A3B-F19B-E414-AC4AFF5B03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" r="32667" b="4583"/>
          <a:stretch/>
        </p:blipFill>
        <p:spPr>
          <a:xfrm>
            <a:off x="5815201" y="5396"/>
            <a:ext cx="6376795" cy="6391927"/>
          </a:xfrm>
          <a:prstGeom prst="rect">
            <a:avLst/>
          </a:prstGeom>
        </p:spPr>
      </p:pic>
      <p:sp>
        <p:nvSpPr>
          <p:cNvPr id="15" name="Dowolny kształt: kształt 14">
            <a:extLst>
              <a:ext uri="{FF2B5EF4-FFF2-40B4-BE49-F238E27FC236}">
                <a16:creationId xmlns:a16="http://schemas.microsoft.com/office/drawing/2014/main" id="{B190196A-F37E-4B51-1B5D-7C9A65449F23}"/>
              </a:ext>
            </a:extLst>
          </p:cNvPr>
          <p:cNvSpPr/>
          <p:nvPr userDrawn="1"/>
        </p:nvSpPr>
        <p:spPr>
          <a:xfrm>
            <a:off x="-3" y="-10467"/>
            <a:ext cx="12191999" cy="6479228"/>
          </a:xfrm>
          <a:custGeom>
            <a:avLst/>
            <a:gdLst>
              <a:gd name="connsiteX0" fmla="*/ 0 w 12191999"/>
              <a:gd name="connsiteY0" fmla="*/ 0 h 6479228"/>
              <a:gd name="connsiteX1" fmla="*/ 12191999 w 12191999"/>
              <a:gd name="connsiteY1" fmla="*/ 0 h 6479228"/>
              <a:gd name="connsiteX2" fmla="*/ 12191999 w 12191999"/>
              <a:gd name="connsiteY2" fmla="*/ 307824 h 6479228"/>
              <a:gd name="connsiteX3" fmla="*/ 11886716 w 12191999"/>
              <a:gd name="connsiteY3" fmla="*/ 231323 h 6479228"/>
              <a:gd name="connsiteX4" fmla="*/ 10525649 w 12191999"/>
              <a:gd name="connsiteY4" fmla="*/ 90437 h 6479228"/>
              <a:gd name="connsiteX5" fmla="*/ 5948624 w 12191999"/>
              <a:gd name="connsiteY5" fmla="*/ 3224164 h 6479228"/>
              <a:gd name="connsiteX6" fmla="*/ 10525649 w 12191999"/>
              <a:gd name="connsiteY6" fmla="*/ 6357891 h 6479228"/>
              <a:gd name="connsiteX7" fmla="*/ 11886716 w 12191999"/>
              <a:gd name="connsiteY7" fmla="*/ 6217005 h 6479228"/>
              <a:gd name="connsiteX8" fmla="*/ 12191999 w 12191999"/>
              <a:gd name="connsiteY8" fmla="*/ 6140504 h 6479228"/>
              <a:gd name="connsiteX9" fmla="*/ 12191999 w 12191999"/>
              <a:gd name="connsiteY9" fmla="*/ 6479228 h 6479228"/>
              <a:gd name="connsiteX10" fmla="*/ 0 w 12191999"/>
              <a:gd name="connsiteY10" fmla="*/ 6479228 h 6479228"/>
              <a:gd name="connsiteX11" fmla="*/ 0 w 12191999"/>
              <a:gd name="connsiteY11" fmla="*/ 0 h 647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6479228">
                <a:moveTo>
                  <a:pt x="0" y="0"/>
                </a:moveTo>
                <a:lnTo>
                  <a:pt x="12191999" y="0"/>
                </a:lnTo>
                <a:lnTo>
                  <a:pt x="12191999" y="307824"/>
                </a:lnTo>
                <a:lnTo>
                  <a:pt x="11886716" y="231323"/>
                </a:lnTo>
                <a:cubicBezTo>
                  <a:pt x="11456755" y="139762"/>
                  <a:pt x="10999615" y="90437"/>
                  <a:pt x="10525649" y="90437"/>
                </a:cubicBezTo>
                <a:cubicBezTo>
                  <a:pt x="7997828" y="90437"/>
                  <a:pt x="5948624" y="1493454"/>
                  <a:pt x="5948624" y="3224164"/>
                </a:cubicBezTo>
                <a:cubicBezTo>
                  <a:pt x="5948624" y="4954874"/>
                  <a:pt x="7997828" y="6357891"/>
                  <a:pt x="10525649" y="6357891"/>
                </a:cubicBezTo>
                <a:cubicBezTo>
                  <a:pt x="10999615" y="6357891"/>
                  <a:pt x="11456755" y="6308566"/>
                  <a:pt x="11886716" y="6217005"/>
                </a:cubicBezTo>
                <a:lnTo>
                  <a:pt x="12191999" y="6140504"/>
                </a:lnTo>
                <a:lnTo>
                  <a:pt x="12191999" y="6479228"/>
                </a:lnTo>
                <a:lnTo>
                  <a:pt x="0" y="6479228"/>
                </a:lnTo>
                <a:lnTo>
                  <a:pt x="0" y="0"/>
                </a:lnTo>
                <a:close/>
              </a:path>
            </a:pathLst>
          </a:custGeom>
          <a:solidFill>
            <a:srgbClr val="3D85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53A114BE-E437-ABE9-861B-F934BFA7B062}"/>
              </a:ext>
            </a:extLst>
          </p:cNvPr>
          <p:cNvSpPr/>
          <p:nvPr userDrawn="1"/>
        </p:nvSpPr>
        <p:spPr>
          <a:xfrm>
            <a:off x="0" y="6426200"/>
            <a:ext cx="12191999" cy="431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A990F8EF-BDE7-567F-01D7-68CB27EACA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3" y="6435079"/>
            <a:ext cx="1858270" cy="414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5" y="1214438"/>
            <a:ext cx="6339459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5F5A3A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" y="3694113"/>
            <a:ext cx="633945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B9D15"/>
                </a:solidFill>
                <a:latin typeface="Bahnschrift Light SemiCondense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2D7F499-5B6A-DE5A-45AD-36B20F67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83954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D054F2-E60A-9321-23A1-7BDF94742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79228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3F17683-E883-AC29-73F8-9D874F1E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83954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FF9996DA-C7E1-74FE-3E9E-40ADC01B62E3}"/>
              </a:ext>
            </a:extLst>
          </p:cNvPr>
          <p:cNvCxnSpPr>
            <a:cxnSpLocks/>
          </p:cNvCxnSpPr>
          <p:nvPr userDrawn="1"/>
        </p:nvCxnSpPr>
        <p:spPr>
          <a:xfrm>
            <a:off x="0" y="641856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>
            <a:extLst>
              <a:ext uri="{FF2B5EF4-FFF2-40B4-BE49-F238E27FC236}">
                <a16:creationId xmlns:a16="http://schemas.microsoft.com/office/drawing/2014/main" id="{2A55FC4A-ADD4-1101-A37F-22BF1E3281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048" y="1887293"/>
            <a:ext cx="3439391" cy="1218847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1DA6546-5FA9-C828-9D90-18BF99733D5E}"/>
              </a:ext>
            </a:extLst>
          </p:cNvPr>
          <p:cNvSpPr txBox="1"/>
          <p:nvPr userDrawn="1"/>
        </p:nvSpPr>
        <p:spPr>
          <a:xfrm>
            <a:off x="8487048" y="3023345"/>
            <a:ext cx="3704948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A Roadmap for Industrial Symbiosis </a:t>
            </a:r>
            <a:r>
              <a:rPr lang="en-US" sz="1000" b="0" i="0" u="none" strike="noStrike" baseline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Standardisation</a:t>
            </a:r>
            <a:r>
              <a:rPr lang="en-US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 for Efficient Resource</a:t>
            </a:r>
            <a:r>
              <a:rPr lang="pl-PL" sz="1000" b="0" i="0" u="none" strike="noStrike" baseline="0">
                <a:solidFill>
                  <a:srgbClr val="5F5A3A"/>
                </a:solidFill>
                <a:latin typeface="Bahnschrift Condensed" panose="020B0502040204020203" pitchFamily="34" charset="0"/>
              </a:rPr>
              <a:t> </a:t>
            </a:r>
            <a:r>
              <a:rPr lang="pl-PL" sz="1000" b="0" i="0" u="none" strike="noStrike" baseline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Sharing</a:t>
            </a:r>
            <a:endParaRPr lang="pl-PL">
              <a:solidFill>
                <a:srgbClr val="5F5A3A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3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FFA2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1885"/>
            <a:ext cx="1540657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0BAE8D4A-F496-B23E-CB72-4C75A8C9C2AC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688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E85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FFA2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F101E16A-7F08-2DA7-85FB-80F0CF8748B9}"/>
              </a:ext>
            </a:extLst>
          </p:cNvPr>
          <p:cNvCxnSpPr/>
          <p:nvPr userDrawn="1"/>
        </p:nvCxnSpPr>
        <p:spPr>
          <a:xfrm>
            <a:off x="17757" y="641609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8D8E33F5-DC4F-284E-1BE0-7D9F632361A0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830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B8DC6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6159736-578A-9850-FA35-ADA7C0EB80DD}"/>
              </a:ext>
            </a:extLst>
          </p:cNvPr>
          <p:cNvCxnSpPr/>
          <p:nvPr userDrawn="1"/>
        </p:nvCxnSpPr>
        <p:spPr>
          <a:xfrm>
            <a:off x="17757" y="641609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FEB7FA3-9C97-444C-753A-4226E6975E84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129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4472C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DAA3DEC9-8E01-D513-BA24-CAE18A76058E}"/>
              </a:ext>
            </a:extLst>
          </p:cNvPr>
          <p:cNvCxnSpPr/>
          <p:nvPr userDrawn="1"/>
        </p:nvCxnSpPr>
        <p:spPr>
          <a:xfrm>
            <a:off x="17757" y="641609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98980BA-03A9-297D-B262-EE4E46078FCF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99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4472C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6406EC4-1DFF-97C5-9B67-9B99E33F2C4D}"/>
              </a:ext>
            </a:extLst>
          </p:cNvPr>
          <p:cNvCxnSpPr/>
          <p:nvPr userDrawn="1"/>
        </p:nvCxnSpPr>
        <p:spPr>
          <a:xfrm>
            <a:off x="17757" y="641609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EAB34174-6037-F34B-C414-87BB01E44560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047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FFA2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247DED2C-E80A-7373-8510-8DA2F0436B2F}"/>
              </a:ext>
            </a:extLst>
          </p:cNvPr>
          <p:cNvCxnSpPr/>
          <p:nvPr userDrawn="1"/>
        </p:nvCxnSpPr>
        <p:spPr>
          <a:xfrm>
            <a:off x="17757" y="641609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8;p14">
            <a:extLst>
              <a:ext uri="{FF2B5EF4-FFF2-40B4-BE49-F238E27FC236}">
                <a16:creationId xmlns:a16="http://schemas.microsoft.com/office/drawing/2014/main" id="{216F4428-5AA1-A8BF-10E3-23DC9CDFDBF2}"/>
              </a:ext>
            </a:extLst>
          </p:cNvPr>
          <p:cNvSpPr/>
          <p:nvPr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3E85C7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69;p14">
            <a:extLst>
              <a:ext uri="{FF2B5EF4-FFF2-40B4-BE49-F238E27FC236}">
                <a16:creationId xmlns:a16="http://schemas.microsoft.com/office/drawing/2014/main" id="{2C5E6964-54C9-B74F-E8D2-609419A380F2}"/>
              </a:ext>
            </a:extLst>
          </p:cNvPr>
          <p:cNvSpPr/>
          <p:nvPr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5F5A3A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4F2C9B-4B96-0D79-843D-ABCAC1827E2B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61925" y="1214438"/>
            <a:ext cx="85344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Bahnschrift SemiBold Condensed" panose="020B0502040204020203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AD1C812-EFBD-9681-8EC9-F650F6000DFA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61925" y="3694113"/>
            <a:ext cx="8534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644036-783F-91D9-C831-03A4112F1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sp>
        <p:nvSpPr>
          <p:cNvPr id="11" name="Symbol zastępczy daty 3">
            <a:extLst>
              <a:ext uri="{FF2B5EF4-FFF2-40B4-BE49-F238E27FC236}">
                <a16:creationId xmlns:a16="http://schemas.microsoft.com/office/drawing/2014/main" id="{D0496750-D428-705A-8DE3-D19F54F68FF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0043281" y="6426201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2" name="Symbol zastępczy stopki 4">
            <a:extLst>
              <a:ext uri="{FF2B5EF4-FFF2-40B4-BE49-F238E27FC236}">
                <a16:creationId xmlns:a16="http://schemas.microsoft.com/office/drawing/2014/main" id="{3627B462-B81F-8EC0-0E49-5681DFBA3E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286424" y="6426201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3" name="Symbol zastępczy numeru slajdu 5">
            <a:extLst>
              <a:ext uri="{FF2B5EF4-FFF2-40B4-BE49-F238E27FC236}">
                <a16:creationId xmlns:a16="http://schemas.microsoft.com/office/drawing/2014/main" id="{6311A7F1-FD47-4941-B6F0-904FEBB79527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17640" y="6426202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25C79279-815F-4E58-1A4C-DEB70689771C}"/>
              </a:ext>
            </a:extLst>
          </p:cNvPr>
          <p:cNvCxnSpPr/>
          <p:nvPr userDrawn="1"/>
        </p:nvCxnSpPr>
        <p:spPr>
          <a:xfrm>
            <a:off x="17757" y="6416090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D3ECD2DA-EE50-F12C-903C-6B6187652115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423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1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Google Shape;668;p14">
            <a:extLst>
              <a:ext uri="{FF2B5EF4-FFF2-40B4-BE49-F238E27FC236}">
                <a16:creationId xmlns:a16="http://schemas.microsoft.com/office/drawing/2014/main" id="{A4573F8C-8827-E655-5BCB-BC8C72DFB4FA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69;p14">
            <a:extLst>
              <a:ext uri="{FF2B5EF4-FFF2-40B4-BE49-F238E27FC236}">
                <a16:creationId xmlns:a16="http://schemas.microsoft.com/office/drawing/2014/main" id="{0C967D79-4ECD-2838-263A-79B0580DA272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4472C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F31779D-1B92-0E12-C95D-8895FCE14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CD84E4F0-97DB-F1CD-985D-61100DA9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4E9918B1-DC8F-2404-60E5-BFDAF3A49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7A61F034-C979-8B28-A6B2-E2A9B47A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69BB9791-5C0B-D440-C0B5-2CBD02B08FD1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858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Google Shape;668;p14">
            <a:extLst>
              <a:ext uri="{FF2B5EF4-FFF2-40B4-BE49-F238E27FC236}">
                <a16:creationId xmlns:a16="http://schemas.microsoft.com/office/drawing/2014/main" id="{A4573F8C-8827-E655-5BCB-BC8C72DFB4FA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69;p14">
            <a:extLst>
              <a:ext uri="{FF2B5EF4-FFF2-40B4-BE49-F238E27FC236}">
                <a16:creationId xmlns:a16="http://schemas.microsoft.com/office/drawing/2014/main" id="{0C967D79-4ECD-2838-263A-79B0580DA272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B8DC6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F31779D-1B92-0E12-C95D-8895FCE14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3AA1FA27-F4FF-E600-4D97-9B140399C5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BD5DA1D2-BD17-7B10-AF44-DEECB792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9A6D5589-17D0-0167-F478-4B5850599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7E02AE0-301D-7C9E-5460-4AFE9AF2C522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B8DC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32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Google Shape;668;p14">
            <a:extLst>
              <a:ext uri="{FF2B5EF4-FFF2-40B4-BE49-F238E27FC236}">
                <a16:creationId xmlns:a16="http://schemas.microsoft.com/office/drawing/2014/main" id="{A4573F8C-8827-E655-5BCB-BC8C72DFB4FA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69;p14">
            <a:extLst>
              <a:ext uri="{FF2B5EF4-FFF2-40B4-BE49-F238E27FC236}">
                <a16:creationId xmlns:a16="http://schemas.microsoft.com/office/drawing/2014/main" id="{0C967D79-4ECD-2838-263A-79B0580DA272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FFA2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F31779D-1B92-0E12-C95D-8895FCE14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9E9CD414-29F3-693E-636B-1F3A2ED8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58ED81EE-56E9-C70F-D7F6-EF8B6B02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59B97578-47C8-044F-7173-1BAE39B5E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156E0525-D1FB-5714-5CB8-5FCBEB6E23F5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253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Google Shape;668;p14">
            <a:extLst>
              <a:ext uri="{FF2B5EF4-FFF2-40B4-BE49-F238E27FC236}">
                <a16:creationId xmlns:a16="http://schemas.microsoft.com/office/drawing/2014/main" id="{A4573F8C-8827-E655-5BCB-BC8C72DFB4FA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E85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69;p14">
            <a:extLst>
              <a:ext uri="{FF2B5EF4-FFF2-40B4-BE49-F238E27FC236}">
                <a16:creationId xmlns:a16="http://schemas.microsoft.com/office/drawing/2014/main" id="{0C967D79-4ECD-2838-263A-79B0580DA272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FFA2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F31779D-1B92-0E12-C95D-8895FCE14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7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767E14D9-84E8-49E7-7FC5-D4483DE3C7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1DF311A5-A3FE-3FE1-A276-D0CD7141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350235C1-CECE-5194-7FEC-5A751A17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04E9DDB5-AF85-DC78-8FAE-908FCAAA5E7A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994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Google Shape;668;p14">
            <a:extLst>
              <a:ext uri="{FF2B5EF4-FFF2-40B4-BE49-F238E27FC236}">
                <a16:creationId xmlns:a16="http://schemas.microsoft.com/office/drawing/2014/main" id="{6DA33919-73E7-CCB5-C138-B61353AC3197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3E85C7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69;p14">
            <a:extLst>
              <a:ext uri="{FF2B5EF4-FFF2-40B4-BE49-F238E27FC236}">
                <a16:creationId xmlns:a16="http://schemas.microsoft.com/office/drawing/2014/main" id="{CE42722B-A2F0-BC6F-7BF7-D091D65FCC15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FFA21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A172C6E-FF7E-E50F-6226-43911C619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8F9DB645-2C4C-1E24-F673-DE2E66C79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72A8AFDD-0388-F4CD-D373-27150AD8B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48BB1CDA-8B96-1B3C-D8EB-B2C4958B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5E6F2D80-03A2-0F95-7352-59EA05882525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399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Google Shape;668;p14">
            <a:extLst>
              <a:ext uri="{FF2B5EF4-FFF2-40B4-BE49-F238E27FC236}">
                <a16:creationId xmlns:a16="http://schemas.microsoft.com/office/drawing/2014/main" id="{6DA33919-73E7-CCB5-C138-B61353AC3197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69;p14">
            <a:extLst>
              <a:ext uri="{FF2B5EF4-FFF2-40B4-BE49-F238E27FC236}">
                <a16:creationId xmlns:a16="http://schemas.microsoft.com/office/drawing/2014/main" id="{CE42722B-A2F0-BC6F-7BF7-D091D65FCC15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A172C6E-FF7E-E50F-6226-43911C619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5451DE68-1A0C-6217-8816-12B7509196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1F46D7B8-188A-31F9-40F8-915741C0F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B848B56C-E8B1-CCAA-BA48-FF575416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E844026F-D3A0-915E-D494-634417ECA01B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82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3A42F-CAB9-4890-C1CD-705BE502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A88585-9237-00B2-DA73-6168486A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Google Shape;668;p14">
            <a:extLst>
              <a:ext uri="{FF2B5EF4-FFF2-40B4-BE49-F238E27FC236}">
                <a16:creationId xmlns:a16="http://schemas.microsoft.com/office/drawing/2014/main" id="{6DA33919-73E7-CCB5-C138-B61353AC3197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3E85C7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69;p14">
            <a:extLst>
              <a:ext uri="{FF2B5EF4-FFF2-40B4-BE49-F238E27FC236}">
                <a16:creationId xmlns:a16="http://schemas.microsoft.com/office/drawing/2014/main" id="{CE42722B-A2F0-BC6F-7BF7-D091D65FCC15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5F5A3A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A172C6E-FF7E-E50F-6226-43911C619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DCC23DFC-1AF8-7D61-5E14-3FBEAF8E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4E287D5F-2FC1-FEED-FD46-CDC5CB91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2" name="Symbol zastępczy numeru slajdu 5">
            <a:extLst>
              <a:ext uri="{FF2B5EF4-FFF2-40B4-BE49-F238E27FC236}">
                <a16:creationId xmlns:a16="http://schemas.microsoft.com/office/drawing/2014/main" id="{5F2E8F78-4893-F48D-3E02-9DDCECFC2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8618ADDA-D49D-732F-87D8-97F132D5E199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603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0EC117-E568-4BBC-E2F2-AB68AEA5A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904D83-3476-8FA7-64B0-1B6AA1BF6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BDB3C57B-17CD-0962-C79A-A2D2EA97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B8A50B30-CE73-E613-ED0B-9A29D70E9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802B673B-258C-A847-C744-A0D64D12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Google Shape;668;p14">
            <a:extLst>
              <a:ext uri="{FF2B5EF4-FFF2-40B4-BE49-F238E27FC236}">
                <a16:creationId xmlns:a16="http://schemas.microsoft.com/office/drawing/2014/main" id="{AD0804E1-AE75-CC3B-399F-73735C7A48D6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669;p14">
            <a:extLst>
              <a:ext uri="{FF2B5EF4-FFF2-40B4-BE49-F238E27FC236}">
                <a16:creationId xmlns:a16="http://schemas.microsoft.com/office/drawing/2014/main" id="{A96D9DEF-0BF2-00ED-2A0F-32A3E76CC200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EE47DEA6-E5DF-FFD7-2618-C74A33F964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A4D27D5B-445C-00AF-EDE8-2227DEB45839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852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8489B9-C392-A690-610A-93A4A5D22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138E20-144E-446C-9F07-B011D4A93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2E59939-0D21-6725-844E-03BAE58E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3D0B8075-6EC0-72C1-A217-CAF1BEF7A1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9" name="Symbol zastępczy stopki 4">
            <a:extLst>
              <a:ext uri="{FF2B5EF4-FFF2-40B4-BE49-F238E27FC236}">
                <a16:creationId xmlns:a16="http://schemas.microsoft.com/office/drawing/2014/main" id="{B0E1A8B6-0C85-74CB-9177-5DDC47A1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010136EF-D460-0E22-D0F6-2510FED5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Google Shape;668;p14">
            <a:extLst>
              <a:ext uri="{FF2B5EF4-FFF2-40B4-BE49-F238E27FC236}">
                <a16:creationId xmlns:a16="http://schemas.microsoft.com/office/drawing/2014/main" id="{11088DAF-B65F-B533-D06F-E3C702EB9D26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669;p14">
            <a:extLst>
              <a:ext uri="{FF2B5EF4-FFF2-40B4-BE49-F238E27FC236}">
                <a16:creationId xmlns:a16="http://schemas.microsoft.com/office/drawing/2014/main" id="{DE401497-51B4-EBE1-3636-CF049ACB3CEE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7A45227C-8838-8D83-1489-63CC011C3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B558E26-34C4-EFA6-44B3-002D4C0844BE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382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33A096-A838-A5EB-F19C-B9D7BC2CC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496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FCC372-6002-60A5-823F-D27947BCB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C24566-6979-DB2E-D373-999D1793D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0149BA4-D3D1-07D7-A7C8-CA960105E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1AFE16B-27C8-28D5-5B1F-482ED6D01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Symbol zastępczy daty 3">
            <a:extLst>
              <a:ext uri="{FF2B5EF4-FFF2-40B4-BE49-F238E27FC236}">
                <a16:creationId xmlns:a16="http://schemas.microsoft.com/office/drawing/2014/main" id="{03B80E04-2303-3617-C463-B641A3F1E2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13" name="Symbol zastępczy stopki 4">
            <a:extLst>
              <a:ext uri="{FF2B5EF4-FFF2-40B4-BE49-F238E27FC236}">
                <a16:creationId xmlns:a16="http://schemas.microsoft.com/office/drawing/2014/main" id="{9101F54E-50AF-A993-494A-37C3128CD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4" name="Symbol zastępczy numeru slajdu 5">
            <a:extLst>
              <a:ext uri="{FF2B5EF4-FFF2-40B4-BE49-F238E27FC236}">
                <a16:creationId xmlns:a16="http://schemas.microsoft.com/office/drawing/2014/main" id="{1CF3F65E-9C0D-670C-5795-82B62848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5" name="Google Shape;668;p14">
            <a:extLst>
              <a:ext uri="{FF2B5EF4-FFF2-40B4-BE49-F238E27FC236}">
                <a16:creationId xmlns:a16="http://schemas.microsoft.com/office/drawing/2014/main" id="{67868325-669E-8333-6B2C-4599DE7D524C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669;p14">
            <a:extLst>
              <a:ext uri="{FF2B5EF4-FFF2-40B4-BE49-F238E27FC236}">
                <a16:creationId xmlns:a16="http://schemas.microsoft.com/office/drawing/2014/main" id="{E1955518-7196-E1DE-824C-9379366F266F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B98D3890-C3B3-3651-BF62-BF3342FF3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3086182D-E241-1927-3D97-C8013755CDFB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922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02E418-9521-B0D7-B141-FF016C26B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daty 3">
            <a:extLst>
              <a:ext uri="{FF2B5EF4-FFF2-40B4-BE49-F238E27FC236}">
                <a16:creationId xmlns:a16="http://schemas.microsoft.com/office/drawing/2014/main" id="{A9AE9883-F8A1-DAA9-2D7A-C9E2C715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AB23023C-5E24-9C07-00EC-A00C4BE6D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8" name="Symbol zastępczy numeru slajdu 5">
            <a:extLst>
              <a:ext uri="{FF2B5EF4-FFF2-40B4-BE49-F238E27FC236}">
                <a16:creationId xmlns:a16="http://schemas.microsoft.com/office/drawing/2014/main" id="{99FCFDE2-FEF5-E887-6E7C-7553CD55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Google Shape;668;p14">
            <a:extLst>
              <a:ext uri="{FF2B5EF4-FFF2-40B4-BE49-F238E27FC236}">
                <a16:creationId xmlns:a16="http://schemas.microsoft.com/office/drawing/2014/main" id="{90509579-176A-2771-788A-34A3B1A02B9D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69;p14">
            <a:extLst>
              <a:ext uri="{FF2B5EF4-FFF2-40B4-BE49-F238E27FC236}">
                <a16:creationId xmlns:a16="http://schemas.microsoft.com/office/drawing/2014/main" id="{D9E3B6FE-C74A-27A5-FE81-C480BB4171B6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B895DA0-D92B-6A3B-3069-50D867F11B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21DF82CB-FEBE-C28E-774B-BE9A1D3B618B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FB9D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383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id="{F27B5ED1-D642-DAC4-2164-6E62A1F7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id="{51A6CE95-B909-5B5A-05D0-A0431F281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9803612A-8DEF-2F9C-8F41-629A51A9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Google Shape;668;p14">
            <a:extLst>
              <a:ext uri="{FF2B5EF4-FFF2-40B4-BE49-F238E27FC236}">
                <a16:creationId xmlns:a16="http://schemas.microsoft.com/office/drawing/2014/main" id="{4CBEEF44-BC32-136F-4257-531322F3CE00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69;p14">
            <a:extLst>
              <a:ext uri="{FF2B5EF4-FFF2-40B4-BE49-F238E27FC236}">
                <a16:creationId xmlns:a16="http://schemas.microsoft.com/office/drawing/2014/main" id="{236214EA-82D0-38E4-8F06-ACFF1FDFAA62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134C44E-3466-ECE6-627F-994E5E3271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B8835A4A-D83A-B866-C5AD-D14A80A6329F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529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15AEA6-BAC3-E4F6-9E52-BF936357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63CB6A-0DDA-08F9-E193-EAA080CA6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9BDC529-5CE0-75B8-7266-AB8673C4D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56F54E85-CC15-BEFE-9E56-5F12DB8AD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9" name="Symbol zastępczy stopki 4">
            <a:extLst>
              <a:ext uri="{FF2B5EF4-FFF2-40B4-BE49-F238E27FC236}">
                <a16:creationId xmlns:a16="http://schemas.microsoft.com/office/drawing/2014/main" id="{E8AF9E5E-1CD0-6001-6F1F-484AFCA9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5C7B48FD-3871-9B00-3164-253ADDF2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Google Shape;668;p14">
            <a:extLst>
              <a:ext uri="{FF2B5EF4-FFF2-40B4-BE49-F238E27FC236}">
                <a16:creationId xmlns:a16="http://schemas.microsoft.com/office/drawing/2014/main" id="{8E414B9C-0AB0-648B-1FEA-48EC8B3C8B84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669;p14">
            <a:extLst>
              <a:ext uri="{FF2B5EF4-FFF2-40B4-BE49-F238E27FC236}">
                <a16:creationId xmlns:a16="http://schemas.microsoft.com/office/drawing/2014/main" id="{41AB2284-DE0F-EA98-9311-6BC8E8DF015E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234531F-3856-B2A8-6083-4E54E074E8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1CA1FA7E-390D-CC12-3E98-506682C2C795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160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6A9869-B529-7790-5688-EB747D7D4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33D25E5-2177-4C86-8500-9DE850375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AE1D4C0-A266-35D8-215F-CA2845C37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48345484-2128-0D36-B4A4-D7B37CCA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9" name="Symbol zastępczy stopki 4">
            <a:extLst>
              <a:ext uri="{FF2B5EF4-FFF2-40B4-BE49-F238E27FC236}">
                <a16:creationId xmlns:a16="http://schemas.microsoft.com/office/drawing/2014/main" id="{1C7C7662-3947-B255-3191-1503C1EB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2D837713-EC68-AC47-46FA-007DF77EA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Google Shape;668;p14">
            <a:extLst>
              <a:ext uri="{FF2B5EF4-FFF2-40B4-BE49-F238E27FC236}">
                <a16:creationId xmlns:a16="http://schemas.microsoft.com/office/drawing/2014/main" id="{85DE6207-AE26-A3BD-1152-46251F6E25AB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669;p14">
            <a:extLst>
              <a:ext uri="{FF2B5EF4-FFF2-40B4-BE49-F238E27FC236}">
                <a16:creationId xmlns:a16="http://schemas.microsoft.com/office/drawing/2014/main" id="{44019020-8705-B4C9-8564-A25B868F4D01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0EC4EB6-8226-D894-4772-EC9D6E4D8A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27B4758F-918E-F789-3866-386F565E40DC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0501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00E2D4-E037-72A4-D487-EE4D03E3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C646C84-BB93-7E26-C7EB-8D416CEA4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EB708E19-3A52-9101-EF97-89C5713A6E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85621B40-02B4-5BA4-217B-5AEB732C5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D7C72C23-1AD1-03B3-4FA9-65620AAA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Google Shape;668;p14">
            <a:extLst>
              <a:ext uri="{FF2B5EF4-FFF2-40B4-BE49-F238E27FC236}">
                <a16:creationId xmlns:a16="http://schemas.microsoft.com/office/drawing/2014/main" id="{E801BC83-D25C-EFD6-0A92-D969DE483454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669;p14">
            <a:extLst>
              <a:ext uri="{FF2B5EF4-FFF2-40B4-BE49-F238E27FC236}">
                <a16:creationId xmlns:a16="http://schemas.microsoft.com/office/drawing/2014/main" id="{6B8B6D12-34D3-3FC5-67A4-E1B92C3BFBF8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5C2C5861-5FCC-2FA4-4EF9-8924531191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3097A614-CC20-DDA7-BBEC-8B00E0566BE7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959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FF0B20C-0AC7-C69E-7F37-6697852416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D9E5952-AD2D-F3AB-10FF-319E72650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id="{55AC164C-7CFD-B90E-F3B0-D3BB9F2F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43281" y="6456345"/>
            <a:ext cx="1014411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id="{D446B8A3-027B-03FA-55D7-FB76B72A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6424" y="6456345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F398360F-171C-DF4F-D3C3-DA1CE6C9D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7640" y="6456346"/>
            <a:ext cx="10144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Google Shape;668;p14">
            <a:extLst>
              <a:ext uri="{FF2B5EF4-FFF2-40B4-BE49-F238E27FC236}">
                <a16:creationId xmlns:a16="http://schemas.microsoft.com/office/drawing/2014/main" id="{4E599BFD-79AC-08B5-370C-E071457365B0}"/>
              </a:ext>
            </a:extLst>
          </p:cNvPr>
          <p:cNvSpPr/>
          <p:nvPr userDrawn="1"/>
        </p:nvSpPr>
        <p:spPr>
          <a:xfrm rot="16200000" flipH="1">
            <a:off x="10810873" y="-182056"/>
            <a:ext cx="1043712" cy="17540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solidFill>
              <a:srgbClr val="5F5A3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669;p14">
            <a:extLst>
              <a:ext uri="{FF2B5EF4-FFF2-40B4-BE49-F238E27FC236}">
                <a16:creationId xmlns:a16="http://schemas.microsoft.com/office/drawing/2014/main" id="{E1EFA7FF-2444-2186-5C28-92D6A9C739BE}"/>
              </a:ext>
            </a:extLst>
          </p:cNvPr>
          <p:cNvSpPr/>
          <p:nvPr userDrawn="1"/>
        </p:nvSpPr>
        <p:spPr>
          <a:xfrm rot="16200000">
            <a:off x="11144573" y="-508680"/>
            <a:ext cx="1086875" cy="990726"/>
          </a:xfrm>
          <a:prstGeom prst="pie">
            <a:avLst>
              <a:gd name="adj1" fmla="val 5430362"/>
              <a:gd name="adj2" fmla="val 16200000"/>
            </a:avLst>
          </a:prstGeom>
          <a:solidFill>
            <a:srgbClr val="3E85C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0088CAFB-D6EB-7B05-4915-DA95B72E2D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2562" y="500400"/>
            <a:ext cx="1540656" cy="545976"/>
          </a:xfrm>
          <a:prstGeom prst="rect">
            <a:avLst/>
          </a:prstGeom>
        </p:spPr>
      </p:pic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27D974BB-7449-4A26-E80E-B218AC581B01}"/>
              </a:ext>
            </a:extLst>
          </p:cNvPr>
          <p:cNvCxnSpPr/>
          <p:nvPr userDrawn="1"/>
        </p:nvCxnSpPr>
        <p:spPr>
          <a:xfrm>
            <a:off x="0" y="6408445"/>
            <a:ext cx="12209757" cy="0"/>
          </a:xfrm>
          <a:prstGeom prst="line">
            <a:avLst/>
          </a:prstGeom>
          <a:ln w="28575">
            <a:solidFill>
              <a:srgbClr val="3D85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9853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225C14-2099-975F-21E4-7FC214199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FD19E99-CBAC-325A-2D35-4E9F497C6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860C0D9-DD03-E252-1F74-ECEBCC2C6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35C5C3-AA0B-8934-31A5-B94490E59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C5438B8-A608-3F23-1C92-B41E6AD89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97417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5A1960-AF22-A674-EACB-8BC6BDDA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4F1F85-D929-6122-D304-9A033CD79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C3814DC-AF8B-5EB1-F801-EC8820CC6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11F49A-F769-958A-5C41-EBE3F552D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0DB02D-DF2B-A994-5F56-06D7C5609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30468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243AF2-D646-A461-7DD3-A80DC37C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67C2C4A-BA8E-115B-2FF3-328DCD18F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A92DB4-65A1-1BB2-47E3-313FAA69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29E7565-FF02-8481-EC71-B410DE7F2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C0CD55-5EEA-1C61-ED85-33FE3E42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77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C0E365-3453-9A39-8353-89C36E262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8C5F35-C25E-A196-A859-352FF56CB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37339A1-A278-C895-6743-B8DFF7597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2691898-97AF-1E0F-82AB-6FDF0D8CD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BBF648C-357B-6CC8-649E-B37D670A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BD2E20F-ECA1-C620-6976-B4FB6DC62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39514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0CD53C-E0E5-F401-38C4-D4BE4D2EB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02FA1E-0A43-F924-815F-39A6C66DC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951BAE4-7160-C40E-2055-B9F5FC31B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7AD5AC-7E78-C5AA-36E5-4EBAB2DD82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E784409-B1CF-CDF4-3F3F-2D9026F196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CA3155B-5708-AD54-FE74-F7AC2839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962F8BF-8B8B-50A3-34D0-2143A6B8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2B686BA-C827-C658-DCAC-D7DC2E9E3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07154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BB36D0-9766-3B49-A342-C60DF28D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9460298-3F3E-2845-6AEF-2ACB555A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F0C71E9-33F0-5EDE-992A-99F5E77A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74DA00A-B412-F64D-4851-4EFB382E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60470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D907515-1A36-9AC7-1E5C-CD3BC5721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A4AECB4-C02B-4D94-A51A-0B301656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B14BEF5-5A81-021A-D589-3C10BD61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36663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60D62D-F676-3D53-7D8E-BFEB20D2E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C33642-3AB1-D6BE-0345-ECC96CCDF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022598-71B7-C799-45D2-32C1BDD9E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3B863E9-8716-5282-7639-F7938D0D2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8FFC8F2-4BEB-7E49-F0A5-ECA784377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D033667-0E9A-9B3E-D4D6-295D7105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9904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05C477-5D6F-E921-E4D7-EA09291EC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271C39-9740-2A40-9CF4-8C184F78D7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D9F1470-D4F3-9CED-56CA-25DD0E4EB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C26D166-07D1-4E87-26D4-4845BC5B9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7A51135-6DA2-EA93-EF02-7A7F70611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A7A67D2-5B5E-2C6E-8CA4-54FB5032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5536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5F7448-C387-D5A2-8138-0489E5B83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8D4B157-8243-95A3-E546-A4E04A21C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54C178-416A-7C26-FA95-9FB7748EF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41AFC0-F99C-4A26-CA2E-DBBE55B15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0C06CDB-F2AC-ACFE-9026-BF5741DA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94045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7A50DAD-CF4D-1F30-1DE3-AFD3447A33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C60D362-7756-DC18-73A5-07179FBE4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FCC9E7-26CD-EB7F-E691-6A5D9A0BB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30D0DC-5CA8-D5DA-8F7D-B88A8965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EC559B1-EED0-18F7-869F-95081D0F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544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D7317CF-79CA-6484-7DE9-0D00AA0C2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4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2E0C49C-73D6-656F-0071-1EE3E7141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0530"/>
            <a:ext cx="10515600" cy="4836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041AF59-F9CD-8B36-0A2B-D6BDD05D2828}"/>
              </a:ext>
            </a:extLst>
          </p:cNvPr>
          <p:cNvSpPr/>
          <p:nvPr userDrawn="1"/>
        </p:nvSpPr>
        <p:spPr>
          <a:xfrm>
            <a:off x="0" y="6426200"/>
            <a:ext cx="12191999" cy="431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9A3DFFBE-460E-367D-C515-8B6875B7F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43281" y="6483954"/>
            <a:ext cx="1014411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  <a:latin typeface="Bahnschrift SemiLight Condensed" panose="020B0502040204020203" pitchFamily="34" charset="0"/>
              </a:defRPr>
            </a:lvl1pPr>
          </a:lstStyle>
          <a:p>
            <a:fld id="{B2AB15FF-3FE1-4C6C-BB9B-D04CDD97EF35}" type="datetimeFigureOut">
              <a:rPr lang="pl-PL" smtClean="0"/>
              <a:pPr/>
              <a:t>02.10.2026</a:t>
            </a:fld>
            <a:endParaRPr lang="pl-PL"/>
          </a:p>
        </p:txBody>
      </p:sp>
      <p:sp>
        <p:nvSpPr>
          <p:cNvPr id="9" name="Symbol zastępczy stopki 4">
            <a:extLst>
              <a:ext uri="{FF2B5EF4-FFF2-40B4-BE49-F238E27FC236}">
                <a16:creationId xmlns:a16="http://schemas.microsoft.com/office/drawing/2014/main" id="{8DA41646-B49D-DFB9-C491-C67D64A3F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86424" y="6479228"/>
            <a:ext cx="5696909" cy="369851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  <a:latin typeface="Bahnschrift SemiLight Condensed" panose="020B0502040204020203" pitchFamily="34" charset="0"/>
              </a:defRPr>
            </a:lvl1pPr>
          </a:lstStyle>
          <a:p>
            <a:endParaRPr lang="pl-PL"/>
          </a:p>
        </p:txBody>
      </p:sp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41534E52-4212-114A-24D9-EBCEDE748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7640" y="6483954"/>
            <a:ext cx="1014411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Bahnschrift SemiLight Condensed" panose="020B0502040204020203" pitchFamily="34" charset="0"/>
              </a:defRPr>
            </a:lvl1pPr>
          </a:lstStyle>
          <a:p>
            <a:fld id="{485EE900-23CF-4269-8A7D-F587534BBE40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FC4BA09-61DC-B035-83E8-8C01B7D5A105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3" y="6435079"/>
            <a:ext cx="1858270" cy="414000"/>
          </a:xfrm>
          <a:prstGeom prst="rect">
            <a:avLst/>
          </a:prstGeom>
        </p:spPr>
      </p:pic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7F991A38-3E7E-9BEE-AAE1-91CAE4FB1EC7}"/>
              </a:ext>
            </a:extLst>
          </p:cNvPr>
          <p:cNvCxnSpPr/>
          <p:nvPr userDrawn="1"/>
        </p:nvCxnSpPr>
        <p:spPr>
          <a:xfrm>
            <a:off x="-6681" y="6420833"/>
            <a:ext cx="12192000" cy="0"/>
          </a:xfrm>
          <a:prstGeom prst="line">
            <a:avLst/>
          </a:prstGeom>
          <a:ln w="12700">
            <a:solidFill>
              <a:srgbClr val="5F5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66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78" r:id="rId3"/>
    <p:sldLayoutId id="2147483662" r:id="rId4"/>
    <p:sldLayoutId id="2147483670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50" r:id="rId11"/>
    <p:sldLayoutId id="2147483675" r:id="rId12"/>
    <p:sldLayoutId id="2147483676" r:id="rId13"/>
    <p:sldLayoutId id="2147483677" r:id="rId14"/>
    <p:sldLayoutId id="2147483674" r:id="rId15"/>
    <p:sldLayoutId id="2147483673" r:id="rId16"/>
    <p:sldLayoutId id="2147483672" r:id="rId17"/>
    <p:sldLayoutId id="2147483651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657" r:id="rId24"/>
    <p:sldLayoutId id="2147483658" r:id="rId25"/>
    <p:sldLayoutId id="2147483659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F5A3A"/>
          </a:solidFill>
          <a:latin typeface="Bahnschrift SemiBold Condensed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9"/>
        </a:buBlip>
        <a:defRPr sz="2800" kern="1200">
          <a:solidFill>
            <a:srgbClr val="5F5A3A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0"/>
        </a:buBlip>
        <a:defRPr sz="2400" kern="1200">
          <a:solidFill>
            <a:srgbClr val="3E85C7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1"/>
        </a:buBlip>
        <a:defRPr sz="2000" kern="1200">
          <a:solidFill>
            <a:srgbClr val="FB9D15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2"/>
        </a:buBlip>
        <a:defRPr sz="1800" kern="1200">
          <a:solidFill>
            <a:schemeClr val="accent6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3"/>
        </a:buBlip>
        <a:defRPr sz="180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A964CB2-D897-82A2-A586-0F5DF58C9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41A49C9-0864-F9F8-24A8-D6C9997D4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7346A6-00F4-529E-0EFB-51AE9B2D2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DFF26-8295-497B-8266-C65A40F240F2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562048-F065-5B21-F087-008387F1C6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3A1D86-D463-03B3-45B7-92219A9BC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F6CFB-F813-4820-B0DE-1983D59C677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740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4c-community.eu/knowledge-platform/" TargetMode="External"/><Relationship Id="rId3" Type="http://schemas.openxmlformats.org/officeDocument/2006/relationships/hyperlink" Target="https://www.cencenelec.eu/european-standardization/european-standards/types-of-deliverables/cen-cenelec-guides/" TargetMode="External"/><Relationship Id="rId7" Type="http://schemas.openxmlformats.org/officeDocument/2006/relationships/hyperlink" Target="https://www.hsbooster.e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research-and-innovation.ec.europa.eu/research-area/industrial-research-and-innovation/eu-valorisation-policy/knowledge-valorisation-platform/guiding-principles-knowledge-valorisation-and-implementing-codes-practice/code-practice-standardisation-european-research-area_en" TargetMode="External"/><Relationship Id="rId5" Type="http://schemas.openxmlformats.org/officeDocument/2006/relationships/hyperlink" Target="https://www.standardsplusinnovation.eu/get-started" TargetMode="External"/><Relationship Id="rId4" Type="http://schemas.openxmlformats.org/officeDocument/2006/relationships/hyperlink" Target="https://www.cencenelec.eu/get-involved/research-and-innovation/workshop-agreements-cwa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6203" y="2544839"/>
            <a:ext cx="6096000" cy="2387600"/>
          </a:xfrm>
        </p:spPr>
        <p:txBody>
          <a:bodyPr>
            <a:normAutofit/>
          </a:bodyPr>
          <a:lstStyle/>
          <a:p>
            <a:br>
              <a:rPr lang="pl-PL" b="1">
                <a:solidFill>
                  <a:schemeClr val="bg1"/>
                </a:solidFill>
              </a:rPr>
            </a:br>
            <a:r>
              <a:rPr lang="en-GB" sz="3600" b="1">
                <a:solidFill>
                  <a:schemeClr val="bg1"/>
                </a:solidFill>
              </a:rPr>
              <a:t>Insights from the RISERS Project on Industrial Symbiosis Standardisation</a:t>
            </a:r>
            <a:r>
              <a:rPr lang="pl-PL" sz="3600">
                <a:solidFill>
                  <a:schemeClr val="bg1"/>
                </a:solidFill>
              </a:rPr>
              <a:t> </a:t>
            </a:r>
            <a:br>
              <a:rPr lang="pl-PL"/>
            </a:br>
            <a:endParaRPr lang="en-GB" noProof="0">
              <a:solidFill>
                <a:schemeClr val="bg1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1335" y="4292805"/>
            <a:ext cx="6339459" cy="1655762"/>
          </a:xfrm>
        </p:spPr>
        <p:txBody>
          <a:bodyPr>
            <a:normAutofit fontScale="85000" lnSpcReduction="10000"/>
          </a:bodyPr>
          <a:lstStyle/>
          <a:p>
            <a:endParaRPr lang="en-GB" sz="2800" noProof="0"/>
          </a:p>
          <a:p>
            <a:r>
              <a:rPr lang="en-GB" sz="2800" noProof="0" err="1"/>
              <a:t>I.Ratman-Kłosińska</a:t>
            </a:r>
            <a:r>
              <a:rPr lang="en-GB" sz="2800" noProof="0"/>
              <a:t>, </a:t>
            </a:r>
            <a:r>
              <a:rPr lang="pl-PL" sz="2800" noProof="0"/>
              <a:t>IETU</a:t>
            </a:r>
          </a:p>
          <a:p>
            <a:r>
              <a:rPr lang="en-GB" sz="2800"/>
              <a:t>João Santos, ISQ</a:t>
            </a:r>
            <a:endParaRPr lang="pl-PL" sz="2800"/>
          </a:p>
          <a:p>
            <a:r>
              <a:rPr lang="en-GB" sz="2800"/>
              <a:t>James Woodcock, International Synergies Limited </a:t>
            </a:r>
            <a:endParaRPr lang="en-GB" sz="2800" noProof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3DB161-DB0A-6F4E-5FFF-801257F64E84}"/>
              </a:ext>
            </a:extLst>
          </p:cNvPr>
          <p:cNvSpPr txBox="1"/>
          <p:nvPr/>
        </p:nvSpPr>
        <p:spPr>
          <a:xfrm>
            <a:off x="78103" y="875980"/>
            <a:ext cx="617220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0" b="1">
                <a:solidFill>
                  <a:schemeClr val="bg1"/>
                </a:solidFill>
                <a:latin typeface="Bahnschrift Condensed" panose="020B0502040204020203" pitchFamily="34" charset="0"/>
              </a:rPr>
              <a:t>Bridging Research and Standardisation for Green Transitions: </a:t>
            </a:r>
            <a:endParaRPr lang="pl-PL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0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0E9757F-3085-F5B5-0DB5-1FEBA18F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/>
              <a:t>Objective</a:t>
            </a:r>
            <a:endParaRPr lang="pl-PL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281D6F7-2C64-85EF-FD84-F6E7CC1AB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90131"/>
            <a:ext cx="11182815" cy="1971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/>
              <a:t>To present R&amp;</a:t>
            </a:r>
            <a:r>
              <a:rPr lang="pl-PL" sz="3200"/>
              <a:t>I</a:t>
            </a:r>
            <a:r>
              <a:rPr lang="en-GB" sz="3200"/>
              <a:t> needs and priorities that can support the standardisation of industrial symbiosis and help translate research results into standardisation activities.</a:t>
            </a:r>
            <a:r>
              <a:rPr lang="pl-PL" sz="320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5771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DBBD3D-3A82-C3C3-C6DA-019FAD90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200025"/>
            <a:ext cx="9433264" cy="849600"/>
          </a:xfrm>
        </p:spPr>
        <p:txBody>
          <a:bodyPr>
            <a:normAutofit/>
          </a:bodyPr>
          <a:lstStyle/>
          <a:p>
            <a:r>
              <a:rPr lang="pl-PL" sz="4000" err="1"/>
              <a:t>Our</a:t>
            </a:r>
            <a:r>
              <a:rPr lang="pl-PL" sz="4000"/>
              <a:t> </a:t>
            </a:r>
            <a:r>
              <a:rPr lang="pl-PL" sz="4000" err="1"/>
              <a:t>presentation</a:t>
            </a:r>
            <a:endParaRPr lang="pl-PL" sz="40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841CE2-3319-F7D4-C18F-96EA5AFFF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377967"/>
            <a:ext cx="11874500" cy="4420668"/>
          </a:xfrm>
        </p:spPr>
        <p:txBody>
          <a:bodyPr>
            <a:noAutofit/>
          </a:bodyPr>
          <a:lstStyle/>
          <a:p>
            <a:pPr lvl="0" fontAlgn="base"/>
            <a:r>
              <a:rPr lang="en-GB" b="1">
                <a:solidFill>
                  <a:srgbClr val="3E85C7"/>
                </a:solidFill>
              </a:rPr>
              <a:t>Industrial Symbiosis and why its standardisation needs R&amp;</a:t>
            </a:r>
            <a:r>
              <a:rPr lang="pl-PL" b="1">
                <a:solidFill>
                  <a:srgbClr val="3E85C7"/>
                </a:solidFill>
              </a:rPr>
              <a:t>I</a:t>
            </a:r>
            <a:r>
              <a:rPr lang="en-GB">
                <a:solidFill>
                  <a:srgbClr val="3E85C7"/>
                </a:solidFill>
              </a:rPr>
              <a:t> </a:t>
            </a:r>
            <a:endParaRPr lang="pl-PL">
              <a:solidFill>
                <a:srgbClr val="3E85C7"/>
              </a:solidFill>
            </a:endParaRPr>
          </a:p>
          <a:p>
            <a:pPr marL="0" lvl="0" indent="0" fontAlgn="base">
              <a:buNone/>
            </a:pPr>
            <a:r>
              <a:rPr lang="en-GB"/>
              <a:t> </a:t>
            </a:r>
            <a:r>
              <a:rPr lang="pl-PL"/>
              <a:t>	</a:t>
            </a:r>
            <a:r>
              <a:rPr lang="en-GB" sz="2000" i="1"/>
              <a:t>Izabela Ratman-</a:t>
            </a:r>
            <a:r>
              <a:rPr lang="en-GB" sz="2000" i="1" err="1"/>
              <a:t>Klosinska</a:t>
            </a:r>
            <a:r>
              <a:rPr lang="en-GB" sz="2000" i="1"/>
              <a:t>, Institute for Ecology of Industrial Areas </a:t>
            </a:r>
            <a:r>
              <a:rPr lang="pl-PL" sz="2000" i="1"/>
              <a:t>, Poland</a:t>
            </a:r>
          </a:p>
          <a:p>
            <a:pPr lvl="0" fontAlgn="base"/>
            <a:r>
              <a:rPr lang="en-GB" b="1">
                <a:solidFill>
                  <a:srgbClr val="3E85C7"/>
                </a:solidFill>
              </a:rPr>
              <a:t>What existing R&amp;I projects tell us about standardisation needs for industrial symbiosis  </a:t>
            </a:r>
            <a:endParaRPr lang="pl-PL" b="1">
              <a:solidFill>
                <a:srgbClr val="3E85C7"/>
              </a:solidFill>
            </a:endParaRPr>
          </a:p>
          <a:p>
            <a:pPr marL="0" lvl="0" indent="0" fontAlgn="base">
              <a:buNone/>
            </a:pPr>
            <a:r>
              <a:rPr lang="pl-PL" sz="2000" i="1"/>
              <a:t>	</a:t>
            </a:r>
            <a:r>
              <a:rPr lang="en-GB" sz="2000" i="1"/>
              <a:t>João Santos, ISQ </a:t>
            </a:r>
            <a:r>
              <a:rPr lang="pl-PL" sz="2000" i="1"/>
              <a:t>, Portugal</a:t>
            </a:r>
            <a:endParaRPr lang="pl-PL" sz="2000"/>
          </a:p>
          <a:p>
            <a:pPr lvl="0" fontAlgn="base"/>
            <a:r>
              <a:rPr lang="en-GB" b="1">
                <a:solidFill>
                  <a:srgbClr val="3E85C7"/>
                </a:solidFill>
              </a:rPr>
              <a:t>R&amp;I priorities for industrial symbiosis standardisation : What should future projects focus on? </a:t>
            </a:r>
            <a:endParaRPr lang="pl-PL" b="1">
              <a:solidFill>
                <a:srgbClr val="3E85C7"/>
              </a:solidFill>
            </a:endParaRPr>
          </a:p>
          <a:p>
            <a:pPr marL="0" lvl="0" indent="0" fontAlgn="base">
              <a:buNone/>
            </a:pPr>
            <a:r>
              <a:rPr lang="pl-PL" sz="2000" i="1"/>
              <a:t>	</a:t>
            </a:r>
            <a:r>
              <a:rPr lang="en-GB" sz="2000" i="1"/>
              <a:t>James Woodcock, International Synergies Limited </a:t>
            </a:r>
            <a:r>
              <a:rPr lang="pl-PL" sz="2000" i="1"/>
              <a:t>, United </a:t>
            </a:r>
            <a:r>
              <a:rPr lang="pl-PL" sz="2000" i="1" err="1"/>
              <a:t>Kindom</a:t>
            </a:r>
            <a:endParaRPr lang="pl-PL" sz="2000"/>
          </a:p>
          <a:p>
            <a:pPr lvl="0" fontAlgn="base"/>
            <a:r>
              <a:rPr lang="en-GB" b="1">
                <a:solidFill>
                  <a:srgbClr val="3E85C7"/>
                </a:solidFill>
              </a:rPr>
              <a:t>Making research fit for industrial symbiosis  standardisation: Key considerations for R&amp;I projects </a:t>
            </a:r>
            <a:endParaRPr lang="pl-PL" b="1">
              <a:solidFill>
                <a:srgbClr val="3E85C7"/>
              </a:solidFill>
            </a:endParaRPr>
          </a:p>
          <a:p>
            <a:pPr marL="0" lvl="0" indent="0" fontAlgn="base">
              <a:buNone/>
            </a:pPr>
            <a:r>
              <a:rPr lang="pl-PL" sz="2000" i="1"/>
              <a:t>	</a:t>
            </a:r>
            <a:r>
              <a:rPr lang="en-GB" sz="2000" i="1"/>
              <a:t>Izabela Ratman-</a:t>
            </a:r>
            <a:r>
              <a:rPr lang="en-GB" sz="2000" i="1" err="1"/>
              <a:t>Klosinska</a:t>
            </a:r>
            <a:r>
              <a:rPr lang="en-GB" sz="2000" i="1"/>
              <a:t>, Institute for Ecology of Industrial Areas</a:t>
            </a:r>
            <a:r>
              <a:rPr lang="pl-PL" sz="2000" i="1"/>
              <a:t>, Poland</a:t>
            </a:r>
            <a:r>
              <a:rPr lang="en-GB" sz="2000" i="1"/>
              <a:t> </a:t>
            </a:r>
            <a:endParaRPr lang="pl-PL" sz="2000"/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959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01C945-4D1F-4A7F-5714-659D86A9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About</a:t>
            </a:r>
            <a:r>
              <a:rPr lang="pl-PL" dirty="0"/>
              <a:t> RISERS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6DFAB4-20FE-68B4-3E49-020D17686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703" y="2574527"/>
            <a:ext cx="6682297" cy="335660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59ED5EF-2B5F-59AA-323E-2BFC14F48DBC}"/>
              </a:ext>
            </a:extLst>
          </p:cNvPr>
          <p:cNvSpPr txBox="1"/>
          <p:nvPr/>
        </p:nvSpPr>
        <p:spPr>
          <a:xfrm>
            <a:off x="344027" y="605150"/>
            <a:ext cx="552770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605B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605B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RISERS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 Horizon Europe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project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aimed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provide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Symbiosis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Roadmap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supporting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uptake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of high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impact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synergies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considering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B9D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685C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identification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of the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needs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gaps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opportunities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685C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evis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ion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of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current standards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efforts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for CE and the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priority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synergies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resources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605B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685C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initiating the process of new standards  development (especially for newer technologies and pilot-scale synergies).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60938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A7CAB-2285-3C00-5366-606FEFCBA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>
            <a:extLst>
              <a:ext uri="{FF2B5EF4-FFF2-40B4-BE49-F238E27FC236}">
                <a16:creationId xmlns:a16="http://schemas.microsoft.com/office/drawing/2014/main" id="{EF61A294-0C2D-3BCE-5775-44E197D50E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293" y="567525"/>
            <a:ext cx="1876107" cy="664853"/>
          </a:xfrm>
          <a:prstGeom prst="rect">
            <a:avLst/>
          </a:prstGeom>
        </p:spPr>
      </p:pic>
      <p:sp>
        <p:nvSpPr>
          <p:cNvPr id="27" name="Google Shape;721;p22">
            <a:extLst>
              <a:ext uri="{FF2B5EF4-FFF2-40B4-BE49-F238E27FC236}">
                <a16:creationId xmlns:a16="http://schemas.microsoft.com/office/drawing/2014/main" id="{D7BBDE47-1600-97FB-CC0F-8CFD18592357}"/>
              </a:ext>
            </a:extLst>
          </p:cNvPr>
          <p:cNvSpPr/>
          <p:nvPr/>
        </p:nvSpPr>
        <p:spPr>
          <a:xfrm>
            <a:off x="-1655089" y="2827206"/>
            <a:ext cx="5129540" cy="1225473"/>
          </a:xfrm>
          <a:prstGeom prst="roundRect">
            <a:avLst>
              <a:gd name="adj" fmla="val 22134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Arial"/>
              </a:rPr>
              <a:t>Strengthen the uptake of R&amp;I results in</a:t>
            </a:r>
          </a:p>
          <a:p>
            <a:pPr marL="28575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Arial"/>
              </a:rPr>
              <a:t>IS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Arial"/>
              </a:rPr>
              <a:t>standardisation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605B3A"/>
              </a:solidFill>
              <a:effectLst/>
              <a:uLnTx/>
              <a:uFillTx/>
              <a:latin typeface="Bahnschrift Condensed" panose="020B0502040204020203" pitchFamily="34" charset="0"/>
              <a:cs typeface="Poppins" panose="00000500000000000000" pitchFamily="2" charset="0"/>
              <a:sym typeface="Arial"/>
            </a:endParaRPr>
          </a:p>
        </p:txBody>
      </p:sp>
      <p:sp>
        <p:nvSpPr>
          <p:cNvPr id="28" name="Google Shape;722;p22">
            <a:extLst>
              <a:ext uri="{FF2B5EF4-FFF2-40B4-BE49-F238E27FC236}">
                <a16:creationId xmlns:a16="http://schemas.microsoft.com/office/drawing/2014/main" id="{4B4058F5-5BB6-361D-0E10-DBFF501BC50B}"/>
              </a:ext>
            </a:extLst>
          </p:cNvPr>
          <p:cNvSpPr/>
          <p:nvPr/>
        </p:nvSpPr>
        <p:spPr>
          <a:xfrm>
            <a:off x="7808765" y="4501522"/>
            <a:ext cx="4495524" cy="1715396"/>
          </a:xfrm>
          <a:prstGeom prst="roundRect">
            <a:avLst>
              <a:gd name="adj" fmla="val 22134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Increase stakeholders’ engagement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,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establishing an active dialogue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between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standardisation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community and IS practitioners via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Hubs for Circularity Community of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Practice and discuss the needs and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challenges for bringing new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technologies and innovative solutions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Arial"/>
              </a:rPr>
              <a:t>to the market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605B3A"/>
              </a:solidFill>
              <a:effectLst/>
              <a:uLnTx/>
              <a:uFillTx/>
              <a:latin typeface="Bahnschrift Condensed" panose="020B0502040204020203" pitchFamily="34" charset="0"/>
              <a:ea typeface="PMingLiU-ExtB" panose="02020500000000000000" pitchFamily="18" charset="-120"/>
              <a:cs typeface="Arial"/>
              <a:sym typeface="Arial"/>
            </a:endParaRPr>
          </a:p>
        </p:txBody>
      </p:sp>
      <p:sp>
        <p:nvSpPr>
          <p:cNvPr id="30" name="Google Shape;720;p22">
            <a:extLst>
              <a:ext uri="{FF2B5EF4-FFF2-40B4-BE49-F238E27FC236}">
                <a16:creationId xmlns:a16="http://schemas.microsoft.com/office/drawing/2014/main" id="{76FAB351-C7FF-9FD0-DF32-56E5EB6E0D98}"/>
              </a:ext>
            </a:extLst>
          </p:cNvPr>
          <p:cNvSpPr/>
          <p:nvPr/>
        </p:nvSpPr>
        <p:spPr>
          <a:xfrm>
            <a:off x="-495197" y="232791"/>
            <a:ext cx="5503339" cy="1728192"/>
          </a:xfrm>
          <a:prstGeom prst="roundRect">
            <a:avLst>
              <a:gd name="adj" fmla="val 22134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Map the landscape of IS-related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standardisation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to identify specific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bottlenecks, gaps, and opportunities for</a:t>
            </a:r>
          </a:p>
          <a:p>
            <a:pPr marL="28575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standardisation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advance the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mainstream adoption of priority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cs typeface="Poppins" panose="00000500000000000000" pitchFamily="2" charset="0"/>
                <a:sym typeface="Fira Sans Extra Condensed"/>
              </a:rPr>
              <a:t>synergies</a:t>
            </a:r>
          </a:p>
        </p:txBody>
      </p:sp>
      <p:sp>
        <p:nvSpPr>
          <p:cNvPr id="31" name="Google Shape;746;p22">
            <a:extLst>
              <a:ext uri="{FF2B5EF4-FFF2-40B4-BE49-F238E27FC236}">
                <a16:creationId xmlns:a16="http://schemas.microsoft.com/office/drawing/2014/main" id="{BC7F4397-EEF1-4D34-4F65-400B891C86C6}"/>
              </a:ext>
            </a:extLst>
          </p:cNvPr>
          <p:cNvSpPr/>
          <p:nvPr/>
        </p:nvSpPr>
        <p:spPr>
          <a:xfrm flipH="1">
            <a:off x="8198335" y="2299555"/>
            <a:ext cx="3663474" cy="1256807"/>
          </a:xfrm>
          <a:prstGeom prst="roundRect">
            <a:avLst>
              <a:gd name="adj" fmla="val 22134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Strengthen the engagement of policy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making community and the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identification of policy frameworks to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PMingLiU-ExtB" panose="02020500000000000000" pitchFamily="18" charset="-120"/>
                <a:cs typeface="Arial"/>
                <a:sym typeface="Fira Sans Extra Condensed"/>
              </a:rPr>
              <a:t>support IS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DD7CC6AE-1565-5959-75F4-76377C6B08D9}"/>
              </a:ext>
            </a:extLst>
          </p:cNvPr>
          <p:cNvSpPr txBox="1"/>
          <p:nvPr/>
        </p:nvSpPr>
        <p:spPr>
          <a:xfrm>
            <a:off x="28259" y="5173628"/>
            <a:ext cx="41436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Develop new and contribute to existing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directions for IS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standardisation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promoting circularity of resources and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make recommendations for the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development of new standards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standardisation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5B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Poppins" panose="00000500000000000000" pitchFamily="2" charset="0"/>
                <a:sym typeface="Fira Sans"/>
              </a:rPr>
              <a:t> roadmap)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05B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BA55DE9-BB70-FA0D-54E0-0F47EAD88A01}"/>
              </a:ext>
            </a:extLst>
          </p:cNvPr>
          <p:cNvGrpSpPr/>
          <p:nvPr/>
        </p:nvGrpSpPr>
        <p:grpSpPr>
          <a:xfrm>
            <a:off x="3437226" y="1494058"/>
            <a:ext cx="4861349" cy="4271550"/>
            <a:chOff x="4178956" y="1772239"/>
            <a:chExt cx="4861349" cy="4271550"/>
          </a:xfrm>
        </p:grpSpPr>
        <p:grpSp>
          <p:nvGrpSpPr>
            <p:cNvPr id="6" name="Google Shape;116;p17">
              <a:extLst>
                <a:ext uri="{FF2B5EF4-FFF2-40B4-BE49-F238E27FC236}">
                  <a16:creationId xmlns:a16="http://schemas.microsoft.com/office/drawing/2014/main" id="{EF5AC518-A84D-CE37-EAFD-D61E8BC93568}"/>
                </a:ext>
              </a:extLst>
            </p:cNvPr>
            <p:cNvGrpSpPr/>
            <p:nvPr/>
          </p:nvGrpSpPr>
          <p:grpSpPr>
            <a:xfrm>
              <a:off x="4178956" y="1772239"/>
              <a:ext cx="4861349" cy="4271550"/>
              <a:chOff x="3263218" y="1947700"/>
              <a:chExt cx="1920482" cy="1684650"/>
            </a:xfrm>
          </p:grpSpPr>
          <p:sp>
            <p:nvSpPr>
              <p:cNvPr id="10" name="Google Shape;117;p17">
                <a:extLst>
                  <a:ext uri="{FF2B5EF4-FFF2-40B4-BE49-F238E27FC236}">
                    <a16:creationId xmlns:a16="http://schemas.microsoft.com/office/drawing/2014/main" id="{215D2AAE-93E4-4CBB-7E9C-51F6B92DF9E2}"/>
                  </a:ext>
                </a:extLst>
              </p:cNvPr>
              <p:cNvSpPr/>
              <p:nvPr/>
            </p:nvSpPr>
            <p:spPr>
              <a:xfrm>
                <a:off x="4441325" y="3074925"/>
                <a:ext cx="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extrusionOk="0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" name="Google Shape;118;p17">
                <a:extLst>
                  <a:ext uri="{FF2B5EF4-FFF2-40B4-BE49-F238E27FC236}">
                    <a16:creationId xmlns:a16="http://schemas.microsoft.com/office/drawing/2014/main" id="{3C9A2E82-5536-FEC5-3A9D-F4DE3464A82B}"/>
                  </a:ext>
                </a:extLst>
              </p:cNvPr>
              <p:cNvSpPr/>
              <p:nvPr/>
            </p:nvSpPr>
            <p:spPr>
              <a:xfrm>
                <a:off x="3319150" y="2250150"/>
                <a:ext cx="992425" cy="885000"/>
              </a:xfrm>
              <a:custGeom>
                <a:avLst/>
                <a:gdLst/>
                <a:ahLst/>
                <a:cxnLst/>
                <a:rect l="l" t="t" r="r" b="b"/>
                <a:pathLst>
                  <a:path w="39697" h="35400" extrusionOk="0">
                    <a:moveTo>
                      <a:pt x="19858" y="1"/>
                    </a:moveTo>
                    <a:cubicBezTo>
                      <a:pt x="12393" y="1"/>
                      <a:pt x="5449" y="4752"/>
                      <a:pt x="3025" y="12227"/>
                    </a:cubicBezTo>
                    <a:cubicBezTo>
                      <a:pt x="1" y="21525"/>
                      <a:pt x="5085" y="31515"/>
                      <a:pt x="14383" y="34527"/>
                    </a:cubicBezTo>
                    <a:cubicBezTo>
                      <a:pt x="16203" y="35119"/>
                      <a:pt x="18049" y="35400"/>
                      <a:pt x="19863" y="35400"/>
                    </a:cubicBezTo>
                    <a:cubicBezTo>
                      <a:pt x="27321" y="35400"/>
                      <a:pt x="34251" y="30648"/>
                      <a:pt x="36684" y="23168"/>
                    </a:cubicBezTo>
                    <a:cubicBezTo>
                      <a:pt x="39696" y="13870"/>
                      <a:pt x="34612" y="3892"/>
                      <a:pt x="25325" y="868"/>
                    </a:cubicBezTo>
                    <a:cubicBezTo>
                      <a:pt x="23510" y="280"/>
                      <a:pt x="21669" y="1"/>
                      <a:pt x="19858" y="1"/>
                    </a:cubicBezTo>
                    <a:close/>
                  </a:path>
                </a:pathLst>
              </a:custGeom>
              <a:solidFill>
                <a:srgbClr val="ACCC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" name="Google Shape;119;p17">
                <a:extLst>
                  <a:ext uri="{FF2B5EF4-FFF2-40B4-BE49-F238E27FC236}">
                    <a16:creationId xmlns:a16="http://schemas.microsoft.com/office/drawing/2014/main" id="{D407A331-C516-B9DE-C9CF-C69AE076DD89}"/>
                  </a:ext>
                </a:extLst>
              </p:cNvPr>
              <p:cNvSpPr/>
              <p:nvPr/>
            </p:nvSpPr>
            <p:spPr>
              <a:xfrm>
                <a:off x="3494475" y="2744475"/>
                <a:ext cx="979300" cy="885025"/>
              </a:xfrm>
              <a:custGeom>
                <a:avLst/>
                <a:gdLst/>
                <a:ahLst/>
                <a:cxnLst/>
                <a:rect l="l" t="t" r="r" b="b"/>
                <a:pathLst>
                  <a:path w="39172" h="35401" extrusionOk="0">
                    <a:moveTo>
                      <a:pt x="19152" y="1"/>
                    </a:moveTo>
                    <a:cubicBezTo>
                      <a:pt x="13683" y="1"/>
                      <a:pt x="8290" y="2534"/>
                      <a:pt x="4822" y="7301"/>
                    </a:cubicBezTo>
                    <a:cubicBezTo>
                      <a:pt x="3727" y="8837"/>
                      <a:pt x="2906" y="10468"/>
                      <a:pt x="2334" y="12158"/>
                    </a:cubicBezTo>
                    <a:cubicBezTo>
                      <a:pt x="0" y="19278"/>
                      <a:pt x="2370" y="27386"/>
                      <a:pt x="8751" y="32018"/>
                    </a:cubicBezTo>
                    <a:cubicBezTo>
                      <a:pt x="11891" y="34302"/>
                      <a:pt x="15528" y="35400"/>
                      <a:pt x="19131" y="35400"/>
                    </a:cubicBezTo>
                    <a:cubicBezTo>
                      <a:pt x="24602" y="35400"/>
                      <a:pt x="29997" y="32867"/>
                      <a:pt x="33457" y="28101"/>
                    </a:cubicBezTo>
                    <a:cubicBezTo>
                      <a:pt x="39172" y="20243"/>
                      <a:pt x="37457" y="9229"/>
                      <a:pt x="29611" y="3455"/>
                    </a:cubicBezTo>
                    <a:cubicBezTo>
                      <a:pt x="29587" y="3431"/>
                      <a:pt x="29564" y="3419"/>
                      <a:pt x="29528" y="3383"/>
                    </a:cubicBezTo>
                    <a:cubicBezTo>
                      <a:pt x="26389" y="1100"/>
                      <a:pt x="22754" y="1"/>
                      <a:pt x="19152" y="1"/>
                    </a:cubicBezTo>
                    <a:close/>
                  </a:path>
                </a:pathLst>
              </a:custGeom>
              <a:solidFill>
                <a:srgbClr val="DAE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" name="Google Shape;120;p17">
                <a:extLst>
                  <a:ext uri="{FF2B5EF4-FFF2-40B4-BE49-F238E27FC236}">
                    <a16:creationId xmlns:a16="http://schemas.microsoft.com/office/drawing/2014/main" id="{C4A58AB8-2E35-707C-D37F-DEF96A5194E3}"/>
                  </a:ext>
                </a:extLst>
              </p:cNvPr>
              <p:cNvSpPr/>
              <p:nvPr/>
            </p:nvSpPr>
            <p:spPr>
              <a:xfrm>
                <a:off x="3990375" y="2747600"/>
                <a:ext cx="1003125" cy="884750"/>
              </a:xfrm>
              <a:custGeom>
                <a:avLst/>
                <a:gdLst/>
                <a:ahLst/>
                <a:cxnLst/>
                <a:rect l="l" t="t" r="r" b="b"/>
                <a:pathLst>
                  <a:path w="40125" h="35390" extrusionOk="0">
                    <a:moveTo>
                      <a:pt x="20043" y="0"/>
                    </a:moveTo>
                    <a:cubicBezTo>
                      <a:pt x="16436" y="0"/>
                      <a:pt x="12796" y="1098"/>
                      <a:pt x="9656" y="3378"/>
                    </a:cubicBezTo>
                    <a:cubicBezTo>
                      <a:pt x="1750" y="9128"/>
                      <a:pt x="0" y="20189"/>
                      <a:pt x="5739" y="28095"/>
                    </a:cubicBezTo>
                    <a:cubicBezTo>
                      <a:pt x="9206" y="32860"/>
                      <a:pt x="14602" y="35389"/>
                      <a:pt x="20073" y="35389"/>
                    </a:cubicBezTo>
                    <a:cubicBezTo>
                      <a:pt x="23678" y="35389"/>
                      <a:pt x="27316" y="34291"/>
                      <a:pt x="30456" y="32012"/>
                    </a:cubicBezTo>
                    <a:cubicBezTo>
                      <a:pt x="38374" y="26261"/>
                      <a:pt x="40124" y="15200"/>
                      <a:pt x="34374" y="7295"/>
                    </a:cubicBezTo>
                    <a:cubicBezTo>
                      <a:pt x="30914" y="2529"/>
                      <a:pt x="25517" y="0"/>
                      <a:pt x="20043" y="0"/>
                    </a:cubicBezTo>
                    <a:close/>
                  </a:path>
                </a:pathLst>
              </a:custGeom>
              <a:solidFill>
                <a:srgbClr val="605B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" name="Google Shape;121;p17">
                <a:extLst>
                  <a:ext uri="{FF2B5EF4-FFF2-40B4-BE49-F238E27FC236}">
                    <a16:creationId xmlns:a16="http://schemas.microsoft.com/office/drawing/2014/main" id="{2067F005-61D6-36A3-ADE2-E3E68B73FC30}"/>
                  </a:ext>
                </a:extLst>
              </p:cNvPr>
              <p:cNvSpPr/>
              <p:nvPr/>
            </p:nvSpPr>
            <p:spPr>
              <a:xfrm>
                <a:off x="4159150" y="2254925"/>
                <a:ext cx="992700" cy="885000"/>
              </a:xfrm>
              <a:custGeom>
                <a:avLst/>
                <a:gdLst/>
                <a:ahLst/>
                <a:cxnLst/>
                <a:rect l="l" t="t" r="r" b="b"/>
                <a:pathLst>
                  <a:path w="39708" h="35400" extrusionOk="0">
                    <a:moveTo>
                      <a:pt x="19849" y="0"/>
                    </a:moveTo>
                    <a:cubicBezTo>
                      <a:pt x="18039" y="0"/>
                      <a:pt x="16198" y="280"/>
                      <a:pt x="14383" y="868"/>
                    </a:cubicBezTo>
                    <a:cubicBezTo>
                      <a:pt x="5096" y="3892"/>
                      <a:pt x="0" y="13869"/>
                      <a:pt x="3024" y="23168"/>
                    </a:cubicBezTo>
                    <a:cubicBezTo>
                      <a:pt x="5457" y="30647"/>
                      <a:pt x="12387" y="35399"/>
                      <a:pt x="19845" y="35399"/>
                    </a:cubicBezTo>
                    <a:cubicBezTo>
                      <a:pt x="21659" y="35399"/>
                      <a:pt x="23505" y="35118"/>
                      <a:pt x="25325" y="34526"/>
                    </a:cubicBezTo>
                    <a:cubicBezTo>
                      <a:pt x="34623" y="31514"/>
                      <a:pt x="39707" y="21525"/>
                      <a:pt x="36683" y="12238"/>
                    </a:cubicBezTo>
                    <a:cubicBezTo>
                      <a:pt x="34259" y="4754"/>
                      <a:pt x="27315" y="0"/>
                      <a:pt x="19849" y="0"/>
                    </a:cubicBezTo>
                    <a:close/>
                  </a:path>
                </a:pathLst>
              </a:custGeom>
              <a:solidFill>
                <a:srgbClr val="3D85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" name="Google Shape;122;p17">
                <a:extLst>
                  <a:ext uri="{FF2B5EF4-FFF2-40B4-BE49-F238E27FC236}">
                    <a16:creationId xmlns:a16="http://schemas.microsoft.com/office/drawing/2014/main" id="{BA995333-E547-20E4-A029-A5CB6FB5A702}"/>
                  </a:ext>
                </a:extLst>
              </p:cNvPr>
              <p:cNvSpPr/>
              <p:nvPr/>
            </p:nvSpPr>
            <p:spPr>
              <a:xfrm>
                <a:off x="3794200" y="1947700"/>
                <a:ext cx="884975" cy="884650"/>
              </a:xfrm>
              <a:custGeom>
                <a:avLst/>
                <a:gdLst/>
                <a:ahLst/>
                <a:cxnLst/>
                <a:rect l="l" t="t" r="r" b="b"/>
                <a:pathLst>
                  <a:path w="35399" h="35386" extrusionOk="0">
                    <a:moveTo>
                      <a:pt x="17706" y="0"/>
                    </a:moveTo>
                    <a:cubicBezTo>
                      <a:pt x="7931" y="0"/>
                      <a:pt x="1" y="7918"/>
                      <a:pt x="1" y="17693"/>
                    </a:cubicBezTo>
                    <a:cubicBezTo>
                      <a:pt x="1" y="27468"/>
                      <a:pt x="7931" y="35385"/>
                      <a:pt x="17706" y="35385"/>
                    </a:cubicBezTo>
                    <a:cubicBezTo>
                      <a:pt x="27481" y="35385"/>
                      <a:pt x="35398" y="27468"/>
                      <a:pt x="35398" y="17693"/>
                    </a:cubicBezTo>
                    <a:cubicBezTo>
                      <a:pt x="35398" y="7918"/>
                      <a:pt x="27481" y="0"/>
                      <a:pt x="17706" y="0"/>
                    </a:cubicBezTo>
                    <a:close/>
                  </a:path>
                </a:pathLst>
              </a:custGeom>
              <a:solidFill>
                <a:srgbClr val="FB9D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9" name="Google Shape;123;p17">
                <a:extLst>
                  <a:ext uri="{FF2B5EF4-FFF2-40B4-BE49-F238E27FC236}">
                    <a16:creationId xmlns:a16="http://schemas.microsoft.com/office/drawing/2014/main" id="{DFDF05EE-75C9-7955-9850-F05790B37CDE}"/>
                  </a:ext>
                </a:extLst>
              </p:cNvPr>
              <p:cNvSpPr/>
              <p:nvPr/>
            </p:nvSpPr>
            <p:spPr>
              <a:xfrm>
                <a:off x="4311825" y="288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0" name="Google Shape;124;p17">
                <a:extLst>
                  <a:ext uri="{FF2B5EF4-FFF2-40B4-BE49-F238E27FC236}">
                    <a16:creationId xmlns:a16="http://schemas.microsoft.com/office/drawing/2014/main" id="{7E367CFB-6D2F-ADEC-24DD-130601CC1BC8}"/>
                  </a:ext>
                </a:extLst>
              </p:cNvPr>
              <p:cNvSpPr/>
              <p:nvPr/>
            </p:nvSpPr>
            <p:spPr>
              <a:xfrm>
                <a:off x="3810000" y="2432825"/>
                <a:ext cx="838200" cy="747375"/>
              </a:xfrm>
              <a:custGeom>
                <a:avLst/>
                <a:gdLst/>
                <a:ahLst/>
                <a:cxnLst/>
                <a:rect l="l" t="t" r="r" b="b"/>
                <a:pathLst>
                  <a:path w="33528" h="29895" extrusionOk="0">
                    <a:moveTo>
                      <a:pt x="16780" y="1"/>
                    </a:moveTo>
                    <a:cubicBezTo>
                      <a:pt x="15245" y="1"/>
                      <a:pt x="13684" y="239"/>
                      <a:pt x="12144" y="740"/>
                    </a:cubicBezTo>
                    <a:cubicBezTo>
                      <a:pt x="4298" y="3288"/>
                      <a:pt x="0" y="11718"/>
                      <a:pt x="2548" y="19564"/>
                    </a:cubicBezTo>
                    <a:cubicBezTo>
                      <a:pt x="4608" y="25878"/>
                      <a:pt x="10469" y="29895"/>
                      <a:pt x="16769" y="29895"/>
                    </a:cubicBezTo>
                    <a:cubicBezTo>
                      <a:pt x="18297" y="29895"/>
                      <a:pt x="19851" y="29658"/>
                      <a:pt x="21384" y="29161"/>
                    </a:cubicBezTo>
                    <a:cubicBezTo>
                      <a:pt x="29230" y="26613"/>
                      <a:pt x="33528" y="18183"/>
                      <a:pt x="30980" y="10325"/>
                    </a:cubicBezTo>
                    <a:cubicBezTo>
                      <a:pt x="28931" y="4016"/>
                      <a:pt x="23079" y="1"/>
                      <a:pt x="167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" name="Google Shape;125;p17">
                <a:extLst>
                  <a:ext uri="{FF2B5EF4-FFF2-40B4-BE49-F238E27FC236}">
                    <a16:creationId xmlns:a16="http://schemas.microsoft.com/office/drawing/2014/main" id="{ED8C22F8-297D-FCC3-6E0F-3CBDDB4EA13F}"/>
                  </a:ext>
                </a:extLst>
              </p:cNvPr>
              <p:cNvSpPr/>
              <p:nvPr/>
            </p:nvSpPr>
            <p:spPr>
              <a:xfrm rot="-3559919">
                <a:off x="3750793" y="2020876"/>
                <a:ext cx="191739" cy="172333"/>
              </a:xfrm>
              <a:custGeom>
                <a:avLst/>
                <a:gdLst/>
                <a:ahLst/>
                <a:cxnLst/>
                <a:rect l="l" t="t" r="r" b="b"/>
                <a:pathLst>
                  <a:path w="7669" h="6894" extrusionOk="0">
                    <a:moveTo>
                      <a:pt x="3835" y="0"/>
                    </a:moveTo>
                    <a:lnTo>
                      <a:pt x="1" y="6894"/>
                    </a:lnTo>
                    <a:lnTo>
                      <a:pt x="7669" y="6894"/>
                    </a:lnTo>
                    <a:lnTo>
                      <a:pt x="3835" y="0"/>
                    </a:lnTo>
                    <a:close/>
                  </a:path>
                </a:pathLst>
              </a:custGeom>
              <a:solidFill>
                <a:srgbClr val="FB9D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" name="Google Shape;126;p17">
                <a:extLst>
                  <a:ext uri="{FF2B5EF4-FFF2-40B4-BE49-F238E27FC236}">
                    <a16:creationId xmlns:a16="http://schemas.microsoft.com/office/drawing/2014/main" id="{14203D13-5E3C-62D7-9167-C8AF4C64661F}"/>
                  </a:ext>
                </a:extLst>
              </p:cNvPr>
              <p:cNvSpPr/>
              <p:nvPr/>
            </p:nvSpPr>
            <p:spPr>
              <a:xfrm rot="-1273357">
                <a:off x="3263218" y="2669813"/>
                <a:ext cx="193504" cy="182472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7299" extrusionOk="0">
                    <a:moveTo>
                      <a:pt x="7739" y="0"/>
                    </a:moveTo>
                    <a:lnTo>
                      <a:pt x="0" y="1513"/>
                    </a:lnTo>
                    <a:lnTo>
                      <a:pt x="5358" y="7299"/>
                    </a:lnTo>
                    <a:lnTo>
                      <a:pt x="7739" y="0"/>
                    </a:lnTo>
                    <a:close/>
                  </a:path>
                </a:pathLst>
              </a:custGeom>
              <a:solidFill>
                <a:srgbClr val="ACCC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" name="Google Shape;127;p17">
                <a:extLst>
                  <a:ext uri="{FF2B5EF4-FFF2-40B4-BE49-F238E27FC236}">
                    <a16:creationId xmlns:a16="http://schemas.microsoft.com/office/drawing/2014/main" id="{517A513F-099F-F66F-0FBB-148DF2B2CF70}"/>
                  </a:ext>
                </a:extLst>
              </p:cNvPr>
              <p:cNvSpPr/>
              <p:nvPr/>
            </p:nvSpPr>
            <p:spPr>
              <a:xfrm rot="769627">
                <a:off x="3596065" y="3416230"/>
                <a:ext cx="178617" cy="195891"/>
              </a:xfrm>
              <a:custGeom>
                <a:avLst/>
                <a:gdLst/>
                <a:ahLst/>
                <a:cxnLst/>
                <a:rect l="l" t="t" r="r" b="b"/>
                <a:pathLst>
                  <a:path w="7145" h="7836" extrusionOk="0">
                    <a:moveTo>
                      <a:pt x="941" y="1"/>
                    </a:moveTo>
                    <a:lnTo>
                      <a:pt x="1" y="7835"/>
                    </a:lnTo>
                    <a:lnTo>
                      <a:pt x="7144" y="4513"/>
                    </a:lnTo>
                    <a:lnTo>
                      <a:pt x="941" y="1"/>
                    </a:lnTo>
                    <a:close/>
                  </a:path>
                </a:pathLst>
              </a:custGeom>
              <a:solidFill>
                <a:srgbClr val="DAE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" name="Google Shape;128;p17">
                <a:extLst>
                  <a:ext uri="{FF2B5EF4-FFF2-40B4-BE49-F238E27FC236}">
                    <a16:creationId xmlns:a16="http://schemas.microsoft.com/office/drawing/2014/main" id="{BFBE189A-ACE1-DD2A-95EA-B14C507A140D}"/>
                  </a:ext>
                </a:extLst>
              </p:cNvPr>
              <p:cNvSpPr/>
              <p:nvPr/>
            </p:nvSpPr>
            <p:spPr>
              <a:xfrm rot="-1700304">
                <a:off x="4815814" y="3265783"/>
                <a:ext cx="179233" cy="195875"/>
              </a:xfrm>
              <a:custGeom>
                <a:avLst/>
                <a:gdLst/>
                <a:ahLst/>
                <a:cxnLst/>
                <a:rect l="l" t="t" r="r" b="b"/>
                <a:pathLst>
                  <a:path w="7169" h="7835" extrusionOk="0">
                    <a:moveTo>
                      <a:pt x="6228" y="0"/>
                    </a:moveTo>
                    <a:lnTo>
                      <a:pt x="1" y="4525"/>
                    </a:lnTo>
                    <a:lnTo>
                      <a:pt x="7168" y="7835"/>
                    </a:lnTo>
                    <a:lnTo>
                      <a:pt x="6228" y="0"/>
                    </a:lnTo>
                    <a:close/>
                  </a:path>
                </a:pathLst>
              </a:custGeom>
              <a:solidFill>
                <a:srgbClr val="605B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Google Shape;129;p17">
                <a:extLst>
                  <a:ext uri="{FF2B5EF4-FFF2-40B4-BE49-F238E27FC236}">
                    <a16:creationId xmlns:a16="http://schemas.microsoft.com/office/drawing/2014/main" id="{1C119E0D-65FE-2E72-F615-435DDF1A3BE0}"/>
                  </a:ext>
                </a:extLst>
              </p:cNvPr>
              <p:cNvSpPr/>
              <p:nvPr/>
            </p:nvSpPr>
            <p:spPr>
              <a:xfrm>
                <a:off x="4990200" y="2494175"/>
                <a:ext cx="193500" cy="182800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7312" extrusionOk="0">
                    <a:moveTo>
                      <a:pt x="0" y="1"/>
                    </a:moveTo>
                    <a:lnTo>
                      <a:pt x="2382" y="7311"/>
                    </a:lnTo>
                    <a:lnTo>
                      <a:pt x="7739" y="152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D85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6B261160-26FA-6045-781F-61D663C531EC}"/>
                </a:ext>
              </a:extLst>
            </p:cNvPr>
            <p:cNvSpPr txBox="1"/>
            <p:nvPr/>
          </p:nvSpPr>
          <p:spPr>
            <a:xfrm>
              <a:off x="5749872" y="3349132"/>
              <a:ext cx="17735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D85C6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RISERS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D85C6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Objectives</a:t>
              </a:r>
              <a:endPara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3D85C6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37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8E7173-E46A-5BA6-0FE5-2BEF5520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/>
              <a:t>Our</a:t>
            </a:r>
            <a:r>
              <a:rPr lang="pl-PL"/>
              <a:t> </a:t>
            </a:r>
            <a:r>
              <a:rPr lang="pl-PL" err="1"/>
              <a:t>Consortium</a:t>
            </a:r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C2360DF-ACAB-BA0B-272A-22C0B5633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63" y="1790265"/>
            <a:ext cx="2071290" cy="6421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8B723C0-383A-9EDD-6B71-F62618F99C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25" y="2921425"/>
            <a:ext cx="2648603" cy="79592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1180136-5147-5BB6-1B59-95F44DA7B9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0" t="23542" r="15376" b="23389"/>
          <a:stretch/>
        </p:blipFill>
        <p:spPr>
          <a:xfrm>
            <a:off x="4201343" y="4236238"/>
            <a:ext cx="1154693" cy="8848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1D11887-00B3-2300-4230-BA2EF2EFBF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069" y="3870506"/>
            <a:ext cx="2486831" cy="1250593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1B3C021B-5581-1435-AD9F-D2BD3A4A9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68" y="2546523"/>
            <a:ext cx="1382244" cy="1179515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9F1FDFFF-3E5D-7650-A1A8-4D5314DF30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6047" y="3136281"/>
            <a:ext cx="1333639" cy="65769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E885698F-9615-FAF1-99A2-D15F8DDF46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62" y="4053373"/>
            <a:ext cx="1929838" cy="1262795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86CB4AF-FCDC-501C-65B5-CFDA825670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301" y="4185161"/>
            <a:ext cx="903698" cy="85941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DF450BAF-6251-71E1-F90F-2D5D0E0E9B6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64" y="2800807"/>
            <a:ext cx="3001043" cy="103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17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56346F-1EB6-A5B1-2508-AEE61675A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21" y="490930"/>
            <a:ext cx="10515599" cy="849600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rgbClr val="3E85C7"/>
                </a:solidFill>
              </a:rPr>
              <a:t>Industrial Symbiosis</a:t>
            </a:r>
            <a:br>
              <a:rPr lang="pl-PL">
                <a:solidFill>
                  <a:srgbClr val="3E85C7"/>
                </a:solidFill>
              </a:rPr>
            </a:br>
            <a:endParaRPr lang="pl-PL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4233FCD1-4F28-63BF-225E-70308E1C1AF8}"/>
              </a:ext>
            </a:extLst>
          </p:cNvPr>
          <p:cNvGrpSpPr/>
          <p:nvPr/>
        </p:nvGrpSpPr>
        <p:grpSpPr>
          <a:xfrm>
            <a:off x="5042888" y="1916376"/>
            <a:ext cx="7662068" cy="3684740"/>
            <a:chOff x="4960" y="782801"/>
            <a:chExt cx="9599644" cy="4963520"/>
          </a:xfrm>
        </p:grpSpPr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04D26E9E-6E65-2B23-2F67-70A0AC6F9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0" y="1078302"/>
              <a:ext cx="9599644" cy="4668019"/>
            </a:xfrm>
            <a:prstGeom prst="rect">
              <a:avLst/>
            </a:prstGeom>
          </p:spPr>
        </p:pic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CCD7E209-9152-0442-DE26-E9BA602A3D78}"/>
                </a:ext>
              </a:extLst>
            </p:cNvPr>
            <p:cNvSpPr/>
            <p:nvPr/>
          </p:nvSpPr>
          <p:spPr>
            <a:xfrm>
              <a:off x="419928" y="782801"/>
              <a:ext cx="1805687" cy="14600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096E847-357D-D890-B559-01BD21685E54}"/>
              </a:ext>
            </a:extLst>
          </p:cNvPr>
          <p:cNvSpPr txBox="1"/>
          <p:nvPr/>
        </p:nvSpPr>
        <p:spPr>
          <a:xfrm>
            <a:off x="219647" y="2342974"/>
            <a:ext cx="4928839" cy="2831544"/>
          </a:xfrm>
          <a:prstGeom prst="rect">
            <a:avLst/>
          </a:prstGeom>
          <a:solidFill>
            <a:srgbClr val="3E85C7"/>
          </a:solidFill>
        </p:spPr>
        <p:txBody>
          <a:bodyPr wrap="square" rtlCol="0">
            <a:spAutoFit/>
          </a:bodyPr>
          <a:lstStyle/>
          <a:p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Industrial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symbiosis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is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the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use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by one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company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or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sector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of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underutilised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resources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broadly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defined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(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including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waste, by-products,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residues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energy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water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logistics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capacity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expertise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equipment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and materials) from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another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, with the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result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of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keeping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resources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in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productive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use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 for </a:t>
            </a:r>
            <a:r>
              <a:rPr lang="pl-PL" sz="2000" err="1">
                <a:solidFill>
                  <a:schemeClr val="bg1"/>
                </a:solidFill>
                <a:latin typeface="Bahnschrift Condensed" panose="020B0502040204020203" pitchFamily="34" charset="0"/>
              </a:rPr>
              <a:t>longer</a:t>
            </a:r>
            <a:r>
              <a:rPr lang="pl-PL" sz="2000">
                <a:solidFill>
                  <a:schemeClr val="bg1"/>
                </a:solidFill>
                <a:latin typeface="Bahnschrift Condensed" panose="020B0502040204020203" pitchFamily="34" charset="0"/>
              </a:rPr>
              <a:t>.</a:t>
            </a:r>
          </a:p>
          <a:p>
            <a:endParaRPr lang="pl-PL" sz="2000" i="1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r>
              <a:rPr lang="pl-PL" sz="2000" i="1">
                <a:solidFill>
                  <a:schemeClr val="bg1"/>
                </a:solidFill>
                <a:latin typeface="Bahnschrift Condensed" panose="020B0502040204020203" pitchFamily="34" charset="0"/>
              </a:rPr>
              <a:t>Definition  from CEN Workshop Agreement 17354</a:t>
            </a:r>
            <a:endParaRPr lang="pl-PL" sz="2000">
              <a:solidFill>
                <a:schemeClr val="bg1"/>
              </a:solidFill>
              <a:latin typeface="Bahnschrift Condensed" panose="020B0502040204020203" pitchFamily="34" charset="0"/>
            </a:endParaRP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4670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FFD2D5-C2A6-4A6B-83D5-229B2DCC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>
                <a:solidFill>
                  <a:srgbClr val="3E85C7"/>
                </a:solidFill>
              </a:rPr>
              <a:t>W</a:t>
            </a:r>
            <a:r>
              <a:rPr lang="en-GB" b="1">
                <a:solidFill>
                  <a:srgbClr val="3E85C7"/>
                </a:solidFill>
              </a:rPr>
              <a:t>hy </a:t>
            </a:r>
            <a:r>
              <a:rPr lang="pl-PL" b="1" err="1">
                <a:solidFill>
                  <a:srgbClr val="3E85C7"/>
                </a:solidFill>
              </a:rPr>
              <a:t>industrial</a:t>
            </a:r>
            <a:r>
              <a:rPr lang="pl-PL" b="1">
                <a:solidFill>
                  <a:srgbClr val="3E85C7"/>
                </a:solidFill>
              </a:rPr>
              <a:t> </a:t>
            </a:r>
            <a:r>
              <a:rPr lang="pl-PL" b="1" err="1">
                <a:solidFill>
                  <a:srgbClr val="3E85C7"/>
                </a:solidFill>
              </a:rPr>
              <a:t>symbiosis</a:t>
            </a:r>
            <a:r>
              <a:rPr lang="en-GB" b="1">
                <a:solidFill>
                  <a:srgbClr val="3E85C7"/>
                </a:solidFill>
              </a:rPr>
              <a:t> standardisation needs R&amp;</a:t>
            </a:r>
            <a:r>
              <a:rPr lang="pl-PL" b="1">
                <a:solidFill>
                  <a:srgbClr val="3E85C7"/>
                </a:solidFill>
              </a:rPr>
              <a:t>I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5B1EBA-8252-BE5B-1793-BEF37A0D0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82" y="2173135"/>
            <a:ext cx="7129347" cy="381507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l-PL" sz="2000" b="1" dirty="0" err="1"/>
              <a:t>Develop</a:t>
            </a:r>
            <a:r>
              <a:rPr lang="pl-PL" sz="2000" b="1" dirty="0"/>
              <a:t> </a:t>
            </a:r>
            <a:r>
              <a:rPr lang="pl-PL" sz="2000" b="1" dirty="0" err="1"/>
              <a:t>harmonised</a:t>
            </a:r>
            <a:r>
              <a:rPr lang="pl-PL" sz="2000" b="1" dirty="0"/>
              <a:t> </a:t>
            </a:r>
            <a:r>
              <a:rPr lang="pl-PL" sz="2000" b="1" dirty="0" err="1"/>
              <a:t>methods</a:t>
            </a:r>
            <a:r>
              <a:rPr lang="pl-PL" sz="2000" b="1" dirty="0"/>
              <a:t> and </a:t>
            </a:r>
            <a:r>
              <a:rPr lang="pl-PL" sz="2000" b="1" dirty="0" err="1"/>
              <a:t>metrics</a:t>
            </a:r>
            <a:br>
              <a:rPr lang="pl-PL" dirty="0"/>
            </a:br>
            <a:r>
              <a:rPr lang="pl-PL" sz="1600" dirty="0" err="1">
                <a:solidFill>
                  <a:srgbClr val="3E85C7"/>
                </a:solidFill>
              </a:rPr>
              <a:t>Create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validate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common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terminology</a:t>
            </a:r>
            <a:r>
              <a:rPr lang="pl-PL" sz="1600" dirty="0">
                <a:solidFill>
                  <a:srgbClr val="3E85C7"/>
                </a:solidFill>
              </a:rPr>
              <a:t>, </a:t>
            </a:r>
            <a:r>
              <a:rPr lang="pl-PL" sz="1600" dirty="0" err="1">
                <a:solidFill>
                  <a:srgbClr val="3E85C7"/>
                </a:solidFill>
              </a:rPr>
              <a:t>KPIs</a:t>
            </a:r>
            <a:r>
              <a:rPr lang="pl-PL" sz="1600" dirty="0">
                <a:solidFill>
                  <a:srgbClr val="3E85C7"/>
                </a:solidFill>
              </a:rPr>
              <a:t>, </a:t>
            </a:r>
            <a:r>
              <a:rPr lang="pl-PL" sz="1600" dirty="0" err="1">
                <a:solidFill>
                  <a:srgbClr val="3E85C7"/>
                </a:solidFill>
              </a:rPr>
              <a:t>assessment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methods</a:t>
            </a:r>
            <a:r>
              <a:rPr lang="pl-PL" sz="1600" dirty="0">
                <a:solidFill>
                  <a:srgbClr val="3E85C7"/>
                </a:solidFill>
              </a:rPr>
              <a:t>, </a:t>
            </a:r>
            <a:r>
              <a:rPr lang="pl-PL" sz="1600" dirty="0" err="1">
                <a:solidFill>
                  <a:srgbClr val="3E85C7"/>
                </a:solidFill>
              </a:rPr>
              <a:t>testing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approaches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calculation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rules</a:t>
            </a:r>
            <a:r>
              <a:rPr lang="pl-PL" sz="1600" dirty="0">
                <a:solidFill>
                  <a:srgbClr val="3E85C7"/>
                </a:solidFill>
              </a:rPr>
              <a:t>.</a:t>
            </a:r>
          </a:p>
          <a:p>
            <a:r>
              <a:rPr lang="pl-PL" sz="2000" b="1" dirty="0" err="1"/>
              <a:t>Enable</a:t>
            </a:r>
            <a:r>
              <a:rPr lang="pl-PL" sz="2000" b="1" dirty="0"/>
              <a:t> cross-</a:t>
            </a:r>
            <a:r>
              <a:rPr lang="pl-PL" sz="2000" b="1" dirty="0" err="1"/>
              <a:t>sector</a:t>
            </a:r>
            <a:r>
              <a:rPr lang="pl-PL" sz="2000" b="1" dirty="0"/>
              <a:t> </a:t>
            </a:r>
            <a:r>
              <a:rPr lang="pl-PL" sz="2000" b="1" dirty="0" err="1"/>
              <a:t>interoperability</a:t>
            </a:r>
            <a:br>
              <a:rPr lang="pl-PL" dirty="0"/>
            </a:br>
            <a:r>
              <a:rPr lang="pl-PL" sz="1600" dirty="0" err="1">
                <a:solidFill>
                  <a:srgbClr val="3E85C7"/>
                </a:solidFill>
              </a:rPr>
              <a:t>Develop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common</a:t>
            </a:r>
            <a:r>
              <a:rPr lang="pl-PL" sz="1600" dirty="0">
                <a:solidFill>
                  <a:srgbClr val="3E85C7"/>
                </a:solidFill>
              </a:rPr>
              <a:t> data </a:t>
            </a:r>
            <a:r>
              <a:rPr lang="pl-PL" sz="1600" dirty="0" err="1">
                <a:solidFill>
                  <a:srgbClr val="3E85C7"/>
                </a:solidFill>
              </a:rPr>
              <a:t>formats</a:t>
            </a:r>
            <a:r>
              <a:rPr lang="pl-PL" sz="1600" dirty="0">
                <a:solidFill>
                  <a:srgbClr val="3E85C7"/>
                </a:solidFill>
              </a:rPr>
              <a:t>, </a:t>
            </a:r>
            <a:r>
              <a:rPr lang="pl-PL" sz="1600" dirty="0" err="1">
                <a:solidFill>
                  <a:srgbClr val="3E85C7"/>
                </a:solidFill>
              </a:rPr>
              <a:t>protocols</a:t>
            </a:r>
            <a:r>
              <a:rPr lang="pl-PL" sz="1600" dirty="0">
                <a:solidFill>
                  <a:srgbClr val="3E85C7"/>
                </a:solidFill>
              </a:rPr>
              <a:t>, </a:t>
            </a:r>
            <a:r>
              <a:rPr lang="pl-PL" sz="1600" dirty="0" err="1">
                <a:solidFill>
                  <a:srgbClr val="3E85C7"/>
                </a:solidFill>
              </a:rPr>
              <a:t>interfaces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information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requirements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so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different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sectors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systems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can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work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together</a:t>
            </a:r>
            <a:r>
              <a:rPr lang="pl-PL" dirty="0">
                <a:solidFill>
                  <a:srgbClr val="3E85C7"/>
                </a:solidFill>
              </a:rPr>
              <a:t>.</a:t>
            </a:r>
          </a:p>
          <a:p>
            <a:r>
              <a:rPr lang="pl-PL" sz="2000" b="1" dirty="0" err="1"/>
              <a:t>Support</a:t>
            </a:r>
            <a:r>
              <a:rPr lang="pl-PL" sz="2000" b="1" dirty="0"/>
              <a:t> </a:t>
            </a:r>
            <a:r>
              <a:rPr lang="pl-PL" sz="2000" b="1" dirty="0" err="1"/>
              <a:t>standardisation</a:t>
            </a:r>
            <a:r>
              <a:rPr lang="pl-PL" sz="2000" b="1" dirty="0"/>
              <a:t> of </a:t>
            </a:r>
            <a:r>
              <a:rPr lang="pl-PL" sz="2000" b="1" dirty="0" err="1"/>
              <a:t>emerging</a:t>
            </a:r>
            <a:r>
              <a:rPr lang="pl-PL" sz="2000" b="1" dirty="0"/>
              <a:t> </a:t>
            </a:r>
            <a:r>
              <a:rPr lang="pl-PL" sz="2000" b="1" dirty="0" err="1"/>
              <a:t>solutions</a:t>
            </a:r>
            <a:br>
              <a:rPr lang="pl-PL" dirty="0"/>
            </a:br>
            <a:r>
              <a:rPr lang="pl-PL" sz="1600" dirty="0" err="1">
                <a:solidFill>
                  <a:srgbClr val="3E85C7"/>
                </a:solidFill>
              </a:rPr>
              <a:t>Investigate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new</a:t>
            </a:r>
            <a:r>
              <a:rPr lang="pl-PL" sz="1600" dirty="0">
                <a:solidFill>
                  <a:srgbClr val="3E85C7"/>
                </a:solidFill>
              </a:rPr>
              <a:t> materials, </a:t>
            </a:r>
            <a:r>
              <a:rPr lang="pl-PL" sz="1600" dirty="0" err="1">
                <a:solidFill>
                  <a:srgbClr val="3E85C7"/>
                </a:solidFill>
              </a:rPr>
              <a:t>technologies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circular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practices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where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established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normative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guidance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does</a:t>
            </a:r>
            <a:r>
              <a:rPr lang="pl-PL" sz="1600" dirty="0">
                <a:solidFill>
                  <a:srgbClr val="3E85C7"/>
                </a:solidFill>
              </a:rPr>
              <a:t> not </a:t>
            </a:r>
            <a:r>
              <a:rPr lang="pl-PL" sz="1600" dirty="0" err="1">
                <a:solidFill>
                  <a:srgbClr val="3E85C7"/>
                </a:solidFill>
              </a:rPr>
              <a:t>yet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exist</a:t>
            </a:r>
            <a:r>
              <a:rPr lang="pl-PL" sz="1600" dirty="0">
                <a:solidFill>
                  <a:srgbClr val="3E85C7"/>
                </a:solidFill>
              </a:rPr>
              <a:t>.</a:t>
            </a:r>
          </a:p>
          <a:p>
            <a:r>
              <a:rPr lang="pl-PL" sz="2000" b="1" dirty="0" err="1"/>
              <a:t>Provide</a:t>
            </a:r>
            <a:r>
              <a:rPr lang="pl-PL" sz="2000" b="1" dirty="0"/>
              <a:t> </a:t>
            </a:r>
            <a:r>
              <a:rPr lang="pl-PL" sz="2000" b="1" dirty="0" err="1"/>
              <a:t>pre-normative</a:t>
            </a:r>
            <a:r>
              <a:rPr lang="pl-PL" sz="2000" b="1" dirty="0"/>
              <a:t> </a:t>
            </a:r>
            <a:r>
              <a:rPr lang="pl-PL" sz="2000" b="1" dirty="0" err="1"/>
              <a:t>evidence</a:t>
            </a:r>
            <a:br>
              <a:rPr lang="pl-PL" dirty="0"/>
            </a:br>
            <a:r>
              <a:rPr lang="pl-PL" sz="1600" dirty="0">
                <a:solidFill>
                  <a:srgbClr val="3E85C7"/>
                </a:solidFill>
              </a:rPr>
              <a:t>Test performance, </a:t>
            </a:r>
            <a:r>
              <a:rPr lang="pl-PL" sz="1600" dirty="0" err="1">
                <a:solidFill>
                  <a:srgbClr val="3E85C7"/>
                </a:solidFill>
              </a:rPr>
              <a:t>safety</a:t>
            </a:r>
            <a:r>
              <a:rPr lang="pl-PL" sz="1600" dirty="0">
                <a:solidFill>
                  <a:srgbClr val="3E85C7"/>
                </a:solidFill>
              </a:rPr>
              <a:t>, </a:t>
            </a:r>
            <a:r>
              <a:rPr lang="pl-PL" sz="1600" dirty="0" err="1">
                <a:solidFill>
                  <a:srgbClr val="3E85C7"/>
                </a:solidFill>
              </a:rPr>
              <a:t>durability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wider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applicability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so</a:t>
            </a:r>
            <a:r>
              <a:rPr lang="pl-PL" sz="1600" dirty="0">
                <a:solidFill>
                  <a:srgbClr val="3E85C7"/>
                </a:solidFill>
              </a:rPr>
              <a:t> the </a:t>
            </a:r>
            <a:r>
              <a:rPr lang="pl-PL" sz="1600" dirty="0" err="1">
                <a:solidFill>
                  <a:srgbClr val="3E85C7"/>
                </a:solidFill>
              </a:rPr>
              <a:t>Standardisation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Bodies</a:t>
            </a:r>
            <a:r>
              <a:rPr lang="pl-PL" sz="1600" dirty="0">
                <a:solidFill>
                  <a:srgbClr val="3E85C7"/>
                </a:solidFill>
              </a:rPr>
              <a:t>  </a:t>
            </a:r>
            <a:r>
              <a:rPr lang="pl-PL" sz="1600" dirty="0" err="1">
                <a:solidFill>
                  <a:srgbClr val="3E85C7"/>
                </a:solidFill>
              </a:rPr>
              <a:t>have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sufficient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evidence</a:t>
            </a:r>
            <a:r>
              <a:rPr lang="pl-PL" sz="1600" dirty="0">
                <a:solidFill>
                  <a:srgbClr val="3E85C7"/>
                </a:solidFill>
              </a:rPr>
              <a:t> to </a:t>
            </a:r>
            <a:r>
              <a:rPr lang="pl-PL" sz="1600" dirty="0" err="1">
                <a:solidFill>
                  <a:srgbClr val="3E85C7"/>
                </a:solidFill>
              </a:rPr>
              <a:t>build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consensus</a:t>
            </a:r>
            <a:r>
              <a:rPr lang="pl-PL" sz="1600" dirty="0">
                <a:solidFill>
                  <a:srgbClr val="3E85C7"/>
                </a:solidFill>
              </a:rPr>
              <a:t> and </a:t>
            </a:r>
            <a:r>
              <a:rPr lang="pl-PL" sz="1600" dirty="0" err="1">
                <a:solidFill>
                  <a:srgbClr val="3E85C7"/>
                </a:solidFill>
              </a:rPr>
              <a:t>develop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or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revise</a:t>
            </a:r>
            <a:r>
              <a:rPr lang="pl-PL" sz="1600" dirty="0">
                <a:solidFill>
                  <a:srgbClr val="3E85C7"/>
                </a:solidFill>
              </a:rPr>
              <a:t> </a:t>
            </a:r>
            <a:r>
              <a:rPr lang="pl-PL" sz="1600" dirty="0" err="1">
                <a:solidFill>
                  <a:srgbClr val="3E85C7"/>
                </a:solidFill>
              </a:rPr>
              <a:t>standards</a:t>
            </a:r>
            <a:r>
              <a:rPr lang="pl-PL" sz="1600" dirty="0">
                <a:solidFill>
                  <a:srgbClr val="3E85C7"/>
                </a:solidFill>
              </a:rPr>
              <a:t>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331B74D-7412-9D8A-F5B2-6EA341F813DC}"/>
              </a:ext>
            </a:extLst>
          </p:cNvPr>
          <p:cNvSpPr txBox="1"/>
          <p:nvPr/>
        </p:nvSpPr>
        <p:spPr>
          <a:xfrm>
            <a:off x="7354229" y="2667289"/>
            <a:ext cx="4612889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None/>
            </a:pPr>
            <a:r>
              <a:rPr lang="pl-PL" sz="2800" b="1" dirty="0">
                <a:solidFill>
                  <a:srgbClr val="5F5A3A"/>
                </a:solidFill>
                <a:latin typeface="Bahnschrift Condensed" panose="020B0502040204020203" pitchFamily="34" charset="0"/>
              </a:rPr>
              <a:t>RISERS IS </a:t>
            </a:r>
            <a:r>
              <a:rPr lang="pl-PL" sz="2800" b="1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Standardisation</a:t>
            </a:r>
            <a:r>
              <a:rPr lang="pl-PL" sz="2800" b="1" dirty="0">
                <a:solidFill>
                  <a:srgbClr val="5F5A3A"/>
                </a:solidFill>
                <a:latin typeface="Bahnschrift Condensed" panose="020B0502040204020203" pitchFamily="34" charset="0"/>
              </a:rPr>
              <a:t> </a:t>
            </a:r>
            <a:r>
              <a:rPr lang="pl-PL" sz="2800" b="1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Roadmap</a:t>
            </a:r>
            <a:endParaRPr lang="pl-PL" sz="2800" b="1" dirty="0">
              <a:solidFill>
                <a:srgbClr val="5F5A3A"/>
              </a:solidFill>
              <a:latin typeface="Bahnschrift Condensed" panose="020B0502040204020203" pitchFamily="34" charset="0"/>
            </a:endParaRPr>
          </a:p>
          <a:p>
            <a:pPr>
              <a:spcBef>
                <a:spcPts val="1200"/>
              </a:spcBef>
              <a:buNone/>
            </a:pPr>
            <a:r>
              <a:rPr lang="pl-PL" b="1" dirty="0">
                <a:solidFill>
                  <a:srgbClr val="FFA215"/>
                </a:solidFill>
                <a:latin typeface="Bahnschrift Condensed" panose="020B0502040204020203" pitchFamily="34" charset="0"/>
              </a:rPr>
              <a:t>HORIZONTAL FOUNDATIONS GAPS</a:t>
            </a:r>
            <a:br>
              <a:rPr lang="pl-PL" dirty="0">
                <a:solidFill>
                  <a:srgbClr val="FFA215"/>
                </a:solidFill>
                <a:latin typeface="Bahnschrift Condensed" panose="020B0502040204020203" pitchFamily="34" charset="0"/>
              </a:rPr>
            </a:br>
            <a:r>
              <a:rPr lang="pl-PL" dirty="0" err="1">
                <a:solidFill>
                  <a:srgbClr val="FFA215"/>
                </a:solidFill>
                <a:latin typeface="Bahnschrift Condensed" panose="020B0502040204020203" pitchFamily="34" charset="0"/>
              </a:rPr>
              <a:t>Need</a:t>
            </a:r>
            <a:r>
              <a:rPr lang="pl-PL" dirty="0">
                <a:solidFill>
                  <a:srgbClr val="FFA215"/>
                </a:solidFill>
                <a:latin typeface="Bahnschrift Condensed" panose="020B0502040204020203" pitchFamily="34" charset="0"/>
              </a:rPr>
              <a:t> for </a:t>
            </a:r>
            <a:r>
              <a:rPr lang="pl-PL" dirty="0" err="1">
                <a:solidFill>
                  <a:srgbClr val="FFA215"/>
                </a:solidFill>
                <a:latin typeface="Bahnschrift Condensed" panose="020B0502040204020203" pitchFamily="34" charset="0"/>
              </a:rPr>
              <a:t>common</a:t>
            </a:r>
            <a:r>
              <a:rPr lang="pl-PL" dirty="0">
                <a:solidFill>
                  <a:srgbClr val="FFA215"/>
                </a:solidFill>
                <a:latin typeface="Bahnschrift Condensed" panose="020B0502040204020203" pitchFamily="34" charset="0"/>
              </a:rPr>
              <a:t> </a:t>
            </a:r>
            <a:r>
              <a:rPr lang="pl-PL" dirty="0" err="1">
                <a:solidFill>
                  <a:srgbClr val="FFA215"/>
                </a:solidFill>
                <a:latin typeface="Bahnschrift Condensed" panose="020B0502040204020203" pitchFamily="34" charset="0"/>
              </a:rPr>
              <a:t>terminology</a:t>
            </a:r>
            <a:r>
              <a:rPr lang="pl-PL" dirty="0">
                <a:solidFill>
                  <a:srgbClr val="FFA215"/>
                </a:solidFill>
                <a:latin typeface="Bahnschrift Condensed" panose="020B0502040204020203" pitchFamily="34" charset="0"/>
              </a:rPr>
              <a:t>, </a:t>
            </a:r>
            <a:r>
              <a:rPr lang="pl-PL" dirty="0" err="1">
                <a:solidFill>
                  <a:srgbClr val="FFA215"/>
                </a:solidFill>
                <a:latin typeface="Bahnschrift Condensed" panose="020B0502040204020203" pitchFamily="34" charset="0"/>
              </a:rPr>
              <a:t>metrics</a:t>
            </a:r>
            <a:r>
              <a:rPr lang="pl-PL" dirty="0">
                <a:solidFill>
                  <a:srgbClr val="FFA215"/>
                </a:solidFill>
                <a:latin typeface="Bahnschrift Condensed" panose="020B0502040204020203" pitchFamily="34" charset="0"/>
              </a:rPr>
              <a:t>, </a:t>
            </a:r>
            <a:r>
              <a:rPr lang="pl-PL" dirty="0" err="1">
                <a:solidFill>
                  <a:srgbClr val="FFA215"/>
                </a:solidFill>
                <a:latin typeface="Bahnschrift Condensed" panose="020B0502040204020203" pitchFamily="34" charset="0"/>
              </a:rPr>
              <a:t>methods</a:t>
            </a:r>
            <a:r>
              <a:rPr lang="pl-PL" dirty="0">
                <a:solidFill>
                  <a:srgbClr val="FFA215"/>
                </a:solidFill>
                <a:latin typeface="Bahnschrift Condensed" panose="020B0502040204020203" pitchFamily="34" charset="0"/>
              </a:rPr>
              <a:t> and data</a:t>
            </a:r>
          </a:p>
          <a:p>
            <a:pPr>
              <a:spcBef>
                <a:spcPts val="1200"/>
              </a:spcBef>
              <a:buNone/>
            </a:pPr>
            <a:r>
              <a:rPr lang="pl-PL" b="1" dirty="0">
                <a:solidFill>
                  <a:srgbClr val="5F5A3A"/>
                </a:solidFill>
                <a:latin typeface="Bahnschrift Condensed" panose="020B0502040204020203" pitchFamily="34" charset="0"/>
              </a:rPr>
              <a:t>SECTORAL PRIORITY AREAS GAPS</a:t>
            </a:r>
            <a:b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</a:b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Need</a:t>
            </a:r>
            <a: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  <a:t> for </a:t>
            </a: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evidence</a:t>
            </a:r>
            <a: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  <a:t>, </a:t>
            </a: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testing</a:t>
            </a:r>
            <a: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  <a:t> and </a:t>
            </a: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validation</a:t>
            </a:r>
            <a: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  <a:t> for </a:t>
            </a: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specific</a:t>
            </a:r>
            <a: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  <a:t> materials, </a:t>
            </a: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technologies</a:t>
            </a:r>
            <a:r>
              <a:rPr lang="pl-PL" dirty="0">
                <a:solidFill>
                  <a:srgbClr val="5F5A3A"/>
                </a:solidFill>
                <a:latin typeface="Bahnschrift Condensed" panose="020B0502040204020203" pitchFamily="34" charset="0"/>
              </a:rPr>
              <a:t> and </a:t>
            </a:r>
            <a:r>
              <a:rPr lang="pl-PL" dirty="0" err="1">
                <a:solidFill>
                  <a:srgbClr val="5F5A3A"/>
                </a:solidFill>
                <a:latin typeface="Bahnschrift Condensed" panose="020B0502040204020203" pitchFamily="34" charset="0"/>
              </a:rPr>
              <a:t>applications</a:t>
            </a:r>
            <a:endParaRPr lang="pl-PL" dirty="0">
              <a:solidFill>
                <a:srgbClr val="5F5A3A"/>
              </a:solidFill>
              <a:latin typeface="Bahnschrift Condensed" panose="020B0502040204020203" pitchFamily="34" charset="0"/>
            </a:endParaRPr>
          </a:p>
          <a:p>
            <a:pPr>
              <a:spcBef>
                <a:spcPts val="1200"/>
              </a:spcBef>
              <a:buNone/>
            </a:pPr>
            <a:r>
              <a:rPr lang="pl-PL" b="1" dirty="0">
                <a:solidFill>
                  <a:srgbClr val="B8DC62"/>
                </a:solidFill>
                <a:latin typeface="Bahnschrift Condensed" panose="020B0502040204020203" pitchFamily="34" charset="0"/>
              </a:rPr>
              <a:t>SYSTEM-LEVEL ENABLERS GAPS</a:t>
            </a:r>
            <a:br>
              <a:rPr lang="pl-PL" dirty="0">
                <a:solidFill>
                  <a:srgbClr val="B8DC62"/>
                </a:solidFill>
                <a:latin typeface="Bahnschrift Condensed" panose="020B0502040204020203" pitchFamily="34" charset="0"/>
              </a:rPr>
            </a:br>
            <a:r>
              <a:rPr lang="pl-PL" dirty="0" err="1">
                <a:solidFill>
                  <a:srgbClr val="B8DC62"/>
                </a:solidFill>
                <a:latin typeface="Bahnschrift Condensed" panose="020B0502040204020203" pitchFamily="34" charset="0"/>
              </a:rPr>
              <a:t>Need</a:t>
            </a:r>
            <a:r>
              <a:rPr lang="pl-PL" dirty="0">
                <a:solidFill>
                  <a:srgbClr val="B8DC62"/>
                </a:solidFill>
                <a:latin typeface="Bahnschrift Condensed" panose="020B0502040204020203" pitchFamily="34" charset="0"/>
              </a:rPr>
              <a:t> for </a:t>
            </a:r>
            <a:r>
              <a:rPr lang="pl-PL" dirty="0" err="1">
                <a:solidFill>
                  <a:srgbClr val="B8DC62"/>
                </a:solidFill>
                <a:latin typeface="Bahnschrift Condensed" panose="020B0502040204020203" pitchFamily="34" charset="0"/>
              </a:rPr>
              <a:t>Interoperability</a:t>
            </a:r>
            <a:r>
              <a:rPr lang="pl-PL" dirty="0">
                <a:solidFill>
                  <a:srgbClr val="B8DC62"/>
                </a:solidFill>
                <a:latin typeface="Bahnschrift Condensed" panose="020B0502040204020203" pitchFamily="34" charset="0"/>
              </a:rPr>
              <a:t>, </a:t>
            </a:r>
            <a:r>
              <a:rPr lang="pl-PL" dirty="0" err="1">
                <a:solidFill>
                  <a:srgbClr val="B8DC62"/>
                </a:solidFill>
                <a:latin typeface="Bahnschrift Condensed" panose="020B0502040204020203" pitchFamily="34" charset="0"/>
              </a:rPr>
              <a:t>infrastructure</a:t>
            </a:r>
            <a:r>
              <a:rPr lang="pl-PL" dirty="0">
                <a:solidFill>
                  <a:srgbClr val="B8DC62"/>
                </a:solidFill>
                <a:latin typeface="Bahnschrift Condensed" panose="020B0502040204020203" pitchFamily="34" charset="0"/>
              </a:rPr>
              <a:t>, </a:t>
            </a:r>
            <a:r>
              <a:rPr lang="pl-PL" dirty="0" err="1">
                <a:solidFill>
                  <a:srgbClr val="B8DC62"/>
                </a:solidFill>
                <a:latin typeface="Bahnschrift Condensed" panose="020B0502040204020203" pitchFamily="34" charset="0"/>
              </a:rPr>
              <a:t>governance</a:t>
            </a:r>
            <a:r>
              <a:rPr lang="pl-PL" dirty="0">
                <a:solidFill>
                  <a:srgbClr val="B8DC62"/>
                </a:solidFill>
                <a:latin typeface="Bahnschrift Condensed" panose="020B0502040204020203" pitchFamily="34" charset="0"/>
              </a:rPr>
              <a:t> and cross-</a:t>
            </a:r>
            <a:r>
              <a:rPr lang="pl-PL" dirty="0" err="1">
                <a:solidFill>
                  <a:srgbClr val="B8DC62"/>
                </a:solidFill>
                <a:latin typeface="Bahnschrift Condensed" panose="020B0502040204020203" pitchFamily="34" charset="0"/>
              </a:rPr>
              <a:t>sector</a:t>
            </a:r>
            <a:r>
              <a:rPr lang="pl-PL" dirty="0">
                <a:solidFill>
                  <a:srgbClr val="B8DC62"/>
                </a:solidFill>
                <a:latin typeface="Bahnschrift Condensed" panose="020B0502040204020203" pitchFamily="34" charset="0"/>
              </a:rPr>
              <a:t> </a:t>
            </a:r>
            <a:r>
              <a:rPr lang="pl-PL" dirty="0" err="1">
                <a:solidFill>
                  <a:srgbClr val="B8DC62"/>
                </a:solidFill>
                <a:latin typeface="Bahnschrift Condensed" panose="020B0502040204020203" pitchFamily="34" charset="0"/>
              </a:rPr>
              <a:t>integration</a:t>
            </a:r>
            <a:endParaRPr lang="pl-PL" dirty="0">
              <a:solidFill>
                <a:srgbClr val="B8DC62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1039A93-6EF2-64A2-6AFE-27DE34907FC9}"/>
              </a:ext>
            </a:extLst>
          </p:cNvPr>
          <p:cNvSpPr txBox="1"/>
          <p:nvPr/>
        </p:nvSpPr>
        <p:spPr>
          <a:xfrm>
            <a:off x="368455" y="1329283"/>
            <a:ext cx="11455090" cy="461665"/>
          </a:xfrm>
          <a:prstGeom prst="rect">
            <a:avLst/>
          </a:prstGeom>
          <a:solidFill>
            <a:srgbClr val="3E85C7"/>
          </a:solidFill>
          <a:ln>
            <a:noFill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R&amp;I role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is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 to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fill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knowledge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 and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evidence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 to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address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 IS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standardisation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pl-PL" sz="2400" b="1" dirty="0" err="1">
                <a:solidFill>
                  <a:schemeClr val="bg1"/>
                </a:solidFill>
                <a:latin typeface="Bahnschrift" panose="020B0502040204020203" pitchFamily="34" charset="0"/>
              </a:rPr>
              <a:t>gaps</a:t>
            </a:r>
            <a:r>
              <a:rPr lang="pl-PL" sz="2400" b="1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pl-PL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368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FA569-0E49-F80C-26A6-AC84897E6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069" y="1289304"/>
            <a:ext cx="5525643" cy="3547872"/>
          </a:xfrm>
        </p:spPr>
        <p:txBody>
          <a:bodyPr>
            <a:normAutofit fontScale="90000"/>
          </a:bodyPr>
          <a:lstStyle/>
          <a:p>
            <a:r>
              <a:rPr lang="en-US"/>
              <a:t>What existing R&amp;I projects tell us about </a:t>
            </a:r>
            <a:r>
              <a:rPr lang="pl-PL"/>
              <a:t>s</a:t>
            </a:r>
            <a:r>
              <a:rPr lang="en-US" err="1"/>
              <a:t>tandardisation</a:t>
            </a:r>
            <a:r>
              <a:rPr lang="en-US"/>
              <a:t> needs for Industrial Symbiosis</a:t>
            </a:r>
            <a:br>
              <a:rPr lang="en-US" sz="4000"/>
            </a:br>
            <a:br>
              <a:rPr lang="en-US" sz="4000"/>
            </a:br>
            <a:r>
              <a:rPr lang="en-US" sz="3100"/>
              <a:t>João Santos (ISQ)</a:t>
            </a:r>
            <a:br>
              <a:rPr lang="en-US" sz="3100"/>
            </a:br>
            <a:br>
              <a:rPr lang="en-US" sz="3100"/>
            </a:br>
            <a:r>
              <a:rPr lang="en-US" sz="2200"/>
              <a:t>02-10-2026</a:t>
            </a:r>
            <a:endParaRPr lang="en-GB" sz="4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BD8BF-F42F-0D25-822E-AA6FBDCB5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3349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C5F67-2C75-5B6B-9716-2BAFA226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BD97F-B051-8B95-80EB-06266F18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SCOPE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0DD2B5-2BBB-0B24-27F5-8B22E1458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267"/>
            <a:ext cx="10573512" cy="4181684"/>
          </a:xfrm>
        </p:spPr>
        <p:txBody>
          <a:bodyPr>
            <a:normAutofit/>
          </a:bodyPr>
          <a:lstStyle/>
          <a:p>
            <a:r>
              <a:rPr lang="en-US" b="1"/>
              <a:t>Identify critical deficiencies (needs and gaps) in existing </a:t>
            </a:r>
            <a:r>
              <a:rPr lang="en-US" b="1" err="1"/>
              <a:t>standardisation</a:t>
            </a:r>
            <a:r>
              <a:rPr lang="en-US" b="1"/>
              <a:t> frameworks that hinder the deployment of Industrial Symbiosis</a:t>
            </a:r>
            <a:r>
              <a:rPr lang="en-GB" b="1"/>
              <a:t>:</a:t>
            </a:r>
          </a:p>
          <a:p>
            <a:pPr lvl="1"/>
            <a:r>
              <a:rPr lang="en-US"/>
              <a:t>Over 150 research and innovation projects were screened (IS and CE).</a:t>
            </a:r>
          </a:p>
          <a:p>
            <a:pPr lvl="1"/>
            <a:endParaRPr lang="en-US" sz="800"/>
          </a:p>
          <a:p>
            <a:pPr lvl="1"/>
            <a:r>
              <a:rPr lang="en-US"/>
              <a:t>21 were identified as highly relevant (standards, policies &amp; technology).</a:t>
            </a:r>
          </a:p>
          <a:p>
            <a:pPr lvl="1"/>
            <a:endParaRPr lang="en-US" sz="800"/>
          </a:p>
          <a:p>
            <a:pPr lvl="1"/>
            <a:r>
              <a:rPr lang="en-US"/>
              <a:t>13 strategic Topic Areas:</a:t>
            </a:r>
          </a:p>
          <a:p>
            <a:pPr lvl="2"/>
            <a:r>
              <a:rPr lang="en-US" b="1"/>
              <a:t>3 Horizontal Areas: </a:t>
            </a:r>
            <a:r>
              <a:rPr lang="en-US"/>
              <a:t>Industrial Symbiosis in General, End-of-Waste, and </a:t>
            </a:r>
            <a:r>
              <a:rPr lang="en-US" err="1"/>
              <a:t>Digitalisation</a:t>
            </a:r>
            <a:r>
              <a:rPr lang="en-US"/>
              <a:t> &amp; Data.</a:t>
            </a:r>
          </a:p>
          <a:p>
            <a:pPr lvl="2"/>
            <a:endParaRPr lang="en-US" sz="800"/>
          </a:p>
          <a:p>
            <a:pPr lvl="2"/>
            <a:r>
              <a:rPr lang="en-US" b="1"/>
              <a:t>10 Vertical Areas</a:t>
            </a:r>
            <a:r>
              <a:rPr lang="en-US"/>
              <a:t>: Steel, Batteries, Packaging, Waste Heat, Textiles, Energy Data, Biomass, Construction, Finance &amp; Market, and Life Cycle Assessment.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1C54D-75DD-11DD-057E-2126DD6D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9031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59E2-CDA6-02FC-5464-0939B62FE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2D63E5-4E1B-1933-BD31-FBDED3AB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HORIZONTAL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2AD059-1633-098F-51AD-B15D80CF6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6"/>
            <a:ext cx="11058524" cy="4791283"/>
          </a:xfrm>
        </p:spPr>
        <p:txBody>
          <a:bodyPr>
            <a:normAutofit lnSpcReduction="10000"/>
          </a:bodyPr>
          <a:lstStyle/>
          <a:p>
            <a:r>
              <a:rPr lang="en-GB" b="1"/>
              <a:t>Industrial Symbiosis in General</a:t>
            </a:r>
          </a:p>
          <a:p>
            <a:pPr lvl="1"/>
            <a:r>
              <a:rPr lang="en-US"/>
              <a:t>Absence of universal standards for core terms like "CE" and "IS” leading to inconsistent vocabulary.</a:t>
            </a:r>
          </a:p>
          <a:p>
            <a:pPr lvl="1"/>
            <a:endParaRPr lang="en-US" sz="800"/>
          </a:p>
          <a:p>
            <a:pPr lvl="1"/>
            <a:r>
              <a:rPr lang="en-US"/>
              <a:t>Lack of coordinated KPIs for monitoring circularity and resource productivity.</a:t>
            </a:r>
          </a:p>
          <a:p>
            <a:pPr lvl="1"/>
            <a:endParaRPr lang="en-US" sz="800"/>
          </a:p>
          <a:p>
            <a:pPr lvl="1"/>
            <a:r>
              <a:rPr lang="en-US"/>
              <a:t>Existing frameworks are often "product-centric" rather than holistic.</a:t>
            </a:r>
          </a:p>
          <a:p>
            <a:endParaRPr lang="en-US" sz="1600"/>
          </a:p>
          <a:p>
            <a:r>
              <a:rPr lang="en-US" b="1"/>
              <a:t>End-of-Waste</a:t>
            </a:r>
          </a:p>
          <a:p>
            <a:pPr lvl="1"/>
            <a:r>
              <a:rPr lang="en-US"/>
              <a:t>Current standards focus on "end-of-pipe" solutions (treatment/disposal) rather than reuse and recycling.</a:t>
            </a:r>
          </a:p>
          <a:p>
            <a:pPr lvl="1"/>
            <a:endParaRPr lang="en-US" sz="800"/>
          </a:p>
          <a:p>
            <a:pPr lvl="1"/>
            <a:r>
              <a:rPr lang="en-US"/>
              <a:t>There is a critical need for </a:t>
            </a:r>
            <a:r>
              <a:rPr lang="en-US" err="1"/>
              <a:t>harmonised</a:t>
            </a:r>
            <a:r>
              <a:rPr lang="en-US"/>
              <a:t> criteria to distinguish waste from secondary raw materials.</a:t>
            </a:r>
          </a:p>
          <a:p>
            <a:pPr lvl="1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0008DE-D485-4FCA-E8B1-3FF84A6D8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5538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8A6EF-C532-608F-AA3B-D096809E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57A745-FF84-0038-DA1D-FA056DC84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HORIZONTAL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43A360-D208-8069-694D-A1CC4BA6F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2248108"/>
          </a:xfrm>
        </p:spPr>
        <p:txBody>
          <a:bodyPr>
            <a:normAutofit/>
          </a:bodyPr>
          <a:lstStyle/>
          <a:p>
            <a:r>
              <a:rPr lang="en-GB" b="1"/>
              <a:t>Digitalisation &amp; Data</a:t>
            </a:r>
          </a:p>
          <a:p>
            <a:pPr lvl="1"/>
            <a:r>
              <a:rPr lang="en-US"/>
              <a:t>Lack of interoperability and scalability across diverse energy-intensive industries.</a:t>
            </a:r>
          </a:p>
          <a:p>
            <a:pPr lvl="1"/>
            <a:endParaRPr lang="en-US" sz="800"/>
          </a:p>
          <a:p>
            <a:pPr lvl="1"/>
            <a:r>
              <a:rPr lang="en-US"/>
              <a:t>Urgent need for priority </a:t>
            </a:r>
            <a:r>
              <a:rPr lang="en-US" err="1"/>
              <a:t>harmonised</a:t>
            </a:r>
            <a:r>
              <a:rPr lang="en-US"/>
              <a:t> standards to make DPP operational (e.g., unique identifiers, data carriers, and security protocols).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04725-41E1-8F23-16E3-5D62FBEE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591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99843-99D2-9A35-D8E4-0A3638A1B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D1C0C-3BFE-654C-B01F-DC1E592D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VERTICAL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979EE0-EB6B-ECAB-CC69-322206E77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4324558"/>
          </a:xfrm>
        </p:spPr>
        <p:txBody>
          <a:bodyPr>
            <a:normAutofit lnSpcReduction="10000"/>
          </a:bodyPr>
          <a:lstStyle/>
          <a:p>
            <a:r>
              <a:rPr lang="en-GB" b="1"/>
              <a:t>Steel</a:t>
            </a:r>
          </a:p>
          <a:p>
            <a:pPr lvl="1"/>
            <a:r>
              <a:rPr lang="en-US"/>
              <a:t>Absence of formal standards for cross-sectoral steel recycling management.</a:t>
            </a:r>
          </a:p>
          <a:p>
            <a:pPr lvl="1"/>
            <a:endParaRPr lang="en-US" sz="800"/>
          </a:p>
          <a:p>
            <a:pPr lvl="1"/>
            <a:r>
              <a:rPr lang="en-US"/>
              <a:t>Additional gaps in the definition, classification, testing, analysis, and technical delivery requirements for metallurgical products. </a:t>
            </a:r>
          </a:p>
          <a:p>
            <a:pPr marL="0" indent="0">
              <a:buNone/>
            </a:pPr>
            <a:endParaRPr lang="en-US" sz="1600"/>
          </a:p>
          <a:p>
            <a:r>
              <a:rPr lang="en-US" b="1"/>
              <a:t>Batteries</a:t>
            </a:r>
          </a:p>
          <a:p>
            <a:pPr lvl="1"/>
            <a:r>
              <a:rPr lang="en-US"/>
              <a:t>Critical need for interoperability standards for swappable battery systems across different vehicles and manufacturers.</a:t>
            </a:r>
          </a:p>
          <a:p>
            <a:pPr lvl="1"/>
            <a:endParaRPr lang="en-US" sz="900"/>
          </a:p>
          <a:p>
            <a:pPr lvl="1"/>
            <a:r>
              <a:rPr lang="en-US"/>
              <a:t>Lack of normative guidance for the industrial re-use and performance assessment of second-life batteries.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6ECDF9-8AB9-1AD1-476C-C7B5467A5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55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0A9F-1A29-8982-C941-D54BB8D56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94373-C7BA-9AA2-527A-E7A0A5AE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VERTICAL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069E79-E4A9-4161-52F5-C37054B87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4353133"/>
          </a:xfrm>
        </p:spPr>
        <p:txBody>
          <a:bodyPr>
            <a:normAutofit fontScale="92500"/>
          </a:bodyPr>
          <a:lstStyle/>
          <a:p>
            <a:r>
              <a:rPr lang="en-GB" b="1"/>
              <a:t>Packaging</a:t>
            </a:r>
          </a:p>
          <a:p>
            <a:pPr lvl="1"/>
            <a:r>
              <a:rPr lang="en-US" err="1"/>
              <a:t>Standardisation</a:t>
            </a:r>
            <a:r>
              <a:rPr lang="en-US"/>
              <a:t> needs concern shapes, formats, and materials, which should be </a:t>
            </a:r>
            <a:r>
              <a:rPr lang="en-US" err="1"/>
              <a:t>harmonised</a:t>
            </a:r>
            <a:r>
              <a:rPr lang="en-US"/>
              <a:t> to simplify reuse, sorting, and recycling.</a:t>
            </a:r>
          </a:p>
          <a:p>
            <a:pPr lvl="1"/>
            <a:endParaRPr lang="en-US" sz="800"/>
          </a:p>
          <a:p>
            <a:pPr lvl="1"/>
            <a:r>
              <a:rPr lang="en-US"/>
              <a:t>New biopolymers often lack specific application standards because they have not yet reached a significant market share or been assigned to a specific TC. </a:t>
            </a:r>
          </a:p>
          <a:p>
            <a:pPr marL="0" indent="0">
              <a:buNone/>
            </a:pPr>
            <a:endParaRPr lang="en-US" sz="1600"/>
          </a:p>
          <a:p>
            <a:r>
              <a:rPr lang="en-US" b="1"/>
              <a:t>Waste Heat</a:t>
            </a:r>
          </a:p>
          <a:p>
            <a:pPr lvl="1"/>
            <a:r>
              <a:rPr lang="en-US"/>
              <a:t>Absence of EU-level legislation and </a:t>
            </a:r>
            <a:r>
              <a:rPr lang="en-US" err="1"/>
              <a:t>standardised</a:t>
            </a:r>
            <a:r>
              <a:rPr lang="en-US"/>
              <a:t> contracts, such as Heat Purchase Agreements, between suppliers and network operators.</a:t>
            </a:r>
          </a:p>
          <a:p>
            <a:pPr lvl="1"/>
            <a:endParaRPr lang="en-US" sz="800"/>
          </a:p>
          <a:p>
            <a:pPr lvl="1"/>
            <a:r>
              <a:rPr lang="en-US"/>
              <a:t>Existing heat pump standards are inclined toward space heating and do not account for industrial processes.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223F8-6926-D7C0-8C2E-6FE495E7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0698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EBC0-D77C-5D11-83F8-FD359B65B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72FEF-A973-AEEA-9E53-0AEB65B8C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VERTICAL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E1EF3F-A5A5-585F-833F-3EE6594BA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4476958"/>
          </a:xfrm>
        </p:spPr>
        <p:txBody>
          <a:bodyPr>
            <a:normAutofit lnSpcReduction="10000"/>
          </a:bodyPr>
          <a:lstStyle/>
          <a:p>
            <a:r>
              <a:rPr lang="en-GB" b="1"/>
              <a:t>Textiles</a:t>
            </a:r>
          </a:p>
          <a:p>
            <a:pPr lvl="1"/>
            <a:r>
              <a:rPr lang="en-US" err="1"/>
              <a:t>Standardisation</a:t>
            </a:r>
            <a:r>
              <a:rPr lang="en-US"/>
              <a:t> is needed for tags, QR codes and other data carriers that can support high-speed automated sorting. </a:t>
            </a:r>
          </a:p>
          <a:p>
            <a:pPr lvl="1"/>
            <a:endParaRPr lang="en-US" sz="800"/>
          </a:p>
          <a:p>
            <a:pPr lvl="1"/>
            <a:r>
              <a:rPr lang="en-US"/>
              <a:t>Testing methods are lacking to verify actual recycled content in man-made cellulosic fibers.</a:t>
            </a:r>
          </a:p>
          <a:p>
            <a:pPr marL="0" indent="0">
              <a:buNone/>
            </a:pPr>
            <a:endParaRPr lang="en-US" sz="1600"/>
          </a:p>
          <a:p>
            <a:r>
              <a:rPr lang="en-US" b="1"/>
              <a:t>Energy Data &amp; Grids</a:t>
            </a:r>
          </a:p>
          <a:p>
            <a:pPr lvl="1"/>
            <a:r>
              <a:rPr lang="en-US"/>
              <a:t>Existing energy efficiency standards (like ISO 50001) need adaptation for inter-plant energy exchanges.</a:t>
            </a:r>
          </a:p>
          <a:p>
            <a:pPr lvl="1"/>
            <a:endParaRPr lang="en-US" sz="800"/>
          </a:p>
          <a:p>
            <a:pPr lvl="1"/>
            <a:r>
              <a:rPr lang="en-US" err="1"/>
              <a:t>Standardisation</a:t>
            </a:r>
            <a:r>
              <a:rPr lang="en-US"/>
              <a:t> is required to measure and report energy data exchange to provide transparency.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B252F-8E5D-A508-4BBB-5A1193ED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815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064F-FD07-B223-EFD5-1D19B1F3F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B1E5F-4D4B-F704-9161-3BBA48DA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VERTICAL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4ACBAA-F815-1D5A-761C-FB72F0C92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6"/>
            <a:ext cx="11058524" cy="4448383"/>
          </a:xfrm>
        </p:spPr>
        <p:txBody>
          <a:bodyPr>
            <a:normAutofit lnSpcReduction="10000"/>
          </a:bodyPr>
          <a:lstStyle/>
          <a:p>
            <a:r>
              <a:rPr lang="en-US" b="1"/>
              <a:t>Biomass</a:t>
            </a:r>
          </a:p>
          <a:p>
            <a:pPr lvl="1"/>
            <a:r>
              <a:rPr lang="en-US"/>
              <a:t>Insufficient standards governing the general requirements of biomass resources (e.g. quality, variability, and properties measurement).</a:t>
            </a:r>
          </a:p>
          <a:p>
            <a:pPr lvl="1"/>
            <a:endParaRPr lang="en-US" sz="800"/>
          </a:p>
          <a:p>
            <a:pPr lvl="1"/>
            <a:r>
              <a:rPr lang="en-US"/>
              <a:t>Confusion between bio-based content and biodegradability (need for rules on biogenic carbon assessment).</a:t>
            </a:r>
          </a:p>
          <a:p>
            <a:pPr lvl="1"/>
            <a:endParaRPr lang="en-US"/>
          </a:p>
          <a:p>
            <a:r>
              <a:rPr lang="en-GB" b="1"/>
              <a:t>Construction</a:t>
            </a:r>
          </a:p>
          <a:p>
            <a:pPr lvl="1" algn="just">
              <a:lnSpc>
                <a:spcPct val="100000"/>
              </a:lnSpc>
            </a:pPr>
            <a:r>
              <a:rPr lang="en-US"/>
              <a:t>Outdated mandates from the 1990s/2000s do not meet current needs and standards.</a:t>
            </a:r>
          </a:p>
          <a:p>
            <a:pPr lvl="1" algn="just">
              <a:lnSpc>
                <a:spcPct val="100000"/>
              </a:lnSpc>
            </a:pPr>
            <a:endParaRPr lang="en-US" sz="800"/>
          </a:p>
          <a:p>
            <a:pPr lvl="1" algn="just">
              <a:lnSpc>
                <a:spcPct val="100000"/>
              </a:lnSpc>
            </a:pPr>
            <a:r>
              <a:rPr lang="en-US"/>
              <a:t>Absence of </a:t>
            </a:r>
            <a:r>
              <a:rPr lang="en-US" err="1"/>
              <a:t>standardised</a:t>
            </a:r>
            <a:r>
              <a:rPr lang="en-US"/>
              <a:t> assessment methods to quantify the release of dangerous substances from construction products.</a:t>
            </a:r>
          </a:p>
          <a:p>
            <a:pPr marL="457200" lvl="1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BAF94-AEDF-686E-F566-27B952BC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628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AD9AE-928C-0126-2CBC-35DF6D8B9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95543-87C5-AE3D-B684-31DEC112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VERTICAL GROUPS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59C646-1584-AF4F-EBA4-32073B1C2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4767661"/>
          </a:xfrm>
        </p:spPr>
        <p:txBody>
          <a:bodyPr>
            <a:normAutofit lnSpcReduction="10000"/>
          </a:bodyPr>
          <a:lstStyle/>
          <a:p>
            <a:r>
              <a:rPr lang="en-US" b="1"/>
              <a:t>Finance &amp; Market</a:t>
            </a:r>
          </a:p>
          <a:p>
            <a:pPr lvl="1"/>
            <a:r>
              <a:rPr lang="en-US"/>
              <a:t>Long time for implementing standards in the market. The current process is viewed as too complex, necessitating simpler access for stakeholders.</a:t>
            </a:r>
          </a:p>
          <a:p>
            <a:pPr lvl="1"/>
            <a:endParaRPr lang="en-US" sz="800"/>
          </a:p>
          <a:p>
            <a:pPr lvl="1"/>
            <a:r>
              <a:rPr lang="en-US"/>
              <a:t>Absence of standards for sustainable finance (e.g. green bonds) and grave deficiency in the involvement of </a:t>
            </a:r>
            <a:r>
              <a:rPr lang="en-US" err="1"/>
              <a:t>standardisation</a:t>
            </a:r>
            <a:r>
              <a:rPr lang="en-US"/>
              <a:t> bodies.</a:t>
            </a:r>
          </a:p>
          <a:p>
            <a:pPr lvl="1"/>
            <a:endParaRPr lang="en-US"/>
          </a:p>
          <a:p>
            <a:r>
              <a:rPr lang="en-GB" b="1"/>
              <a:t>Lyfe Cycle Assessment</a:t>
            </a:r>
          </a:p>
          <a:p>
            <a:pPr lvl="1" algn="just">
              <a:lnSpc>
                <a:spcPct val="100000"/>
              </a:lnSpc>
            </a:pPr>
            <a:r>
              <a:rPr lang="en-US"/>
              <a:t>Need of a unified </a:t>
            </a:r>
            <a:r>
              <a:rPr lang="en-US" err="1"/>
              <a:t>standardised</a:t>
            </a:r>
            <a:r>
              <a:rPr lang="en-US"/>
              <a:t> framework linking circular economy principles, eco-design, and LCA. </a:t>
            </a:r>
          </a:p>
          <a:p>
            <a:pPr lvl="1" algn="just">
              <a:lnSpc>
                <a:spcPct val="100000"/>
              </a:lnSpc>
            </a:pPr>
            <a:endParaRPr lang="en-US" sz="800"/>
          </a:p>
          <a:p>
            <a:pPr lvl="1" algn="just">
              <a:lnSpc>
                <a:spcPct val="100000"/>
              </a:lnSpc>
            </a:pPr>
            <a:r>
              <a:rPr lang="en-US"/>
              <a:t>Lack of specific standards for calculating material and energy intensities from a life-cycle perspective.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7928-70EC-9864-28B2-2EE58ED58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591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29CB7-92FC-57DF-FD34-201023322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A62F4-11AB-5CDC-DA61-43E5F38C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IN SUMMARY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C8D6C1-0037-1AAB-6339-76E6F5442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4800808"/>
          </a:xfrm>
        </p:spPr>
        <p:txBody>
          <a:bodyPr>
            <a:normAutofit lnSpcReduction="10000"/>
          </a:bodyPr>
          <a:lstStyle/>
          <a:p>
            <a:r>
              <a:rPr lang="en-GB" b="1"/>
              <a:t>Key Findings</a:t>
            </a:r>
          </a:p>
          <a:p>
            <a:pPr lvl="1" algn="just">
              <a:lnSpc>
                <a:spcPct val="100000"/>
              </a:lnSpc>
            </a:pPr>
            <a:r>
              <a:rPr lang="en-US"/>
              <a:t>Current frameworks are insufficient to support IS implementation.</a:t>
            </a:r>
          </a:p>
          <a:p>
            <a:pPr lvl="1" algn="just">
              <a:lnSpc>
                <a:spcPct val="100000"/>
              </a:lnSpc>
            </a:pPr>
            <a:endParaRPr lang="en-US" sz="900"/>
          </a:p>
          <a:p>
            <a:pPr lvl="1" algn="just">
              <a:lnSpc>
                <a:spcPct val="100000"/>
              </a:lnSpc>
            </a:pPr>
            <a:r>
              <a:rPr lang="en-US"/>
              <a:t>Absence of a unified European framework for Industrial Symbiosis.</a:t>
            </a:r>
          </a:p>
          <a:p>
            <a:pPr lvl="1" algn="just">
              <a:lnSpc>
                <a:spcPct val="100000"/>
              </a:lnSpc>
            </a:pPr>
            <a:endParaRPr lang="en-US" sz="900"/>
          </a:p>
          <a:p>
            <a:pPr lvl="1" algn="just">
              <a:lnSpc>
                <a:spcPct val="100000"/>
              </a:lnSpc>
            </a:pPr>
            <a:r>
              <a:rPr lang="en-US"/>
              <a:t>Fragmented End-of-Waste (</a:t>
            </a:r>
            <a:r>
              <a:rPr lang="en-US" err="1"/>
              <a:t>EoW</a:t>
            </a:r>
            <a:r>
              <a:rPr lang="en-US"/>
              <a:t>) criteria.</a:t>
            </a:r>
          </a:p>
          <a:p>
            <a:pPr lvl="1" algn="just">
              <a:lnSpc>
                <a:spcPct val="100000"/>
              </a:lnSpc>
            </a:pPr>
            <a:endParaRPr lang="en-US" sz="900"/>
          </a:p>
          <a:p>
            <a:pPr lvl="1" algn="just">
              <a:lnSpc>
                <a:spcPct val="100000"/>
              </a:lnSpc>
            </a:pPr>
            <a:r>
              <a:rPr lang="en-US"/>
              <a:t>Insufficient digital and data interoperability standards.</a:t>
            </a:r>
          </a:p>
          <a:p>
            <a:pPr lvl="1" algn="just">
              <a:lnSpc>
                <a:spcPct val="100000"/>
              </a:lnSpc>
            </a:pPr>
            <a:endParaRPr lang="en-US" sz="1700"/>
          </a:p>
          <a:p>
            <a:pPr algn="just">
              <a:lnSpc>
                <a:spcPct val="100000"/>
              </a:lnSpc>
            </a:pPr>
            <a:r>
              <a:rPr lang="en-US" b="1"/>
              <a:t>Strategic Insights</a:t>
            </a:r>
          </a:p>
          <a:p>
            <a:pPr lvl="1" algn="just">
              <a:lnSpc>
                <a:spcPct val="100000"/>
              </a:lnSpc>
            </a:pPr>
            <a:r>
              <a:rPr lang="en-US" err="1"/>
              <a:t>Standardisation</a:t>
            </a:r>
            <a:r>
              <a:rPr lang="en-US"/>
              <a:t> is the critical enabling mechanism for scaling IS.</a:t>
            </a:r>
          </a:p>
          <a:p>
            <a:pPr lvl="1" algn="just">
              <a:lnSpc>
                <a:spcPct val="100000"/>
              </a:lnSpc>
            </a:pPr>
            <a:endParaRPr lang="en-US" sz="900"/>
          </a:p>
          <a:p>
            <a:pPr lvl="1" algn="just">
              <a:lnSpc>
                <a:spcPct val="100000"/>
              </a:lnSpc>
            </a:pPr>
            <a:r>
              <a:rPr lang="en-US" err="1"/>
              <a:t>Prioritise</a:t>
            </a:r>
            <a:r>
              <a:rPr lang="en-US"/>
              <a:t> the alignment between research outputs and </a:t>
            </a:r>
            <a:r>
              <a:rPr lang="en-US" err="1"/>
              <a:t>standardisation</a:t>
            </a:r>
            <a:r>
              <a:rPr lang="en-US"/>
              <a:t> development processes.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88460-6E73-A13C-99DD-2D2A05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727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84451-E7E3-5965-7F4F-6AF8AB02C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9EB23E-9691-2300-A0E1-4DD0C42CC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598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en-GB" sz="6000" b="1"/>
              <a:t>IN SUMMARY</a:t>
            </a:r>
            <a:endParaRPr lang="de-DE" sz="6000" b="1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AF49AD-1629-EF42-ADB6-F7E46EB32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8" y="1514267"/>
            <a:ext cx="11058524" cy="2705308"/>
          </a:xfrm>
        </p:spPr>
        <p:txBody>
          <a:bodyPr>
            <a:normAutofit/>
          </a:bodyPr>
          <a:lstStyle/>
          <a:p>
            <a:r>
              <a:rPr lang="en-GB" b="1"/>
              <a:t>Expected Impact</a:t>
            </a:r>
          </a:p>
          <a:p>
            <a:pPr lvl="1" algn="just">
              <a:lnSpc>
                <a:spcPct val="100000"/>
              </a:lnSpc>
            </a:pPr>
            <a:r>
              <a:rPr lang="en-US"/>
              <a:t>Faster market uptake of innovative IS solutions.</a:t>
            </a:r>
          </a:p>
          <a:p>
            <a:pPr lvl="1" algn="just">
              <a:lnSpc>
                <a:spcPct val="100000"/>
              </a:lnSpc>
            </a:pPr>
            <a:endParaRPr lang="en-US" sz="800"/>
          </a:p>
          <a:p>
            <a:pPr lvl="1" algn="just">
              <a:lnSpc>
                <a:spcPct val="100000"/>
              </a:lnSpc>
            </a:pPr>
            <a:r>
              <a:rPr lang="en-US"/>
              <a:t>Reduced regulatory uncertainty for circular business models.</a:t>
            </a:r>
          </a:p>
          <a:p>
            <a:pPr lvl="1" algn="just">
              <a:lnSpc>
                <a:spcPct val="100000"/>
              </a:lnSpc>
            </a:pPr>
            <a:endParaRPr lang="en-US" sz="800"/>
          </a:p>
          <a:p>
            <a:pPr lvl="1" algn="just">
              <a:lnSpc>
                <a:spcPct val="100000"/>
              </a:lnSpc>
            </a:pPr>
            <a:r>
              <a:rPr lang="en-US"/>
              <a:t>Improved interoperability and data-driven decision-making.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en-US" sz="17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CBE78-BBAB-AA9D-C5C0-26D83036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EE900-23CF-4269-8A7D-F587534BBE40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4087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EFC337-1736-B38E-C75D-48A1D24B9D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R&amp;I priorities for IS standardisation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2203F82-1755-A68D-1EC8-E65705B68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800"/>
              <a:t>What should projects focus on?</a:t>
            </a:r>
          </a:p>
          <a:p>
            <a:endParaRPr lang="en-GB" sz="2800"/>
          </a:p>
          <a:p>
            <a:r>
              <a:rPr lang="en-GB" sz="2800"/>
              <a:t>James Woodcock</a:t>
            </a:r>
          </a:p>
          <a:p>
            <a:r>
              <a:rPr lang="en-GB" sz="2800"/>
              <a:t>International Synergies Limited</a:t>
            </a:r>
          </a:p>
          <a:p>
            <a:r>
              <a:rPr lang="en-GB" sz="2800"/>
              <a:t>02 October 2026</a:t>
            </a:r>
            <a:endParaRPr lang="pl-PL" sz="2800"/>
          </a:p>
        </p:txBody>
      </p:sp>
    </p:spTree>
    <p:extLst>
      <p:ext uri="{BB962C8B-B14F-4D97-AF65-F5344CB8AC3E}">
        <p14:creationId xmlns:p14="http://schemas.microsoft.com/office/powerpoint/2010/main" val="4190999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E7181A-7AE7-641E-0139-72E8C3E1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Recap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4D4FB3-93EE-8EEB-F133-35DDA0F91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Standardisation is important to operationalise industrial symbiosis at scale across European industry.</a:t>
            </a:r>
          </a:p>
          <a:p>
            <a:r>
              <a:rPr lang="en-GB"/>
              <a:t>Current standards do not adequately support the cross-sector, collaborative nature of industrial symbiosis.</a:t>
            </a:r>
          </a:p>
          <a:p>
            <a:r>
              <a:rPr lang="en-GB"/>
              <a:t>The absence of common terminology creates inconsistency and slows adoption.</a:t>
            </a:r>
          </a:p>
          <a:p>
            <a:r>
              <a:rPr lang="en-GB"/>
              <a:t>The lack of harmonised End-of-Waste rules creates legal and commercial uncertainty for secondary materials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55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D1C4-8532-362A-E9FF-2412C7B3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32395C-BD88-9638-C6A5-19B1C30AE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Connecting standards with the digital landscape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BD0C2E-45EC-516D-88C3-4880B9B2D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Digitalisation is a major enabler, but requires robust standards for: </a:t>
            </a:r>
          </a:p>
          <a:p>
            <a:pPr lvl="1"/>
            <a:r>
              <a:rPr lang="en-GB"/>
              <a:t>Data interoperability.</a:t>
            </a:r>
          </a:p>
          <a:p>
            <a:pPr lvl="1"/>
            <a:r>
              <a:rPr lang="en-GB"/>
              <a:t>Access rights.</a:t>
            </a:r>
          </a:p>
          <a:p>
            <a:pPr lvl="1"/>
            <a:r>
              <a:rPr lang="en-GB"/>
              <a:t>Security.</a:t>
            </a:r>
          </a:p>
          <a:p>
            <a:pPr lvl="1"/>
            <a:r>
              <a:rPr lang="en-GB"/>
              <a:t>Traceability.</a:t>
            </a:r>
          </a:p>
          <a:p>
            <a:pPr lvl="1"/>
            <a:r>
              <a:rPr lang="en-GB"/>
              <a:t>Verification.</a:t>
            </a:r>
          </a:p>
          <a:p>
            <a:pPr lvl="1"/>
            <a:r>
              <a:rPr lang="en-GB"/>
              <a:t>Digital Product Passports.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8908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DAF68-93B3-D3C1-A921-9B5420558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C9047A-E19D-AFC8-31AB-17C56CFD7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Where do we need to go?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0CAD92-9984-1C8B-2AC5-73779AA1B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Future R&amp;I projects should treat standardisation as a core part of impact, dissemination and market uptake — not as an optional add-on.</a:t>
            </a:r>
          </a:p>
          <a:p>
            <a:r>
              <a:rPr lang="en-GB"/>
              <a:t>CEN Workshop Agreements are a useful, faster route for standardising innovative research outputs.</a:t>
            </a:r>
          </a:p>
          <a:p>
            <a:r>
              <a:rPr lang="en-GB"/>
              <a:t>Europe needs to move away from isolated sector silos and towards horizontal standardisation covering circularity, environmental performance, resource efficiency and data exchange.</a:t>
            </a:r>
          </a:p>
          <a:p>
            <a:r>
              <a:rPr lang="en-GB"/>
              <a:t>There is also a need for new professional roles and training to help research teams navigate standards, regulation and market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920916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C0977-164D-3478-82E8-49BC7BB6A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D566C-D547-4C58-B814-07AD810F8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Areas to embed/focus on going forward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F45F65-01C2-714F-FAF5-5FDB51116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Develop a common European vocabulary for Industrial Symbiosis</a:t>
            </a:r>
          </a:p>
          <a:p>
            <a:pPr lvl="1"/>
            <a:r>
              <a:rPr lang="en-GB"/>
              <a:t>Create shared definitions, indicators and methodologies (TC465).</a:t>
            </a:r>
          </a:p>
          <a:p>
            <a:r>
              <a:rPr lang="en-GB"/>
              <a:t>Create harmonised End-of-Waste criteria</a:t>
            </a:r>
          </a:p>
          <a:p>
            <a:pPr lvl="1"/>
            <a:r>
              <a:rPr lang="en-GB"/>
              <a:t>Clarify when waste becomes a product or secondary raw material.</a:t>
            </a:r>
          </a:p>
          <a:p>
            <a:pPr lvl="1"/>
            <a:r>
              <a:rPr lang="en-GB"/>
              <a:t>Reduce uncertainty for regulators, producers and buyers.</a:t>
            </a:r>
          </a:p>
          <a:p>
            <a:r>
              <a:rPr lang="en-GB"/>
              <a:t>Engage standards bodies early in R&amp;I projects</a:t>
            </a:r>
          </a:p>
          <a:p>
            <a:pPr lvl="1"/>
            <a:r>
              <a:rPr lang="en-GB"/>
              <a:t>Involve Technical Committees, Working Groups and standardisation experts from the beginning (is there capacity within TCs).</a:t>
            </a:r>
          </a:p>
          <a:p>
            <a:r>
              <a:rPr lang="en-GB"/>
              <a:t>Use CEN Workshop Agreements more actively</a:t>
            </a:r>
          </a:p>
          <a:p>
            <a:pPr lvl="1"/>
            <a:r>
              <a:rPr lang="en-GB"/>
              <a:t>Use CWAs as a faster and more flexible route where formal standards do not yet exist.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0332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87DBE-6312-2590-3468-154A95147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AB4D1E-4574-3401-3A8A-9BDE6B0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Areas to embed/focus on going forward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5754A6-3FC1-0F54-5CF6-BDDADA613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Align research outputs with standards revision cycles</a:t>
            </a:r>
          </a:p>
          <a:p>
            <a:pPr lvl="1"/>
            <a:r>
              <a:rPr lang="en-GB"/>
              <a:t>Time project results so they can influence future standards.</a:t>
            </a:r>
          </a:p>
          <a:p>
            <a:r>
              <a:rPr lang="en-GB"/>
              <a:t>Include standardisation training in project consortia</a:t>
            </a:r>
          </a:p>
          <a:p>
            <a:pPr lvl="1"/>
            <a:r>
              <a:rPr lang="en-GB"/>
              <a:t>Help research teams understand how standards are developed and used.</a:t>
            </a:r>
          </a:p>
          <a:p>
            <a:r>
              <a:rPr lang="en-GB"/>
              <a:t>Prioritise pre-normative research</a:t>
            </a:r>
          </a:p>
          <a:p>
            <a:pPr lvl="1"/>
            <a:r>
              <a:rPr lang="en-GB"/>
              <a:t>Generate the testing, data and validation needed before new standards can be created.</a:t>
            </a:r>
          </a:p>
          <a:p>
            <a:r>
              <a:rPr lang="en-GB"/>
              <a:t>Focus on cross-cutting standards</a:t>
            </a:r>
          </a:p>
          <a:p>
            <a:pPr lvl="1"/>
            <a:r>
              <a:rPr lang="en-GB"/>
              <a:t>Prioritise circularity metrics, environmental indicators, data exchange, traceability and resource-efficiency methods.</a:t>
            </a:r>
          </a:p>
        </p:txBody>
      </p:sp>
    </p:spTree>
    <p:extLst>
      <p:ext uri="{BB962C8B-B14F-4D97-AF65-F5344CB8AC3E}">
        <p14:creationId xmlns:p14="http://schemas.microsoft.com/office/powerpoint/2010/main" val="2890280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0E5E-3A97-FE58-813A-50D3B5F84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4FE89F-2F11-9947-21E3-3B3BFE0A7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Areas to embed/focus on going forward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7EA0AF-4EA2-9F41-43A3-1C5487D00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Strengthen links between SRIAs and standardisation</a:t>
            </a:r>
          </a:p>
          <a:p>
            <a:pPr lvl="1"/>
            <a:r>
              <a:rPr lang="en-GB"/>
              <a:t>Future strategic agendas should explicitly include standardisation pathways.</a:t>
            </a:r>
          </a:p>
          <a:p>
            <a:r>
              <a:rPr lang="en-GB"/>
              <a:t>Support sector-specific standardisation work</a:t>
            </a:r>
          </a:p>
          <a:p>
            <a:pPr lvl="1"/>
            <a:r>
              <a:rPr lang="en-GB"/>
              <a:t>Especially in batteries, textiles, construction, plastic packaging, waste heat, steel, biomass, energy data and LCA.</a:t>
            </a:r>
          </a:p>
          <a:p>
            <a:r>
              <a:rPr lang="en-GB"/>
              <a:t>Create stronger market and finance mechanisms</a:t>
            </a:r>
          </a:p>
          <a:p>
            <a:pPr lvl="1"/>
            <a:r>
              <a:rPr lang="en-GB"/>
              <a:t>Link standards with market acceptance, ESG investment, green finance and secondary-material confidence.</a:t>
            </a:r>
          </a:p>
          <a:p>
            <a:r>
              <a:rPr lang="en-GB"/>
              <a:t>Develop new professional roles</a:t>
            </a:r>
          </a:p>
          <a:p>
            <a:pPr lvl="1"/>
            <a:r>
              <a:rPr lang="en-GB"/>
              <a:t>Support specialists who can bridge technical innovation, regulation, standards and industrial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617518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CCF56-15A8-B29F-26A2-02E78770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1DA97A-E20B-8AE7-2A9D-50FA76685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Areas to embed/focus on going forward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451937-C414-82B3-C6C9-5FB108990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Consider areas that receive constant repetition and create a standardised bank of knowledge</a:t>
            </a:r>
          </a:p>
          <a:p>
            <a:pPr lvl="1"/>
            <a:r>
              <a:rPr lang="en-GB"/>
              <a:t>State of the art</a:t>
            </a:r>
          </a:p>
          <a:p>
            <a:pPr lvl="1"/>
            <a:r>
              <a:rPr lang="en-GB"/>
              <a:t>Review of historical applications</a:t>
            </a:r>
          </a:p>
          <a:p>
            <a:pPr lvl="1"/>
            <a:r>
              <a:rPr lang="en-GB"/>
              <a:t>KPI development</a:t>
            </a:r>
          </a:p>
          <a:p>
            <a:pPr lvl="1"/>
            <a:endParaRPr lang="en-GB"/>
          </a:p>
          <a:p>
            <a:r>
              <a:rPr lang="en-GB"/>
              <a:t>The bank could be used as a starting point for these areas.</a:t>
            </a:r>
          </a:p>
          <a:p>
            <a:r>
              <a:rPr lang="en-GB"/>
              <a:t>New projects add to the bank, rather than create all from first principles</a:t>
            </a:r>
          </a:p>
          <a:p>
            <a:r>
              <a:rPr lang="en-GB"/>
              <a:t>This aspect could potentially save €millions of repetitive work</a:t>
            </a:r>
          </a:p>
        </p:txBody>
      </p:sp>
    </p:spTree>
    <p:extLst>
      <p:ext uri="{BB962C8B-B14F-4D97-AF65-F5344CB8AC3E}">
        <p14:creationId xmlns:p14="http://schemas.microsoft.com/office/powerpoint/2010/main" val="827461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70F21-21F3-0351-DBF2-79D633DD4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825512-FD0A-1B81-0E49-0C6FF150A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Implications for European R&amp;I funding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FEF4E3-F8DE-472D-1055-B45653A15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/>
              <a:t>Make standardisation an explicit requirement in funding calls</a:t>
            </a:r>
          </a:p>
          <a:p>
            <a:r>
              <a:rPr lang="pl-PL"/>
              <a:t>Fund pre-normative research</a:t>
            </a:r>
            <a:endParaRPr lang="en-GB"/>
          </a:p>
          <a:p>
            <a:r>
              <a:rPr lang="en-GB"/>
              <a:t>Prioritise horizontal, cross-sector funding topics</a:t>
            </a:r>
          </a:p>
          <a:p>
            <a:r>
              <a:rPr lang="pl-PL"/>
              <a:t>Support faster routes to standardisation</a:t>
            </a:r>
            <a:endParaRPr lang="en-GB"/>
          </a:p>
          <a:p>
            <a:r>
              <a:rPr lang="en-GB"/>
              <a:t>Align funded projects with standards revision cycles</a:t>
            </a:r>
          </a:p>
          <a:p>
            <a:r>
              <a:rPr lang="en-GB"/>
              <a:t>Build standardisation capacity inside consortia</a:t>
            </a:r>
          </a:p>
          <a:p>
            <a:r>
              <a:rPr lang="en-GB"/>
              <a:t>Strengthen links between SRIAs and funding work programmes</a:t>
            </a:r>
          </a:p>
          <a:p>
            <a:r>
              <a:rPr lang="en-GB"/>
              <a:t>Use funding to reduce regulatory and market uncertainty</a:t>
            </a:r>
          </a:p>
          <a:p>
            <a:r>
              <a:rPr lang="pl-PL"/>
              <a:t>Target sector-specific standardisation gaps</a:t>
            </a:r>
            <a:endParaRPr lang="en-GB"/>
          </a:p>
          <a:p>
            <a:r>
              <a:rPr lang="en-GB"/>
              <a:t>Link standardisation with finance and market uptake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221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/>
              <a:t>Making research fit for industrial symbiosis standardisation</a:t>
            </a:r>
            <a:br>
              <a:rPr lang="pl-PL" b="1"/>
            </a:br>
            <a:r>
              <a:rPr lang="en-GB" sz="2700" b="1"/>
              <a:t>Designing R&amp;I activities that can generate evidence for</a:t>
            </a:r>
            <a:r>
              <a:rPr lang="pl-PL" sz="2700" b="1"/>
              <a:t> IS</a:t>
            </a:r>
            <a:r>
              <a:rPr lang="en-GB" sz="2700" b="1"/>
              <a:t> standardisation</a:t>
            </a:r>
            <a:br>
              <a:rPr lang="pl-PL"/>
            </a:br>
            <a:endParaRPr lang="en-GB" noProof="0">
              <a:solidFill>
                <a:schemeClr val="bg1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2800" noProof="0"/>
          </a:p>
          <a:p>
            <a:r>
              <a:rPr lang="en-GB" sz="2800" noProof="0" err="1"/>
              <a:t>I.Ratman-Kłosińska</a:t>
            </a:r>
            <a:r>
              <a:rPr lang="en-GB" sz="2800" noProof="0"/>
              <a:t>, </a:t>
            </a:r>
            <a:r>
              <a:rPr lang="pl-PL" sz="2800" noProof="0"/>
              <a:t>IETU</a:t>
            </a:r>
            <a:endParaRPr lang="en-GB" sz="2800" noProof="0"/>
          </a:p>
        </p:txBody>
      </p:sp>
    </p:spTree>
    <p:extLst>
      <p:ext uri="{BB962C8B-B14F-4D97-AF65-F5344CB8AC3E}">
        <p14:creationId xmlns:p14="http://schemas.microsoft.com/office/powerpoint/2010/main" val="3100002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BD87D71-9A31-B3E1-0BB9-8975DC99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Focus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8DA8983-AD07-313F-C5CE-813A50FB8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70" y="2773208"/>
            <a:ext cx="7698377" cy="25809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/>
          </a:p>
          <a:p>
            <a:pPr marL="0" indent="0">
              <a:buNone/>
            </a:pPr>
            <a:r>
              <a:rPr lang="pl-PL" b="1">
                <a:solidFill>
                  <a:schemeClr val="accent1"/>
                </a:solidFill>
              </a:rPr>
              <a:t>W</a:t>
            </a:r>
            <a:r>
              <a:rPr lang="en-GB" b="1">
                <a:solidFill>
                  <a:schemeClr val="accent1"/>
                </a:solidFill>
              </a:rPr>
              <a:t>hat themes, research activities and validation should we build into an R&amp;I project if we want it to generate a credible evidence base for future</a:t>
            </a:r>
            <a:r>
              <a:rPr lang="pl-PL" b="1">
                <a:solidFill>
                  <a:schemeClr val="accent1"/>
                </a:solidFill>
              </a:rPr>
              <a:t> </a:t>
            </a:r>
            <a:r>
              <a:rPr lang="pl-PL" b="1" err="1">
                <a:solidFill>
                  <a:schemeClr val="accent1"/>
                </a:solidFill>
              </a:rPr>
              <a:t>industrial</a:t>
            </a:r>
            <a:r>
              <a:rPr lang="pl-PL" b="1">
                <a:solidFill>
                  <a:schemeClr val="accent1"/>
                </a:solidFill>
              </a:rPr>
              <a:t> </a:t>
            </a:r>
            <a:r>
              <a:rPr lang="pl-PL" b="1" err="1">
                <a:solidFill>
                  <a:schemeClr val="accent1"/>
                </a:solidFill>
              </a:rPr>
              <a:t>symbiosis</a:t>
            </a:r>
            <a:r>
              <a:rPr lang="en-GB" b="1">
                <a:solidFill>
                  <a:schemeClr val="accent1"/>
                </a:solidFill>
              </a:rPr>
              <a:t> standardisation?</a:t>
            </a:r>
            <a:endParaRPr lang="pl-PL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pl-PL"/>
          </a:p>
        </p:txBody>
      </p:sp>
      <p:sp>
        <p:nvSpPr>
          <p:cNvPr id="58" name="pole tekstowe 57">
            <a:extLst>
              <a:ext uri="{FF2B5EF4-FFF2-40B4-BE49-F238E27FC236}">
                <a16:creationId xmlns:a16="http://schemas.microsoft.com/office/drawing/2014/main" id="{AB7FF7E7-D332-5C0D-5D4E-B4BBB62767E9}"/>
              </a:ext>
            </a:extLst>
          </p:cNvPr>
          <p:cNvSpPr txBox="1"/>
          <p:nvPr/>
        </p:nvSpPr>
        <p:spPr>
          <a:xfrm>
            <a:off x="576149" y="1598566"/>
            <a:ext cx="45872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Research results do not automatically enter standards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62" name="Google Shape;2441;p47">
            <a:extLst>
              <a:ext uri="{FF2B5EF4-FFF2-40B4-BE49-F238E27FC236}">
                <a16:creationId xmlns:a16="http://schemas.microsoft.com/office/drawing/2014/main" id="{7987AD8A-B8E2-4CDB-6EA9-DFF6DF8591DC}"/>
              </a:ext>
            </a:extLst>
          </p:cNvPr>
          <p:cNvGrpSpPr/>
          <p:nvPr/>
        </p:nvGrpSpPr>
        <p:grpSpPr>
          <a:xfrm>
            <a:off x="699016" y="2671444"/>
            <a:ext cx="3076186" cy="3267768"/>
            <a:chOff x="5070718" y="937862"/>
            <a:chExt cx="3076186" cy="3267768"/>
          </a:xfrm>
        </p:grpSpPr>
        <p:sp>
          <p:nvSpPr>
            <p:cNvPr id="63" name="Google Shape;2442;p47">
              <a:extLst>
                <a:ext uri="{FF2B5EF4-FFF2-40B4-BE49-F238E27FC236}">
                  <a16:creationId xmlns:a16="http://schemas.microsoft.com/office/drawing/2014/main" id="{CC525BBA-D237-0BD7-599F-4B76BA2DE7AE}"/>
                </a:ext>
              </a:extLst>
            </p:cNvPr>
            <p:cNvSpPr/>
            <p:nvPr/>
          </p:nvSpPr>
          <p:spPr>
            <a:xfrm flipH="1">
              <a:off x="5070718" y="937862"/>
              <a:ext cx="3076186" cy="1968181"/>
            </a:xfrm>
            <a:custGeom>
              <a:avLst/>
              <a:gdLst/>
              <a:ahLst/>
              <a:cxnLst/>
              <a:rect l="l" t="t" r="r" b="b"/>
              <a:pathLst>
                <a:path w="184065" h="117767" extrusionOk="0">
                  <a:moveTo>
                    <a:pt x="140645" y="1"/>
                  </a:moveTo>
                  <a:cubicBezTo>
                    <a:pt x="134831" y="1"/>
                    <a:pt x="128871" y="555"/>
                    <a:pt x="123055" y="1231"/>
                  </a:cubicBezTo>
                  <a:cubicBezTo>
                    <a:pt x="114415" y="2265"/>
                    <a:pt x="105742" y="1765"/>
                    <a:pt x="96969" y="2299"/>
                  </a:cubicBezTo>
                  <a:cubicBezTo>
                    <a:pt x="77522" y="3500"/>
                    <a:pt x="58108" y="5735"/>
                    <a:pt x="39161" y="10371"/>
                  </a:cubicBezTo>
                  <a:cubicBezTo>
                    <a:pt x="33057" y="11872"/>
                    <a:pt x="26886" y="13674"/>
                    <a:pt x="21749" y="17276"/>
                  </a:cubicBezTo>
                  <a:cubicBezTo>
                    <a:pt x="15478" y="21613"/>
                    <a:pt x="11175" y="28317"/>
                    <a:pt x="8306" y="35356"/>
                  </a:cubicBezTo>
                  <a:cubicBezTo>
                    <a:pt x="0" y="55737"/>
                    <a:pt x="2735" y="78720"/>
                    <a:pt x="6638" y="100369"/>
                  </a:cubicBezTo>
                  <a:cubicBezTo>
                    <a:pt x="7339" y="104138"/>
                    <a:pt x="8139" y="108141"/>
                    <a:pt x="10641" y="111077"/>
                  </a:cubicBezTo>
                  <a:cubicBezTo>
                    <a:pt x="13043" y="113912"/>
                    <a:pt x="16745" y="115380"/>
                    <a:pt x="20381" y="116280"/>
                  </a:cubicBezTo>
                  <a:cubicBezTo>
                    <a:pt x="25109" y="117423"/>
                    <a:pt x="29945" y="117766"/>
                    <a:pt x="34810" y="117766"/>
                  </a:cubicBezTo>
                  <a:cubicBezTo>
                    <a:pt x="39315" y="117766"/>
                    <a:pt x="43844" y="117472"/>
                    <a:pt x="48335" y="117248"/>
                  </a:cubicBezTo>
                  <a:cubicBezTo>
                    <a:pt x="67615" y="116280"/>
                    <a:pt x="86929" y="116481"/>
                    <a:pt x="106142" y="114813"/>
                  </a:cubicBezTo>
                  <a:cubicBezTo>
                    <a:pt x="125356" y="113145"/>
                    <a:pt x="144637" y="109576"/>
                    <a:pt x="162116" y="101403"/>
                  </a:cubicBezTo>
                  <a:cubicBezTo>
                    <a:pt x="167286" y="98968"/>
                    <a:pt x="172490" y="95999"/>
                    <a:pt x="175725" y="91263"/>
                  </a:cubicBezTo>
                  <a:cubicBezTo>
                    <a:pt x="178294" y="87426"/>
                    <a:pt x="179395" y="82823"/>
                    <a:pt x="180329" y="78320"/>
                  </a:cubicBezTo>
                  <a:cubicBezTo>
                    <a:pt x="182330" y="68846"/>
                    <a:pt x="182430" y="59607"/>
                    <a:pt x="183231" y="49966"/>
                  </a:cubicBezTo>
                  <a:cubicBezTo>
                    <a:pt x="184065" y="39659"/>
                    <a:pt x="183164" y="28985"/>
                    <a:pt x="178427" y="19645"/>
                  </a:cubicBezTo>
                  <a:cubicBezTo>
                    <a:pt x="170413" y="3883"/>
                    <a:pt x="156038" y="1"/>
                    <a:pt x="1406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Google Shape;2443;p47">
              <a:extLst>
                <a:ext uri="{FF2B5EF4-FFF2-40B4-BE49-F238E27FC236}">
                  <a16:creationId xmlns:a16="http://schemas.microsoft.com/office/drawing/2014/main" id="{E87F5164-F88C-F020-8A7B-71531234122F}"/>
                </a:ext>
              </a:extLst>
            </p:cNvPr>
            <p:cNvSpPr/>
            <p:nvPr/>
          </p:nvSpPr>
          <p:spPr>
            <a:xfrm flipH="1">
              <a:off x="6361291" y="3191425"/>
              <a:ext cx="450268" cy="199063"/>
            </a:xfrm>
            <a:custGeom>
              <a:avLst/>
              <a:gdLst/>
              <a:ahLst/>
              <a:cxnLst/>
              <a:rect l="l" t="t" r="r" b="b"/>
              <a:pathLst>
                <a:path w="26942" h="11911" extrusionOk="0">
                  <a:moveTo>
                    <a:pt x="4176" y="0"/>
                  </a:moveTo>
                  <a:cubicBezTo>
                    <a:pt x="0" y="0"/>
                    <a:pt x="714" y="5677"/>
                    <a:pt x="1157" y="9191"/>
                  </a:cubicBezTo>
                  <a:cubicBezTo>
                    <a:pt x="1190" y="9524"/>
                    <a:pt x="1257" y="9924"/>
                    <a:pt x="1490" y="10191"/>
                  </a:cubicBezTo>
                  <a:cubicBezTo>
                    <a:pt x="1824" y="10558"/>
                    <a:pt x="2358" y="10592"/>
                    <a:pt x="2825" y="10625"/>
                  </a:cubicBezTo>
                  <a:cubicBezTo>
                    <a:pt x="10297" y="11059"/>
                    <a:pt x="17735" y="11492"/>
                    <a:pt x="25174" y="11893"/>
                  </a:cubicBezTo>
                  <a:cubicBezTo>
                    <a:pt x="25282" y="11904"/>
                    <a:pt x="25396" y="11910"/>
                    <a:pt x="25512" y="11910"/>
                  </a:cubicBezTo>
                  <a:cubicBezTo>
                    <a:pt x="26074" y="11910"/>
                    <a:pt x="26676" y="11757"/>
                    <a:pt x="26842" y="11259"/>
                  </a:cubicBezTo>
                  <a:cubicBezTo>
                    <a:pt x="26942" y="10992"/>
                    <a:pt x="26875" y="10658"/>
                    <a:pt x="26809" y="10391"/>
                  </a:cubicBezTo>
                  <a:cubicBezTo>
                    <a:pt x="26508" y="9091"/>
                    <a:pt x="26175" y="7756"/>
                    <a:pt x="25374" y="6689"/>
                  </a:cubicBezTo>
                  <a:cubicBezTo>
                    <a:pt x="24040" y="4854"/>
                    <a:pt x="21705" y="4054"/>
                    <a:pt x="19503" y="3453"/>
                  </a:cubicBezTo>
                  <a:cubicBezTo>
                    <a:pt x="14733" y="2119"/>
                    <a:pt x="9796" y="751"/>
                    <a:pt x="4893" y="51"/>
                  </a:cubicBezTo>
                  <a:cubicBezTo>
                    <a:pt x="4639" y="17"/>
                    <a:pt x="4401" y="0"/>
                    <a:pt x="4176" y="0"/>
                  </a:cubicBezTo>
                  <a:close/>
                </a:path>
              </a:pathLst>
            </a:custGeom>
            <a:solidFill>
              <a:srgbClr val="C46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Google Shape;2444;p47">
              <a:extLst>
                <a:ext uri="{FF2B5EF4-FFF2-40B4-BE49-F238E27FC236}">
                  <a16:creationId xmlns:a16="http://schemas.microsoft.com/office/drawing/2014/main" id="{2618DA4B-BB68-916E-6AED-58B2E6A5AF11}"/>
                </a:ext>
              </a:extLst>
            </p:cNvPr>
            <p:cNvSpPr/>
            <p:nvPr/>
          </p:nvSpPr>
          <p:spPr>
            <a:xfrm flipH="1">
              <a:off x="7332421" y="3956891"/>
              <a:ext cx="58544" cy="235513"/>
            </a:xfrm>
            <a:custGeom>
              <a:avLst/>
              <a:gdLst/>
              <a:ahLst/>
              <a:cxnLst/>
              <a:rect l="l" t="t" r="r" b="b"/>
              <a:pathLst>
                <a:path w="3503" h="14092" extrusionOk="0">
                  <a:moveTo>
                    <a:pt x="3260" y="1"/>
                  </a:moveTo>
                  <a:cubicBezTo>
                    <a:pt x="3156" y="1"/>
                    <a:pt x="3048" y="60"/>
                    <a:pt x="3002" y="182"/>
                  </a:cubicBezTo>
                  <a:cubicBezTo>
                    <a:pt x="2669" y="1016"/>
                    <a:pt x="2535" y="1916"/>
                    <a:pt x="2335" y="2783"/>
                  </a:cubicBezTo>
                  <a:cubicBezTo>
                    <a:pt x="2135" y="3684"/>
                    <a:pt x="1935" y="4585"/>
                    <a:pt x="1768" y="5519"/>
                  </a:cubicBezTo>
                  <a:cubicBezTo>
                    <a:pt x="1401" y="7287"/>
                    <a:pt x="1034" y="9021"/>
                    <a:pt x="667" y="10789"/>
                  </a:cubicBezTo>
                  <a:cubicBezTo>
                    <a:pt x="434" y="11890"/>
                    <a:pt x="200" y="12991"/>
                    <a:pt x="0" y="14092"/>
                  </a:cubicBezTo>
                  <a:lnTo>
                    <a:pt x="1335" y="14092"/>
                  </a:lnTo>
                  <a:cubicBezTo>
                    <a:pt x="1768" y="11490"/>
                    <a:pt x="2202" y="8888"/>
                    <a:pt x="2636" y="6286"/>
                  </a:cubicBezTo>
                  <a:cubicBezTo>
                    <a:pt x="2802" y="5319"/>
                    <a:pt x="2969" y="4318"/>
                    <a:pt x="3136" y="3317"/>
                  </a:cubicBezTo>
                  <a:cubicBezTo>
                    <a:pt x="3303" y="2316"/>
                    <a:pt x="3503" y="1282"/>
                    <a:pt x="3503" y="248"/>
                  </a:cubicBezTo>
                  <a:cubicBezTo>
                    <a:pt x="3503" y="85"/>
                    <a:pt x="3384" y="1"/>
                    <a:pt x="32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Google Shape;2445;p47">
              <a:extLst>
                <a:ext uri="{FF2B5EF4-FFF2-40B4-BE49-F238E27FC236}">
                  <a16:creationId xmlns:a16="http://schemas.microsoft.com/office/drawing/2014/main" id="{1113177A-78AA-5A42-6852-D991F44B4855}"/>
                </a:ext>
              </a:extLst>
            </p:cNvPr>
            <p:cNvSpPr/>
            <p:nvPr/>
          </p:nvSpPr>
          <p:spPr>
            <a:xfrm flipH="1">
              <a:off x="7150121" y="3990533"/>
              <a:ext cx="31236" cy="201319"/>
            </a:xfrm>
            <a:custGeom>
              <a:avLst/>
              <a:gdLst/>
              <a:ahLst/>
              <a:cxnLst/>
              <a:rect l="l" t="t" r="r" b="b"/>
              <a:pathLst>
                <a:path w="1869" h="12046" extrusionOk="0">
                  <a:moveTo>
                    <a:pt x="489" y="0"/>
                  </a:moveTo>
                  <a:cubicBezTo>
                    <a:pt x="348" y="0"/>
                    <a:pt x="205" y="87"/>
                    <a:pt x="167" y="237"/>
                  </a:cubicBezTo>
                  <a:cubicBezTo>
                    <a:pt x="1" y="737"/>
                    <a:pt x="67" y="1271"/>
                    <a:pt x="101" y="1771"/>
                  </a:cubicBezTo>
                  <a:cubicBezTo>
                    <a:pt x="101" y="2338"/>
                    <a:pt x="134" y="2872"/>
                    <a:pt x="134" y="3439"/>
                  </a:cubicBezTo>
                  <a:cubicBezTo>
                    <a:pt x="201" y="4473"/>
                    <a:pt x="234" y="5507"/>
                    <a:pt x="267" y="6541"/>
                  </a:cubicBezTo>
                  <a:cubicBezTo>
                    <a:pt x="368" y="8376"/>
                    <a:pt x="434" y="10211"/>
                    <a:pt x="501" y="12045"/>
                  </a:cubicBezTo>
                  <a:lnTo>
                    <a:pt x="1869" y="12045"/>
                  </a:lnTo>
                  <a:cubicBezTo>
                    <a:pt x="1769" y="10144"/>
                    <a:pt x="1668" y="8242"/>
                    <a:pt x="1502" y="6308"/>
                  </a:cubicBezTo>
                  <a:cubicBezTo>
                    <a:pt x="1435" y="5274"/>
                    <a:pt x="1335" y="4240"/>
                    <a:pt x="1235" y="3206"/>
                  </a:cubicBezTo>
                  <a:cubicBezTo>
                    <a:pt x="1201" y="2672"/>
                    <a:pt x="1135" y="2105"/>
                    <a:pt x="1068" y="1571"/>
                  </a:cubicBezTo>
                  <a:cubicBezTo>
                    <a:pt x="1035" y="1071"/>
                    <a:pt x="1001" y="604"/>
                    <a:pt x="768" y="170"/>
                  </a:cubicBezTo>
                  <a:cubicBezTo>
                    <a:pt x="709" y="53"/>
                    <a:pt x="600" y="0"/>
                    <a:pt x="4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Google Shape;2446;p47">
              <a:extLst>
                <a:ext uri="{FF2B5EF4-FFF2-40B4-BE49-F238E27FC236}">
                  <a16:creationId xmlns:a16="http://schemas.microsoft.com/office/drawing/2014/main" id="{68E07AFC-229B-DCF7-B1D8-370012AD5AFB}"/>
                </a:ext>
              </a:extLst>
            </p:cNvPr>
            <p:cNvSpPr/>
            <p:nvPr/>
          </p:nvSpPr>
          <p:spPr>
            <a:xfrm flipH="1">
              <a:off x="6433205" y="2776186"/>
              <a:ext cx="1423253" cy="1352008"/>
            </a:xfrm>
            <a:custGeom>
              <a:avLst/>
              <a:gdLst/>
              <a:ahLst/>
              <a:cxnLst/>
              <a:rect l="l" t="t" r="r" b="b"/>
              <a:pathLst>
                <a:path w="85161" h="80898" extrusionOk="0">
                  <a:moveTo>
                    <a:pt x="22742" y="0"/>
                  </a:moveTo>
                  <a:cubicBezTo>
                    <a:pt x="17821" y="0"/>
                    <a:pt x="12882" y="2070"/>
                    <a:pt x="9507" y="5683"/>
                  </a:cubicBezTo>
                  <a:cubicBezTo>
                    <a:pt x="4670" y="10853"/>
                    <a:pt x="3336" y="18325"/>
                    <a:pt x="2769" y="25364"/>
                  </a:cubicBezTo>
                  <a:cubicBezTo>
                    <a:pt x="1535" y="40108"/>
                    <a:pt x="0" y="61289"/>
                    <a:pt x="13043" y="71630"/>
                  </a:cubicBezTo>
                  <a:cubicBezTo>
                    <a:pt x="22805" y="79362"/>
                    <a:pt x="38664" y="80897"/>
                    <a:pt x="52387" y="80897"/>
                  </a:cubicBezTo>
                  <a:cubicBezTo>
                    <a:pt x="56248" y="80897"/>
                    <a:pt x="59939" y="80776"/>
                    <a:pt x="63279" y="80637"/>
                  </a:cubicBezTo>
                  <a:cubicBezTo>
                    <a:pt x="69983" y="80370"/>
                    <a:pt x="77656" y="79102"/>
                    <a:pt x="81125" y="73365"/>
                  </a:cubicBezTo>
                  <a:cubicBezTo>
                    <a:pt x="85161" y="66693"/>
                    <a:pt x="80191" y="61189"/>
                    <a:pt x="74253" y="58354"/>
                  </a:cubicBezTo>
                  <a:cubicBezTo>
                    <a:pt x="67648" y="55185"/>
                    <a:pt x="60777" y="52517"/>
                    <a:pt x="53738" y="50382"/>
                  </a:cubicBezTo>
                  <a:cubicBezTo>
                    <a:pt x="50436" y="49381"/>
                    <a:pt x="47067" y="48480"/>
                    <a:pt x="44232" y="46546"/>
                  </a:cubicBezTo>
                  <a:cubicBezTo>
                    <a:pt x="37527" y="41942"/>
                    <a:pt x="35626" y="32969"/>
                    <a:pt x="35058" y="24863"/>
                  </a:cubicBezTo>
                  <a:cubicBezTo>
                    <a:pt x="34625" y="19293"/>
                    <a:pt x="35092" y="8385"/>
                    <a:pt x="30889" y="3148"/>
                  </a:cubicBezTo>
                  <a:lnTo>
                    <a:pt x="30855" y="3148"/>
                  </a:lnTo>
                  <a:cubicBezTo>
                    <a:pt x="29788" y="1814"/>
                    <a:pt x="28420" y="846"/>
                    <a:pt x="26619" y="446"/>
                  </a:cubicBezTo>
                  <a:cubicBezTo>
                    <a:pt x="25348" y="145"/>
                    <a:pt x="24045" y="0"/>
                    <a:pt x="227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Google Shape;2447;p47">
              <a:extLst>
                <a:ext uri="{FF2B5EF4-FFF2-40B4-BE49-F238E27FC236}">
                  <a16:creationId xmlns:a16="http://schemas.microsoft.com/office/drawing/2014/main" id="{0E1D9456-BF03-35B5-6F9B-16538505535C}"/>
                </a:ext>
              </a:extLst>
            </p:cNvPr>
            <p:cNvSpPr/>
            <p:nvPr/>
          </p:nvSpPr>
          <p:spPr>
            <a:xfrm flipH="1">
              <a:off x="7677701" y="3392477"/>
              <a:ext cx="106843" cy="803270"/>
            </a:xfrm>
            <a:custGeom>
              <a:avLst/>
              <a:gdLst/>
              <a:ahLst/>
              <a:cxnLst/>
              <a:rect l="l" t="t" r="r" b="b"/>
              <a:pathLst>
                <a:path w="6393" h="48064" extrusionOk="0">
                  <a:moveTo>
                    <a:pt x="6077" y="0"/>
                  </a:moveTo>
                  <a:cubicBezTo>
                    <a:pt x="5982" y="0"/>
                    <a:pt x="5888" y="41"/>
                    <a:pt x="5838" y="129"/>
                  </a:cubicBezTo>
                  <a:cubicBezTo>
                    <a:pt x="5237" y="1497"/>
                    <a:pt x="4904" y="2998"/>
                    <a:pt x="4637" y="4432"/>
                  </a:cubicBezTo>
                  <a:cubicBezTo>
                    <a:pt x="4370" y="5934"/>
                    <a:pt x="4170" y="7435"/>
                    <a:pt x="3970" y="8936"/>
                  </a:cubicBezTo>
                  <a:cubicBezTo>
                    <a:pt x="3603" y="12005"/>
                    <a:pt x="3303" y="15073"/>
                    <a:pt x="3002" y="18142"/>
                  </a:cubicBezTo>
                  <a:cubicBezTo>
                    <a:pt x="2369" y="24413"/>
                    <a:pt x="1735" y="30685"/>
                    <a:pt x="1101" y="36922"/>
                  </a:cubicBezTo>
                  <a:cubicBezTo>
                    <a:pt x="734" y="40458"/>
                    <a:pt x="400" y="43961"/>
                    <a:pt x="34" y="47463"/>
                  </a:cubicBezTo>
                  <a:cubicBezTo>
                    <a:pt x="0" y="47864"/>
                    <a:pt x="292" y="48064"/>
                    <a:pt x="605" y="48064"/>
                  </a:cubicBezTo>
                  <a:cubicBezTo>
                    <a:pt x="917" y="48064"/>
                    <a:pt x="1251" y="47864"/>
                    <a:pt x="1301" y="47463"/>
                  </a:cubicBezTo>
                  <a:cubicBezTo>
                    <a:pt x="2535" y="35088"/>
                    <a:pt x="3803" y="22712"/>
                    <a:pt x="4937" y="10337"/>
                  </a:cubicBezTo>
                  <a:cubicBezTo>
                    <a:pt x="5104" y="8669"/>
                    <a:pt x="5271" y="6968"/>
                    <a:pt x="5537" y="5300"/>
                  </a:cubicBezTo>
                  <a:cubicBezTo>
                    <a:pt x="5771" y="3632"/>
                    <a:pt x="6171" y="1964"/>
                    <a:pt x="6371" y="296"/>
                  </a:cubicBezTo>
                  <a:cubicBezTo>
                    <a:pt x="6392" y="110"/>
                    <a:pt x="6233" y="0"/>
                    <a:pt x="60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Google Shape;2448;p47">
              <a:extLst>
                <a:ext uri="{FF2B5EF4-FFF2-40B4-BE49-F238E27FC236}">
                  <a16:creationId xmlns:a16="http://schemas.microsoft.com/office/drawing/2014/main" id="{1392D73C-AA22-081C-0DC3-12C0BCC21B66}"/>
                </a:ext>
              </a:extLst>
            </p:cNvPr>
            <p:cNvSpPr/>
            <p:nvPr/>
          </p:nvSpPr>
          <p:spPr>
            <a:xfrm flipH="1">
              <a:off x="7436105" y="2572093"/>
              <a:ext cx="200717" cy="370583"/>
            </a:xfrm>
            <a:custGeom>
              <a:avLst/>
              <a:gdLst/>
              <a:ahLst/>
              <a:cxnLst/>
              <a:rect l="l" t="t" r="r" b="b"/>
              <a:pathLst>
                <a:path w="12010" h="22174" extrusionOk="0">
                  <a:moveTo>
                    <a:pt x="7572" y="0"/>
                  </a:moveTo>
                  <a:cubicBezTo>
                    <a:pt x="7206" y="0"/>
                    <a:pt x="6844" y="141"/>
                    <a:pt x="6505" y="282"/>
                  </a:cubicBezTo>
                  <a:cubicBezTo>
                    <a:pt x="6038" y="449"/>
                    <a:pt x="5571" y="649"/>
                    <a:pt x="5138" y="916"/>
                  </a:cubicBezTo>
                  <a:cubicBezTo>
                    <a:pt x="4804" y="1116"/>
                    <a:pt x="4471" y="1316"/>
                    <a:pt x="4237" y="1617"/>
                  </a:cubicBezTo>
                  <a:cubicBezTo>
                    <a:pt x="3003" y="3051"/>
                    <a:pt x="3437" y="5019"/>
                    <a:pt x="3603" y="6720"/>
                  </a:cubicBezTo>
                  <a:cubicBezTo>
                    <a:pt x="3703" y="8021"/>
                    <a:pt x="3570" y="9422"/>
                    <a:pt x="3870" y="10723"/>
                  </a:cubicBezTo>
                  <a:cubicBezTo>
                    <a:pt x="3904" y="10923"/>
                    <a:pt x="3937" y="11123"/>
                    <a:pt x="3970" y="11324"/>
                  </a:cubicBezTo>
                  <a:cubicBezTo>
                    <a:pt x="4004" y="12224"/>
                    <a:pt x="3737" y="13092"/>
                    <a:pt x="3437" y="14026"/>
                  </a:cubicBezTo>
                  <a:cubicBezTo>
                    <a:pt x="2803" y="15827"/>
                    <a:pt x="1" y="20463"/>
                    <a:pt x="2569" y="21798"/>
                  </a:cubicBezTo>
                  <a:cubicBezTo>
                    <a:pt x="3056" y="22065"/>
                    <a:pt x="3631" y="22173"/>
                    <a:pt x="4205" y="22173"/>
                  </a:cubicBezTo>
                  <a:cubicBezTo>
                    <a:pt x="4417" y="22173"/>
                    <a:pt x="4630" y="22158"/>
                    <a:pt x="4838" y="22131"/>
                  </a:cubicBezTo>
                  <a:cubicBezTo>
                    <a:pt x="5338" y="22065"/>
                    <a:pt x="6339" y="21931"/>
                    <a:pt x="6739" y="21631"/>
                  </a:cubicBezTo>
                  <a:cubicBezTo>
                    <a:pt x="7306" y="21264"/>
                    <a:pt x="7406" y="19963"/>
                    <a:pt x="7540" y="19363"/>
                  </a:cubicBezTo>
                  <a:cubicBezTo>
                    <a:pt x="7973" y="17495"/>
                    <a:pt x="8340" y="15627"/>
                    <a:pt x="8574" y="13759"/>
                  </a:cubicBezTo>
                  <a:cubicBezTo>
                    <a:pt x="8640" y="13425"/>
                    <a:pt x="8674" y="13125"/>
                    <a:pt x="8840" y="12825"/>
                  </a:cubicBezTo>
                  <a:cubicBezTo>
                    <a:pt x="9174" y="12258"/>
                    <a:pt x="9875" y="11957"/>
                    <a:pt x="10275" y="11424"/>
                  </a:cubicBezTo>
                  <a:cubicBezTo>
                    <a:pt x="10742" y="10857"/>
                    <a:pt x="11042" y="10189"/>
                    <a:pt x="11276" y="9489"/>
                  </a:cubicBezTo>
                  <a:cubicBezTo>
                    <a:pt x="11843" y="7921"/>
                    <a:pt x="12009" y="6187"/>
                    <a:pt x="11876" y="4519"/>
                  </a:cubicBezTo>
                  <a:cubicBezTo>
                    <a:pt x="11876" y="4419"/>
                    <a:pt x="11843" y="4285"/>
                    <a:pt x="11776" y="4219"/>
                  </a:cubicBezTo>
                  <a:cubicBezTo>
                    <a:pt x="11712" y="4155"/>
                    <a:pt x="11636" y="4132"/>
                    <a:pt x="11554" y="4132"/>
                  </a:cubicBezTo>
                  <a:cubicBezTo>
                    <a:pt x="11507" y="4132"/>
                    <a:pt x="11458" y="4140"/>
                    <a:pt x="11409" y="4152"/>
                  </a:cubicBezTo>
                  <a:cubicBezTo>
                    <a:pt x="11276" y="4185"/>
                    <a:pt x="11209" y="4285"/>
                    <a:pt x="11109" y="4385"/>
                  </a:cubicBezTo>
                  <a:cubicBezTo>
                    <a:pt x="10975" y="4552"/>
                    <a:pt x="10875" y="4752"/>
                    <a:pt x="10775" y="4952"/>
                  </a:cubicBezTo>
                  <a:cubicBezTo>
                    <a:pt x="10708" y="5119"/>
                    <a:pt x="10675" y="5286"/>
                    <a:pt x="10642" y="5453"/>
                  </a:cubicBezTo>
                  <a:cubicBezTo>
                    <a:pt x="10542" y="5886"/>
                    <a:pt x="10508" y="6320"/>
                    <a:pt x="10342" y="6720"/>
                  </a:cubicBezTo>
                  <a:cubicBezTo>
                    <a:pt x="10308" y="6787"/>
                    <a:pt x="10241" y="6887"/>
                    <a:pt x="10175" y="6920"/>
                  </a:cubicBezTo>
                  <a:cubicBezTo>
                    <a:pt x="10081" y="6979"/>
                    <a:pt x="10003" y="7005"/>
                    <a:pt x="9940" y="7005"/>
                  </a:cubicBezTo>
                  <a:cubicBezTo>
                    <a:pt x="9463" y="7005"/>
                    <a:pt x="9774" y="5529"/>
                    <a:pt x="9774" y="5353"/>
                  </a:cubicBezTo>
                  <a:cubicBezTo>
                    <a:pt x="9774" y="3885"/>
                    <a:pt x="9841" y="249"/>
                    <a:pt x="7773" y="16"/>
                  </a:cubicBezTo>
                  <a:cubicBezTo>
                    <a:pt x="7706" y="5"/>
                    <a:pt x="7639" y="0"/>
                    <a:pt x="7572" y="0"/>
                  </a:cubicBezTo>
                  <a:close/>
                </a:path>
              </a:pathLst>
            </a:custGeom>
            <a:solidFill>
              <a:srgbClr val="F2A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Google Shape;2449;p47">
              <a:extLst>
                <a:ext uri="{FF2B5EF4-FFF2-40B4-BE49-F238E27FC236}">
                  <a16:creationId xmlns:a16="http://schemas.microsoft.com/office/drawing/2014/main" id="{CCFDBF21-E748-1D82-5944-E754C57940EE}"/>
                </a:ext>
              </a:extLst>
            </p:cNvPr>
            <p:cNvSpPr/>
            <p:nvPr/>
          </p:nvSpPr>
          <p:spPr>
            <a:xfrm flipH="1">
              <a:off x="7465519" y="2687159"/>
              <a:ext cx="17799" cy="22060"/>
            </a:xfrm>
            <a:custGeom>
              <a:avLst/>
              <a:gdLst/>
              <a:ahLst/>
              <a:cxnLst/>
              <a:rect l="l" t="t" r="r" b="b"/>
              <a:pathLst>
                <a:path w="1065" h="1320" extrusionOk="0">
                  <a:moveTo>
                    <a:pt x="919" y="0"/>
                  </a:moveTo>
                  <a:cubicBezTo>
                    <a:pt x="896" y="0"/>
                    <a:pt x="873" y="10"/>
                    <a:pt x="856" y="35"/>
                  </a:cubicBezTo>
                  <a:cubicBezTo>
                    <a:pt x="656" y="202"/>
                    <a:pt x="523" y="369"/>
                    <a:pt x="356" y="569"/>
                  </a:cubicBezTo>
                  <a:cubicBezTo>
                    <a:pt x="223" y="769"/>
                    <a:pt x="122" y="969"/>
                    <a:pt x="22" y="1203"/>
                  </a:cubicBezTo>
                  <a:cubicBezTo>
                    <a:pt x="1" y="1268"/>
                    <a:pt x="50" y="1319"/>
                    <a:pt x="105" y="1319"/>
                  </a:cubicBezTo>
                  <a:cubicBezTo>
                    <a:pt x="135" y="1319"/>
                    <a:pt x="166" y="1305"/>
                    <a:pt x="189" y="1270"/>
                  </a:cubicBezTo>
                  <a:cubicBezTo>
                    <a:pt x="423" y="869"/>
                    <a:pt x="656" y="502"/>
                    <a:pt x="990" y="169"/>
                  </a:cubicBezTo>
                  <a:cubicBezTo>
                    <a:pt x="1065" y="94"/>
                    <a:pt x="990" y="0"/>
                    <a:pt x="919" y="0"/>
                  </a:cubicBezTo>
                  <a:close/>
                </a:path>
              </a:pathLst>
            </a:custGeom>
            <a:solidFill>
              <a:srgbClr val="B55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Google Shape;2450;p47">
              <a:extLst>
                <a:ext uri="{FF2B5EF4-FFF2-40B4-BE49-F238E27FC236}">
                  <a16:creationId xmlns:a16="http://schemas.microsoft.com/office/drawing/2014/main" id="{2A3B28AC-8936-F4EB-6657-C7B341D863D6}"/>
                </a:ext>
              </a:extLst>
            </p:cNvPr>
            <p:cNvSpPr/>
            <p:nvPr/>
          </p:nvSpPr>
          <p:spPr>
            <a:xfrm flipH="1">
              <a:off x="6027843" y="3384572"/>
              <a:ext cx="163164" cy="802985"/>
            </a:xfrm>
            <a:custGeom>
              <a:avLst/>
              <a:gdLst/>
              <a:ahLst/>
              <a:cxnLst/>
              <a:rect l="l" t="t" r="r" b="b"/>
              <a:pathLst>
                <a:path w="9763" h="48047" extrusionOk="0">
                  <a:moveTo>
                    <a:pt x="402" y="0"/>
                  </a:moveTo>
                  <a:cubicBezTo>
                    <a:pt x="193" y="0"/>
                    <a:pt x="0" y="134"/>
                    <a:pt x="18" y="402"/>
                  </a:cubicBezTo>
                  <a:cubicBezTo>
                    <a:pt x="152" y="1937"/>
                    <a:pt x="585" y="3471"/>
                    <a:pt x="852" y="4972"/>
                  </a:cubicBezTo>
                  <a:cubicBezTo>
                    <a:pt x="1152" y="6540"/>
                    <a:pt x="1486" y="8074"/>
                    <a:pt x="1786" y="9642"/>
                  </a:cubicBezTo>
                  <a:cubicBezTo>
                    <a:pt x="2387" y="12678"/>
                    <a:pt x="2987" y="15713"/>
                    <a:pt x="3554" y="18782"/>
                  </a:cubicBezTo>
                  <a:cubicBezTo>
                    <a:pt x="4688" y="24920"/>
                    <a:pt x="5822" y="31091"/>
                    <a:pt x="6856" y="37262"/>
                  </a:cubicBezTo>
                  <a:cubicBezTo>
                    <a:pt x="7123" y="38963"/>
                    <a:pt x="7424" y="40631"/>
                    <a:pt x="7690" y="42332"/>
                  </a:cubicBezTo>
                  <a:cubicBezTo>
                    <a:pt x="7991" y="44100"/>
                    <a:pt x="8157" y="45902"/>
                    <a:pt x="8558" y="47636"/>
                  </a:cubicBezTo>
                  <a:cubicBezTo>
                    <a:pt x="8632" y="47917"/>
                    <a:pt x="8882" y="48047"/>
                    <a:pt x="9133" y="48047"/>
                  </a:cubicBezTo>
                  <a:cubicBezTo>
                    <a:pt x="9448" y="48047"/>
                    <a:pt x="9762" y="47841"/>
                    <a:pt x="9725" y="47469"/>
                  </a:cubicBezTo>
                  <a:cubicBezTo>
                    <a:pt x="9625" y="45935"/>
                    <a:pt x="9292" y="44367"/>
                    <a:pt x="9058" y="42833"/>
                  </a:cubicBezTo>
                  <a:cubicBezTo>
                    <a:pt x="8791" y="41265"/>
                    <a:pt x="8524" y="39697"/>
                    <a:pt x="8291" y="38129"/>
                  </a:cubicBezTo>
                  <a:cubicBezTo>
                    <a:pt x="7757" y="35094"/>
                    <a:pt x="7257" y="32025"/>
                    <a:pt x="6690" y="28989"/>
                  </a:cubicBezTo>
                  <a:cubicBezTo>
                    <a:pt x="5589" y="22818"/>
                    <a:pt x="4421" y="16681"/>
                    <a:pt x="3154" y="10543"/>
                  </a:cubicBezTo>
                  <a:cubicBezTo>
                    <a:pt x="2820" y="8875"/>
                    <a:pt x="2453" y="7174"/>
                    <a:pt x="2086" y="5506"/>
                  </a:cubicBezTo>
                  <a:lnTo>
                    <a:pt x="1519" y="2904"/>
                  </a:lnTo>
                  <a:cubicBezTo>
                    <a:pt x="1319" y="2037"/>
                    <a:pt x="1152" y="1136"/>
                    <a:pt x="852" y="302"/>
                  </a:cubicBezTo>
                  <a:cubicBezTo>
                    <a:pt x="775" y="101"/>
                    <a:pt x="582" y="0"/>
                    <a:pt x="4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Google Shape;2451;p47">
              <a:extLst>
                <a:ext uri="{FF2B5EF4-FFF2-40B4-BE49-F238E27FC236}">
                  <a16:creationId xmlns:a16="http://schemas.microsoft.com/office/drawing/2014/main" id="{66128F40-AE8B-33B6-7249-0394370DCD88}"/>
                </a:ext>
              </a:extLst>
            </p:cNvPr>
            <p:cNvSpPr/>
            <p:nvPr/>
          </p:nvSpPr>
          <p:spPr>
            <a:xfrm flipH="1">
              <a:off x="6830678" y="2791311"/>
              <a:ext cx="608235" cy="826266"/>
            </a:xfrm>
            <a:custGeom>
              <a:avLst/>
              <a:gdLst/>
              <a:ahLst/>
              <a:cxnLst/>
              <a:rect l="l" t="t" r="r" b="b"/>
              <a:pathLst>
                <a:path w="36394" h="49440" extrusionOk="0">
                  <a:moveTo>
                    <a:pt x="18720" y="1"/>
                  </a:moveTo>
                  <a:cubicBezTo>
                    <a:pt x="18675" y="1"/>
                    <a:pt x="18628" y="3"/>
                    <a:pt x="18581" y="8"/>
                  </a:cubicBezTo>
                  <a:cubicBezTo>
                    <a:pt x="17146" y="141"/>
                    <a:pt x="15745" y="575"/>
                    <a:pt x="14344" y="909"/>
                  </a:cubicBezTo>
                  <a:cubicBezTo>
                    <a:pt x="13877" y="1009"/>
                    <a:pt x="13377" y="1109"/>
                    <a:pt x="12910" y="1109"/>
                  </a:cubicBezTo>
                  <a:cubicBezTo>
                    <a:pt x="12576" y="1109"/>
                    <a:pt x="12209" y="1042"/>
                    <a:pt x="11876" y="1009"/>
                  </a:cubicBezTo>
                  <a:cubicBezTo>
                    <a:pt x="11450" y="976"/>
                    <a:pt x="11023" y="961"/>
                    <a:pt x="10598" y="961"/>
                  </a:cubicBezTo>
                  <a:cubicBezTo>
                    <a:pt x="9291" y="961"/>
                    <a:pt x="7989" y="1099"/>
                    <a:pt x="6705" y="1275"/>
                  </a:cubicBezTo>
                  <a:cubicBezTo>
                    <a:pt x="6505" y="1309"/>
                    <a:pt x="6272" y="1376"/>
                    <a:pt x="6072" y="1476"/>
                  </a:cubicBezTo>
                  <a:cubicBezTo>
                    <a:pt x="5538" y="1776"/>
                    <a:pt x="5304" y="2576"/>
                    <a:pt x="4971" y="3077"/>
                  </a:cubicBezTo>
                  <a:cubicBezTo>
                    <a:pt x="4604" y="3644"/>
                    <a:pt x="4137" y="4144"/>
                    <a:pt x="3837" y="4745"/>
                  </a:cubicBezTo>
                  <a:cubicBezTo>
                    <a:pt x="3136" y="6146"/>
                    <a:pt x="2869" y="7713"/>
                    <a:pt x="2903" y="9248"/>
                  </a:cubicBezTo>
                  <a:cubicBezTo>
                    <a:pt x="2903" y="9581"/>
                    <a:pt x="2903" y="9948"/>
                    <a:pt x="2903" y="10315"/>
                  </a:cubicBezTo>
                  <a:cubicBezTo>
                    <a:pt x="2936" y="22858"/>
                    <a:pt x="1" y="36501"/>
                    <a:pt x="534" y="49110"/>
                  </a:cubicBezTo>
                  <a:cubicBezTo>
                    <a:pt x="1525" y="49091"/>
                    <a:pt x="2534" y="49083"/>
                    <a:pt x="3559" y="49083"/>
                  </a:cubicBezTo>
                  <a:cubicBezTo>
                    <a:pt x="10410" y="49083"/>
                    <a:pt x="17971" y="49440"/>
                    <a:pt x="25394" y="49440"/>
                  </a:cubicBezTo>
                  <a:cubicBezTo>
                    <a:pt x="28980" y="49440"/>
                    <a:pt x="32534" y="49357"/>
                    <a:pt x="35960" y="49110"/>
                  </a:cubicBezTo>
                  <a:cubicBezTo>
                    <a:pt x="36393" y="49076"/>
                    <a:pt x="35860" y="23925"/>
                    <a:pt x="35526" y="21690"/>
                  </a:cubicBezTo>
                  <a:cubicBezTo>
                    <a:pt x="34725" y="16386"/>
                    <a:pt x="31957" y="11249"/>
                    <a:pt x="29789" y="6246"/>
                  </a:cubicBezTo>
                  <a:cubicBezTo>
                    <a:pt x="28454" y="3110"/>
                    <a:pt x="25219" y="2476"/>
                    <a:pt x="21816" y="1909"/>
                  </a:cubicBezTo>
                  <a:cubicBezTo>
                    <a:pt x="20529" y="1684"/>
                    <a:pt x="19956" y="1"/>
                    <a:pt x="187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Google Shape;2452;p47">
              <a:extLst>
                <a:ext uri="{FF2B5EF4-FFF2-40B4-BE49-F238E27FC236}">
                  <a16:creationId xmlns:a16="http://schemas.microsoft.com/office/drawing/2014/main" id="{075529AB-E18A-271C-FE7C-DC05BCEBCBDF}"/>
                </a:ext>
              </a:extLst>
            </p:cNvPr>
            <p:cNvSpPr/>
            <p:nvPr/>
          </p:nvSpPr>
          <p:spPr>
            <a:xfrm flipH="1">
              <a:off x="6610474" y="2827310"/>
              <a:ext cx="391925" cy="556744"/>
            </a:xfrm>
            <a:custGeom>
              <a:avLst/>
              <a:gdLst/>
              <a:ahLst/>
              <a:cxnLst/>
              <a:rect l="l" t="t" r="r" b="b"/>
              <a:pathLst>
                <a:path w="23451" h="33313" extrusionOk="0">
                  <a:moveTo>
                    <a:pt x="2207" y="0"/>
                  </a:moveTo>
                  <a:cubicBezTo>
                    <a:pt x="1843" y="0"/>
                    <a:pt x="1483" y="62"/>
                    <a:pt x="1134" y="222"/>
                  </a:cubicBezTo>
                  <a:cubicBezTo>
                    <a:pt x="901" y="356"/>
                    <a:pt x="734" y="489"/>
                    <a:pt x="601" y="656"/>
                  </a:cubicBezTo>
                  <a:cubicBezTo>
                    <a:pt x="0" y="1490"/>
                    <a:pt x="300" y="2991"/>
                    <a:pt x="267" y="3958"/>
                  </a:cubicBezTo>
                  <a:cubicBezTo>
                    <a:pt x="267" y="4058"/>
                    <a:pt x="267" y="4192"/>
                    <a:pt x="267" y="4292"/>
                  </a:cubicBezTo>
                  <a:cubicBezTo>
                    <a:pt x="200" y="5760"/>
                    <a:pt x="234" y="7227"/>
                    <a:pt x="267" y="8695"/>
                  </a:cubicBezTo>
                  <a:cubicBezTo>
                    <a:pt x="434" y="12097"/>
                    <a:pt x="434" y="15533"/>
                    <a:pt x="534" y="18936"/>
                  </a:cubicBezTo>
                  <a:lnTo>
                    <a:pt x="868" y="33313"/>
                  </a:lnTo>
                  <a:lnTo>
                    <a:pt x="23450" y="33313"/>
                  </a:lnTo>
                  <a:cubicBezTo>
                    <a:pt x="22716" y="29310"/>
                    <a:pt x="21782" y="25274"/>
                    <a:pt x="20548" y="21337"/>
                  </a:cubicBezTo>
                  <a:cubicBezTo>
                    <a:pt x="19447" y="17835"/>
                    <a:pt x="18080" y="14466"/>
                    <a:pt x="16312" y="11264"/>
                  </a:cubicBezTo>
                  <a:cubicBezTo>
                    <a:pt x="14677" y="8261"/>
                    <a:pt x="12909" y="5426"/>
                    <a:pt x="10341" y="3091"/>
                  </a:cubicBezTo>
                  <a:cubicBezTo>
                    <a:pt x="9540" y="2390"/>
                    <a:pt x="8706" y="1723"/>
                    <a:pt x="7706" y="1323"/>
                  </a:cubicBezTo>
                  <a:cubicBezTo>
                    <a:pt x="6838" y="923"/>
                    <a:pt x="5904" y="756"/>
                    <a:pt x="4970" y="589"/>
                  </a:cubicBezTo>
                  <a:cubicBezTo>
                    <a:pt x="4085" y="398"/>
                    <a:pt x="3131" y="0"/>
                    <a:pt x="22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Google Shape;2453;p47">
              <a:extLst>
                <a:ext uri="{FF2B5EF4-FFF2-40B4-BE49-F238E27FC236}">
                  <a16:creationId xmlns:a16="http://schemas.microsoft.com/office/drawing/2014/main" id="{3D121F1C-0CDE-20E2-1065-EE2EFBEF2554}"/>
                </a:ext>
              </a:extLst>
            </p:cNvPr>
            <p:cNvSpPr/>
            <p:nvPr/>
          </p:nvSpPr>
          <p:spPr>
            <a:xfrm flipH="1">
              <a:off x="7186353" y="2783624"/>
              <a:ext cx="550811" cy="828439"/>
            </a:xfrm>
            <a:custGeom>
              <a:avLst/>
              <a:gdLst/>
              <a:ahLst/>
              <a:cxnLst/>
              <a:rect l="l" t="t" r="r" b="b"/>
              <a:pathLst>
                <a:path w="32958" h="49570" extrusionOk="0">
                  <a:moveTo>
                    <a:pt x="32957" y="1"/>
                  </a:moveTo>
                  <a:lnTo>
                    <a:pt x="32957" y="1"/>
                  </a:lnTo>
                  <a:cubicBezTo>
                    <a:pt x="31656" y="801"/>
                    <a:pt x="29989" y="1068"/>
                    <a:pt x="28454" y="1268"/>
                  </a:cubicBezTo>
                  <a:cubicBezTo>
                    <a:pt x="27353" y="1402"/>
                    <a:pt x="26353" y="1569"/>
                    <a:pt x="25219" y="1669"/>
                  </a:cubicBezTo>
                  <a:lnTo>
                    <a:pt x="25252" y="1669"/>
                  </a:lnTo>
                  <a:cubicBezTo>
                    <a:pt x="24852" y="1702"/>
                    <a:pt x="24451" y="1735"/>
                    <a:pt x="24051" y="1802"/>
                  </a:cubicBezTo>
                  <a:cubicBezTo>
                    <a:pt x="23284" y="1902"/>
                    <a:pt x="22550" y="2036"/>
                    <a:pt x="21816" y="2202"/>
                  </a:cubicBezTo>
                  <a:cubicBezTo>
                    <a:pt x="19148" y="2836"/>
                    <a:pt x="17179" y="4137"/>
                    <a:pt x="15045" y="5805"/>
                  </a:cubicBezTo>
                  <a:cubicBezTo>
                    <a:pt x="9974" y="9741"/>
                    <a:pt x="6138" y="15545"/>
                    <a:pt x="2969" y="21083"/>
                  </a:cubicBezTo>
                  <a:cubicBezTo>
                    <a:pt x="2602" y="21750"/>
                    <a:pt x="2235" y="22417"/>
                    <a:pt x="1902" y="23084"/>
                  </a:cubicBezTo>
                  <a:cubicBezTo>
                    <a:pt x="1168" y="24652"/>
                    <a:pt x="468" y="26286"/>
                    <a:pt x="167" y="27988"/>
                  </a:cubicBezTo>
                  <a:cubicBezTo>
                    <a:pt x="67" y="28655"/>
                    <a:pt x="1" y="29389"/>
                    <a:pt x="201" y="30056"/>
                  </a:cubicBezTo>
                  <a:cubicBezTo>
                    <a:pt x="544" y="31272"/>
                    <a:pt x="1586" y="31730"/>
                    <a:pt x="2729" y="31730"/>
                  </a:cubicBezTo>
                  <a:cubicBezTo>
                    <a:pt x="2809" y="31730"/>
                    <a:pt x="2889" y="31728"/>
                    <a:pt x="2969" y="31724"/>
                  </a:cubicBezTo>
                  <a:cubicBezTo>
                    <a:pt x="4304" y="31657"/>
                    <a:pt x="5738" y="31423"/>
                    <a:pt x="7006" y="30956"/>
                  </a:cubicBezTo>
                  <a:cubicBezTo>
                    <a:pt x="10241" y="29789"/>
                    <a:pt x="13243" y="27988"/>
                    <a:pt x="15778" y="25653"/>
                  </a:cubicBezTo>
                  <a:lnTo>
                    <a:pt x="15778" y="25653"/>
                  </a:lnTo>
                  <a:cubicBezTo>
                    <a:pt x="15712" y="28021"/>
                    <a:pt x="15879" y="30389"/>
                    <a:pt x="15845" y="32791"/>
                  </a:cubicBezTo>
                  <a:cubicBezTo>
                    <a:pt x="15812" y="35293"/>
                    <a:pt x="15678" y="37761"/>
                    <a:pt x="15578" y="40263"/>
                  </a:cubicBezTo>
                  <a:cubicBezTo>
                    <a:pt x="15512" y="41831"/>
                    <a:pt x="15845" y="48002"/>
                    <a:pt x="15778" y="49570"/>
                  </a:cubicBezTo>
                  <a:lnTo>
                    <a:pt x="31757" y="49136"/>
                  </a:lnTo>
                  <a:cubicBezTo>
                    <a:pt x="31923" y="41364"/>
                    <a:pt x="29555" y="29455"/>
                    <a:pt x="29822" y="21683"/>
                  </a:cubicBezTo>
                  <a:cubicBezTo>
                    <a:pt x="29955" y="17747"/>
                    <a:pt x="30089" y="13811"/>
                    <a:pt x="30189" y="9875"/>
                  </a:cubicBezTo>
                  <a:cubicBezTo>
                    <a:pt x="30255" y="8140"/>
                    <a:pt x="30356" y="6539"/>
                    <a:pt x="30956" y="4904"/>
                  </a:cubicBezTo>
                  <a:cubicBezTo>
                    <a:pt x="31556" y="3270"/>
                    <a:pt x="32224" y="1635"/>
                    <a:pt x="32957" y="1"/>
                  </a:cubicBezTo>
                  <a:close/>
                </a:path>
              </a:pathLst>
            </a:custGeom>
            <a:solidFill>
              <a:srgbClr val="FFA2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Google Shape;2454;p47">
              <a:extLst>
                <a:ext uri="{FF2B5EF4-FFF2-40B4-BE49-F238E27FC236}">
                  <a16:creationId xmlns:a16="http://schemas.microsoft.com/office/drawing/2014/main" id="{8ABFC384-58FE-D73D-98E2-A413DC257388}"/>
                </a:ext>
              </a:extLst>
            </p:cNvPr>
            <p:cNvSpPr/>
            <p:nvPr/>
          </p:nvSpPr>
          <p:spPr>
            <a:xfrm flipH="1">
              <a:off x="6930468" y="2456410"/>
              <a:ext cx="332829" cy="475571"/>
            </a:xfrm>
            <a:custGeom>
              <a:avLst/>
              <a:gdLst/>
              <a:ahLst/>
              <a:cxnLst/>
              <a:rect l="l" t="t" r="r" b="b"/>
              <a:pathLst>
                <a:path w="19915" h="28456" extrusionOk="0">
                  <a:moveTo>
                    <a:pt x="17846" y="22182"/>
                  </a:moveTo>
                  <a:lnTo>
                    <a:pt x="17846" y="22182"/>
                  </a:lnTo>
                  <a:cubicBezTo>
                    <a:pt x="17845" y="22184"/>
                    <a:pt x="17844" y="22187"/>
                    <a:pt x="17843" y="22189"/>
                  </a:cubicBezTo>
                  <a:lnTo>
                    <a:pt x="17843" y="22189"/>
                  </a:lnTo>
                  <a:cubicBezTo>
                    <a:pt x="17845" y="22187"/>
                    <a:pt x="17846" y="22184"/>
                    <a:pt x="17846" y="22182"/>
                  </a:cubicBezTo>
                  <a:close/>
                  <a:moveTo>
                    <a:pt x="14309" y="1"/>
                  </a:moveTo>
                  <a:cubicBezTo>
                    <a:pt x="14166" y="1"/>
                    <a:pt x="14022" y="11"/>
                    <a:pt x="13877" y="33"/>
                  </a:cubicBezTo>
                  <a:cubicBezTo>
                    <a:pt x="12909" y="199"/>
                    <a:pt x="12042" y="566"/>
                    <a:pt x="11208" y="1067"/>
                  </a:cubicBezTo>
                  <a:cubicBezTo>
                    <a:pt x="9407" y="2101"/>
                    <a:pt x="7939" y="3669"/>
                    <a:pt x="6972" y="5470"/>
                  </a:cubicBezTo>
                  <a:cubicBezTo>
                    <a:pt x="5838" y="7538"/>
                    <a:pt x="5904" y="9473"/>
                    <a:pt x="6004" y="11774"/>
                  </a:cubicBezTo>
                  <a:cubicBezTo>
                    <a:pt x="6071" y="13375"/>
                    <a:pt x="6038" y="14977"/>
                    <a:pt x="5871" y="16578"/>
                  </a:cubicBezTo>
                  <a:cubicBezTo>
                    <a:pt x="5838" y="17011"/>
                    <a:pt x="5771" y="17412"/>
                    <a:pt x="5637" y="17745"/>
                  </a:cubicBezTo>
                  <a:cubicBezTo>
                    <a:pt x="5037" y="19513"/>
                    <a:pt x="3436" y="20214"/>
                    <a:pt x="1434" y="20647"/>
                  </a:cubicBezTo>
                  <a:cubicBezTo>
                    <a:pt x="1068" y="20747"/>
                    <a:pt x="367" y="20781"/>
                    <a:pt x="0" y="20847"/>
                  </a:cubicBezTo>
                  <a:cubicBezTo>
                    <a:pt x="1434" y="24150"/>
                    <a:pt x="3836" y="27252"/>
                    <a:pt x="7505" y="28219"/>
                  </a:cubicBezTo>
                  <a:cubicBezTo>
                    <a:pt x="8106" y="28380"/>
                    <a:pt x="8749" y="28456"/>
                    <a:pt x="9401" y="28456"/>
                  </a:cubicBezTo>
                  <a:cubicBezTo>
                    <a:pt x="10920" y="28456"/>
                    <a:pt x="12486" y="28042"/>
                    <a:pt x="13677" y="27319"/>
                  </a:cubicBezTo>
                  <a:cubicBezTo>
                    <a:pt x="14611" y="26752"/>
                    <a:pt x="14944" y="26218"/>
                    <a:pt x="15778" y="25484"/>
                  </a:cubicBezTo>
                  <a:cubicBezTo>
                    <a:pt x="16710" y="24652"/>
                    <a:pt x="17410" y="23388"/>
                    <a:pt x="17843" y="22189"/>
                  </a:cubicBezTo>
                  <a:lnTo>
                    <a:pt x="17843" y="22189"/>
                  </a:lnTo>
                  <a:cubicBezTo>
                    <a:pt x="17830" y="22216"/>
                    <a:pt x="17786" y="22229"/>
                    <a:pt x="17717" y="22229"/>
                  </a:cubicBezTo>
                  <a:cubicBezTo>
                    <a:pt x="17171" y="22229"/>
                    <a:pt x="15087" y="21450"/>
                    <a:pt x="14911" y="20981"/>
                  </a:cubicBezTo>
                  <a:cubicBezTo>
                    <a:pt x="14811" y="20747"/>
                    <a:pt x="14811" y="20481"/>
                    <a:pt x="14811" y="20247"/>
                  </a:cubicBezTo>
                  <a:cubicBezTo>
                    <a:pt x="14844" y="18713"/>
                    <a:pt x="14911" y="17212"/>
                    <a:pt x="15044" y="15677"/>
                  </a:cubicBezTo>
                  <a:cubicBezTo>
                    <a:pt x="15044" y="15577"/>
                    <a:pt x="15044" y="15444"/>
                    <a:pt x="15144" y="15344"/>
                  </a:cubicBezTo>
                  <a:cubicBezTo>
                    <a:pt x="15211" y="15310"/>
                    <a:pt x="15278" y="15277"/>
                    <a:pt x="15378" y="15243"/>
                  </a:cubicBezTo>
                  <a:cubicBezTo>
                    <a:pt x="16812" y="14810"/>
                    <a:pt x="17980" y="12908"/>
                    <a:pt x="18547" y="11641"/>
                  </a:cubicBezTo>
                  <a:cubicBezTo>
                    <a:pt x="19547" y="9339"/>
                    <a:pt x="19914" y="6571"/>
                    <a:pt x="18947" y="4069"/>
                  </a:cubicBezTo>
                  <a:cubicBezTo>
                    <a:pt x="18229" y="2196"/>
                    <a:pt x="16400" y="1"/>
                    <a:pt x="14309" y="1"/>
                  </a:cubicBezTo>
                  <a:close/>
                </a:path>
              </a:pathLst>
            </a:custGeom>
            <a:solidFill>
              <a:srgbClr val="F2A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Google Shape;2455;p47">
              <a:extLst>
                <a:ext uri="{FF2B5EF4-FFF2-40B4-BE49-F238E27FC236}">
                  <a16:creationId xmlns:a16="http://schemas.microsoft.com/office/drawing/2014/main" id="{21D69993-900F-FCA0-A731-5552BA7B24B3}"/>
                </a:ext>
              </a:extLst>
            </p:cNvPr>
            <p:cNvSpPr/>
            <p:nvPr/>
          </p:nvSpPr>
          <p:spPr>
            <a:xfrm flipH="1">
              <a:off x="7644610" y="3068505"/>
              <a:ext cx="30667" cy="30383"/>
            </a:xfrm>
            <a:custGeom>
              <a:avLst/>
              <a:gdLst/>
              <a:ahLst/>
              <a:cxnLst/>
              <a:rect l="l" t="t" r="r" b="b"/>
              <a:pathLst>
                <a:path w="1835" h="1818" extrusionOk="0">
                  <a:moveTo>
                    <a:pt x="34" y="0"/>
                  </a:moveTo>
                  <a:lnTo>
                    <a:pt x="34" y="0"/>
                  </a:lnTo>
                  <a:cubicBezTo>
                    <a:pt x="3" y="62"/>
                    <a:pt x="0" y="182"/>
                    <a:pt x="54" y="252"/>
                  </a:cubicBezTo>
                  <a:lnTo>
                    <a:pt x="54" y="252"/>
                  </a:lnTo>
                  <a:cubicBezTo>
                    <a:pt x="45" y="167"/>
                    <a:pt x="39" y="83"/>
                    <a:pt x="34" y="0"/>
                  </a:cubicBezTo>
                  <a:close/>
                  <a:moveTo>
                    <a:pt x="54" y="252"/>
                  </a:moveTo>
                  <a:cubicBezTo>
                    <a:pt x="96" y="683"/>
                    <a:pt x="189" y="1134"/>
                    <a:pt x="467" y="1468"/>
                  </a:cubicBezTo>
                  <a:cubicBezTo>
                    <a:pt x="650" y="1688"/>
                    <a:pt x="954" y="1817"/>
                    <a:pt x="1241" y="1817"/>
                  </a:cubicBezTo>
                  <a:cubicBezTo>
                    <a:pt x="1476" y="1817"/>
                    <a:pt x="1700" y="1730"/>
                    <a:pt x="1835" y="1535"/>
                  </a:cubicBezTo>
                  <a:lnTo>
                    <a:pt x="67" y="267"/>
                  </a:lnTo>
                  <a:cubicBezTo>
                    <a:pt x="62" y="263"/>
                    <a:pt x="58" y="258"/>
                    <a:pt x="54" y="2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Google Shape;2456;p47">
              <a:extLst>
                <a:ext uri="{FF2B5EF4-FFF2-40B4-BE49-F238E27FC236}">
                  <a16:creationId xmlns:a16="http://schemas.microsoft.com/office/drawing/2014/main" id="{36118631-0830-DAC7-AB09-17A345795534}"/>
                </a:ext>
              </a:extLst>
            </p:cNvPr>
            <p:cNvSpPr/>
            <p:nvPr/>
          </p:nvSpPr>
          <p:spPr>
            <a:xfrm flipH="1">
              <a:off x="7437225" y="2792548"/>
              <a:ext cx="336172" cy="511302"/>
            </a:xfrm>
            <a:custGeom>
              <a:avLst/>
              <a:gdLst/>
              <a:ahLst/>
              <a:cxnLst/>
              <a:rect l="l" t="t" r="r" b="b"/>
              <a:pathLst>
                <a:path w="20115" h="30594" extrusionOk="0">
                  <a:moveTo>
                    <a:pt x="7739" y="1"/>
                  </a:moveTo>
                  <a:cubicBezTo>
                    <a:pt x="6171" y="4337"/>
                    <a:pt x="4137" y="8507"/>
                    <a:pt x="2602" y="12843"/>
                  </a:cubicBezTo>
                  <a:cubicBezTo>
                    <a:pt x="1068" y="17180"/>
                    <a:pt x="0" y="21816"/>
                    <a:pt x="501" y="26420"/>
                  </a:cubicBezTo>
                  <a:cubicBezTo>
                    <a:pt x="847" y="29470"/>
                    <a:pt x="2097" y="30593"/>
                    <a:pt x="3685" y="30593"/>
                  </a:cubicBezTo>
                  <a:cubicBezTo>
                    <a:pt x="5466" y="30593"/>
                    <a:pt x="7673" y="29180"/>
                    <a:pt x="9507" y="27487"/>
                  </a:cubicBezTo>
                  <a:cubicBezTo>
                    <a:pt x="13010" y="24251"/>
                    <a:pt x="15044" y="19615"/>
                    <a:pt x="16746" y="15245"/>
                  </a:cubicBezTo>
                  <a:cubicBezTo>
                    <a:pt x="17580" y="13010"/>
                    <a:pt x="18347" y="10742"/>
                    <a:pt x="18780" y="8407"/>
                  </a:cubicBezTo>
                  <a:cubicBezTo>
                    <a:pt x="18981" y="7373"/>
                    <a:pt x="20115" y="4504"/>
                    <a:pt x="19648" y="3103"/>
                  </a:cubicBezTo>
                  <a:cubicBezTo>
                    <a:pt x="19314" y="2202"/>
                    <a:pt x="11909" y="734"/>
                    <a:pt x="8873" y="201"/>
                  </a:cubicBezTo>
                  <a:cubicBezTo>
                    <a:pt x="8340" y="101"/>
                    <a:pt x="7939" y="34"/>
                    <a:pt x="7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Google Shape;2457;p47">
              <a:extLst>
                <a:ext uri="{FF2B5EF4-FFF2-40B4-BE49-F238E27FC236}">
                  <a16:creationId xmlns:a16="http://schemas.microsoft.com/office/drawing/2014/main" id="{5749D32F-6489-D6C4-9273-BC7172F40BBB}"/>
                </a:ext>
              </a:extLst>
            </p:cNvPr>
            <p:cNvSpPr/>
            <p:nvPr/>
          </p:nvSpPr>
          <p:spPr>
            <a:xfrm flipH="1">
              <a:off x="6923783" y="2398400"/>
              <a:ext cx="309967" cy="272882"/>
            </a:xfrm>
            <a:custGeom>
              <a:avLst/>
              <a:gdLst/>
              <a:ahLst/>
              <a:cxnLst/>
              <a:rect l="l" t="t" r="r" b="b"/>
              <a:pathLst>
                <a:path w="18547" h="16328" extrusionOk="0">
                  <a:moveTo>
                    <a:pt x="9551" y="0"/>
                  </a:moveTo>
                  <a:cubicBezTo>
                    <a:pt x="9503" y="0"/>
                    <a:pt x="9455" y="0"/>
                    <a:pt x="9407" y="1"/>
                  </a:cubicBezTo>
                  <a:cubicBezTo>
                    <a:pt x="8906" y="1"/>
                    <a:pt x="8373" y="68"/>
                    <a:pt x="7872" y="168"/>
                  </a:cubicBezTo>
                  <a:cubicBezTo>
                    <a:pt x="4470" y="835"/>
                    <a:pt x="1501" y="3470"/>
                    <a:pt x="567" y="6806"/>
                  </a:cubicBezTo>
                  <a:cubicBezTo>
                    <a:pt x="0" y="8907"/>
                    <a:pt x="267" y="11176"/>
                    <a:pt x="1234" y="13110"/>
                  </a:cubicBezTo>
                  <a:cubicBezTo>
                    <a:pt x="1747" y="14137"/>
                    <a:pt x="3070" y="16328"/>
                    <a:pt x="4397" y="16328"/>
                  </a:cubicBezTo>
                  <a:cubicBezTo>
                    <a:pt x="4795" y="16328"/>
                    <a:pt x="5193" y="16131"/>
                    <a:pt x="5571" y="15646"/>
                  </a:cubicBezTo>
                  <a:lnTo>
                    <a:pt x="5571" y="15679"/>
                  </a:lnTo>
                  <a:cubicBezTo>
                    <a:pt x="5904" y="15245"/>
                    <a:pt x="6004" y="14678"/>
                    <a:pt x="5737" y="13911"/>
                  </a:cubicBezTo>
                  <a:cubicBezTo>
                    <a:pt x="5404" y="12977"/>
                    <a:pt x="4403" y="10442"/>
                    <a:pt x="6038" y="10108"/>
                  </a:cubicBezTo>
                  <a:cubicBezTo>
                    <a:pt x="6176" y="10075"/>
                    <a:pt x="6321" y="10065"/>
                    <a:pt x="6469" y="10065"/>
                  </a:cubicBezTo>
                  <a:cubicBezTo>
                    <a:pt x="6752" y="10065"/>
                    <a:pt x="7047" y="10104"/>
                    <a:pt x="7329" y="10104"/>
                  </a:cubicBezTo>
                  <a:cubicBezTo>
                    <a:pt x="7648" y="10104"/>
                    <a:pt x="7951" y="10054"/>
                    <a:pt x="8206" y="9841"/>
                  </a:cubicBezTo>
                  <a:cubicBezTo>
                    <a:pt x="8673" y="9408"/>
                    <a:pt x="8406" y="8741"/>
                    <a:pt x="8673" y="8240"/>
                  </a:cubicBezTo>
                  <a:cubicBezTo>
                    <a:pt x="8928" y="7729"/>
                    <a:pt x="9595" y="7484"/>
                    <a:pt x="10178" y="7484"/>
                  </a:cubicBezTo>
                  <a:cubicBezTo>
                    <a:pt x="10280" y="7484"/>
                    <a:pt x="10380" y="7492"/>
                    <a:pt x="10474" y="7506"/>
                  </a:cubicBezTo>
                  <a:cubicBezTo>
                    <a:pt x="10975" y="7607"/>
                    <a:pt x="11442" y="7873"/>
                    <a:pt x="11909" y="8107"/>
                  </a:cubicBezTo>
                  <a:cubicBezTo>
                    <a:pt x="12798" y="8537"/>
                    <a:pt x="13761" y="8795"/>
                    <a:pt x="14756" y="8795"/>
                  </a:cubicBezTo>
                  <a:cubicBezTo>
                    <a:pt x="14918" y="8795"/>
                    <a:pt x="15081" y="8788"/>
                    <a:pt x="15244" y="8774"/>
                  </a:cubicBezTo>
                  <a:cubicBezTo>
                    <a:pt x="16145" y="8707"/>
                    <a:pt x="16979" y="8374"/>
                    <a:pt x="17713" y="7840"/>
                  </a:cubicBezTo>
                  <a:cubicBezTo>
                    <a:pt x="18447" y="7306"/>
                    <a:pt x="18547" y="6939"/>
                    <a:pt x="18413" y="6072"/>
                  </a:cubicBezTo>
                  <a:cubicBezTo>
                    <a:pt x="18246" y="4771"/>
                    <a:pt x="17613" y="3604"/>
                    <a:pt x="16679" y="2703"/>
                  </a:cubicBezTo>
                  <a:cubicBezTo>
                    <a:pt x="14878" y="870"/>
                    <a:pt x="12113" y="0"/>
                    <a:pt x="95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Google Shape;2458;p47">
              <a:extLst>
                <a:ext uri="{FF2B5EF4-FFF2-40B4-BE49-F238E27FC236}">
                  <a16:creationId xmlns:a16="http://schemas.microsoft.com/office/drawing/2014/main" id="{714E1184-3629-425E-7F71-0F4B8D81EDC9}"/>
                </a:ext>
              </a:extLst>
            </p:cNvPr>
            <p:cNvSpPr/>
            <p:nvPr/>
          </p:nvSpPr>
          <p:spPr>
            <a:xfrm flipH="1">
              <a:off x="7098278" y="2553292"/>
              <a:ext cx="74722" cy="80504"/>
            </a:xfrm>
            <a:custGeom>
              <a:avLst/>
              <a:gdLst/>
              <a:ahLst/>
              <a:cxnLst/>
              <a:rect l="l" t="t" r="r" b="b"/>
              <a:pathLst>
                <a:path w="4471" h="4817" extrusionOk="0">
                  <a:moveTo>
                    <a:pt x="2307" y="1"/>
                  </a:moveTo>
                  <a:cubicBezTo>
                    <a:pt x="1190" y="1"/>
                    <a:pt x="156" y="787"/>
                    <a:pt x="68" y="1941"/>
                  </a:cubicBezTo>
                  <a:cubicBezTo>
                    <a:pt x="1" y="3242"/>
                    <a:pt x="868" y="4543"/>
                    <a:pt x="2236" y="4776"/>
                  </a:cubicBezTo>
                  <a:cubicBezTo>
                    <a:pt x="2379" y="4804"/>
                    <a:pt x="2517" y="4817"/>
                    <a:pt x="2649" y="4817"/>
                  </a:cubicBezTo>
                  <a:cubicBezTo>
                    <a:pt x="3654" y="4817"/>
                    <a:pt x="4316" y="4054"/>
                    <a:pt x="4404" y="2875"/>
                  </a:cubicBezTo>
                  <a:cubicBezTo>
                    <a:pt x="4471" y="1608"/>
                    <a:pt x="4071" y="273"/>
                    <a:pt x="2736" y="40"/>
                  </a:cubicBezTo>
                  <a:cubicBezTo>
                    <a:pt x="2593" y="13"/>
                    <a:pt x="2449" y="1"/>
                    <a:pt x="2307" y="1"/>
                  </a:cubicBezTo>
                  <a:close/>
                </a:path>
              </a:pathLst>
            </a:custGeom>
            <a:solidFill>
              <a:srgbClr val="F2A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Google Shape;2459;p47">
              <a:extLst>
                <a:ext uri="{FF2B5EF4-FFF2-40B4-BE49-F238E27FC236}">
                  <a16:creationId xmlns:a16="http://schemas.microsoft.com/office/drawing/2014/main" id="{1F4ACDF6-B013-AF51-7D66-01EE02DFF654}"/>
                </a:ext>
              </a:extLst>
            </p:cNvPr>
            <p:cNvSpPr/>
            <p:nvPr/>
          </p:nvSpPr>
          <p:spPr>
            <a:xfrm flipH="1">
              <a:off x="6983982" y="2649272"/>
              <a:ext cx="56889" cy="16228"/>
            </a:xfrm>
            <a:custGeom>
              <a:avLst/>
              <a:gdLst/>
              <a:ahLst/>
              <a:cxnLst/>
              <a:rect l="l" t="t" r="r" b="b"/>
              <a:pathLst>
                <a:path w="3404" h="971" extrusionOk="0">
                  <a:moveTo>
                    <a:pt x="3403" y="1"/>
                  </a:moveTo>
                  <a:lnTo>
                    <a:pt x="1" y="168"/>
                  </a:lnTo>
                  <a:cubicBezTo>
                    <a:pt x="381" y="674"/>
                    <a:pt x="1032" y="971"/>
                    <a:pt x="1667" y="971"/>
                  </a:cubicBezTo>
                  <a:cubicBezTo>
                    <a:pt x="1701" y="971"/>
                    <a:pt x="1735" y="970"/>
                    <a:pt x="1769" y="968"/>
                  </a:cubicBezTo>
                  <a:cubicBezTo>
                    <a:pt x="2436" y="935"/>
                    <a:pt x="3069" y="568"/>
                    <a:pt x="34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Google Shape;2460;p47">
              <a:extLst>
                <a:ext uri="{FF2B5EF4-FFF2-40B4-BE49-F238E27FC236}">
                  <a16:creationId xmlns:a16="http://schemas.microsoft.com/office/drawing/2014/main" id="{6973D290-11A3-5074-9D8C-0A770F59EE61}"/>
                </a:ext>
              </a:extLst>
            </p:cNvPr>
            <p:cNvSpPr/>
            <p:nvPr/>
          </p:nvSpPr>
          <p:spPr>
            <a:xfrm flipH="1">
              <a:off x="6249785" y="3060149"/>
              <a:ext cx="608786" cy="312206"/>
            </a:xfrm>
            <a:custGeom>
              <a:avLst/>
              <a:gdLst/>
              <a:ahLst/>
              <a:cxnLst/>
              <a:rect l="l" t="t" r="r" b="b"/>
              <a:pathLst>
                <a:path w="36427" h="18681" extrusionOk="0">
                  <a:moveTo>
                    <a:pt x="5704" y="0"/>
                  </a:moveTo>
                  <a:cubicBezTo>
                    <a:pt x="5438" y="0"/>
                    <a:pt x="5171" y="200"/>
                    <a:pt x="5071" y="467"/>
                  </a:cubicBezTo>
                  <a:lnTo>
                    <a:pt x="0" y="18680"/>
                  </a:lnTo>
                  <a:lnTo>
                    <a:pt x="31289" y="18680"/>
                  </a:lnTo>
                  <a:lnTo>
                    <a:pt x="36293" y="834"/>
                  </a:lnTo>
                  <a:cubicBezTo>
                    <a:pt x="36426" y="400"/>
                    <a:pt x="36093" y="0"/>
                    <a:pt x="356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Google Shape;2461;p47">
              <a:extLst>
                <a:ext uri="{FF2B5EF4-FFF2-40B4-BE49-F238E27FC236}">
                  <a16:creationId xmlns:a16="http://schemas.microsoft.com/office/drawing/2014/main" id="{B23712E4-FEB9-5241-9C54-88C583FB17E3}"/>
                </a:ext>
              </a:extLst>
            </p:cNvPr>
            <p:cNvSpPr/>
            <p:nvPr/>
          </p:nvSpPr>
          <p:spPr>
            <a:xfrm flipH="1">
              <a:off x="6357931" y="3343342"/>
              <a:ext cx="648930" cy="29013"/>
            </a:xfrm>
            <a:custGeom>
              <a:avLst/>
              <a:gdLst/>
              <a:ahLst/>
              <a:cxnLst/>
              <a:rect l="l" t="t" r="r" b="b"/>
              <a:pathLst>
                <a:path w="38829" h="1736" extrusionOk="0">
                  <a:moveTo>
                    <a:pt x="834" y="1"/>
                  </a:moveTo>
                  <a:cubicBezTo>
                    <a:pt x="367" y="1"/>
                    <a:pt x="0" y="401"/>
                    <a:pt x="0" y="868"/>
                  </a:cubicBezTo>
                  <a:cubicBezTo>
                    <a:pt x="0" y="1335"/>
                    <a:pt x="367" y="1735"/>
                    <a:pt x="834" y="1735"/>
                  </a:cubicBezTo>
                  <a:lnTo>
                    <a:pt x="37961" y="1735"/>
                  </a:lnTo>
                  <a:cubicBezTo>
                    <a:pt x="38461" y="1735"/>
                    <a:pt x="38828" y="1335"/>
                    <a:pt x="38828" y="868"/>
                  </a:cubicBezTo>
                  <a:cubicBezTo>
                    <a:pt x="38828" y="401"/>
                    <a:pt x="38461" y="1"/>
                    <a:pt x="37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Google Shape;2462;p47">
              <a:extLst>
                <a:ext uri="{FF2B5EF4-FFF2-40B4-BE49-F238E27FC236}">
                  <a16:creationId xmlns:a16="http://schemas.microsoft.com/office/drawing/2014/main" id="{FBAAB8B1-0619-E179-E8E3-3348489DA5B9}"/>
                </a:ext>
              </a:extLst>
            </p:cNvPr>
            <p:cNvSpPr/>
            <p:nvPr/>
          </p:nvSpPr>
          <p:spPr>
            <a:xfrm flipH="1">
              <a:off x="6491732" y="3188918"/>
              <a:ext cx="60232" cy="49636"/>
            </a:xfrm>
            <a:custGeom>
              <a:avLst/>
              <a:gdLst/>
              <a:ahLst/>
              <a:cxnLst/>
              <a:rect l="l" t="t" r="r" b="b"/>
              <a:pathLst>
                <a:path w="3604" h="2970" fill="none" extrusionOk="0">
                  <a:moveTo>
                    <a:pt x="3437" y="1502"/>
                  </a:moveTo>
                  <a:cubicBezTo>
                    <a:pt x="3236" y="2302"/>
                    <a:pt x="2369" y="2969"/>
                    <a:pt x="1469" y="2969"/>
                  </a:cubicBezTo>
                  <a:cubicBezTo>
                    <a:pt x="568" y="2969"/>
                    <a:pt x="1" y="2302"/>
                    <a:pt x="168" y="1502"/>
                  </a:cubicBezTo>
                  <a:cubicBezTo>
                    <a:pt x="334" y="668"/>
                    <a:pt x="1202" y="1"/>
                    <a:pt x="2102" y="1"/>
                  </a:cubicBezTo>
                  <a:cubicBezTo>
                    <a:pt x="3003" y="1"/>
                    <a:pt x="3603" y="668"/>
                    <a:pt x="3437" y="1502"/>
                  </a:cubicBezTo>
                  <a:close/>
                </a:path>
              </a:pathLst>
            </a:custGeom>
            <a:noFill/>
            <a:ln w="108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Google Shape;2463;p47">
              <a:extLst>
                <a:ext uri="{FF2B5EF4-FFF2-40B4-BE49-F238E27FC236}">
                  <a16:creationId xmlns:a16="http://schemas.microsoft.com/office/drawing/2014/main" id="{AA31B6E0-97DC-1B7C-8D76-28E15792EB0A}"/>
                </a:ext>
              </a:extLst>
            </p:cNvPr>
            <p:cNvSpPr/>
            <p:nvPr/>
          </p:nvSpPr>
          <p:spPr>
            <a:xfrm flipH="1">
              <a:off x="7113320" y="2570021"/>
              <a:ext cx="17682" cy="38272"/>
            </a:xfrm>
            <a:custGeom>
              <a:avLst/>
              <a:gdLst/>
              <a:ahLst/>
              <a:cxnLst/>
              <a:rect l="l" t="t" r="r" b="b"/>
              <a:pathLst>
                <a:path w="1058" h="2290" extrusionOk="0">
                  <a:moveTo>
                    <a:pt x="101" y="1"/>
                  </a:moveTo>
                  <a:cubicBezTo>
                    <a:pt x="44" y="1"/>
                    <a:pt x="1" y="110"/>
                    <a:pt x="90" y="140"/>
                  </a:cubicBezTo>
                  <a:cubicBezTo>
                    <a:pt x="423" y="306"/>
                    <a:pt x="690" y="640"/>
                    <a:pt x="724" y="1007"/>
                  </a:cubicBezTo>
                  <a:cubicBezTo>
                    <a:pt x="790" y="1407"/>
                    <a:pt x="624" y="1774"/>
                    <a:pt x="390" y="2074"/>
                  </a:cubicBezTo>
                  <a:cubicBezTo>
                    <a:pt x="306" y="2158"/>
                    <a:pt x="387" y="2290"/>
                    <a:pt x="474" y="2290"/>
                  </a:cubicBezTo>
                  <a:cubicBezTo>
                    <a:pt x="491" y="2290"/>
                    <a:pt x="508" y="2285"/>
                    <a:pt x="523" y="2274"/>
                  </a:cubicBezTo>
                  <a:cubicBezTo>
                    <a:pt x="757" y="2108"/>
                    <a:pt x="890" y="1941"/>
                    <a:pt x="990" y="1674"/>
                  </a:cubicBezTo>
                  <a:cubicBezTo>
                    <a:pt x="1057" y="1440"/>
                    <a:pt x="1057" y="1207"/>
                    <a:pt x="1024" y="973"/>
                  </a:cubicBezTo>
                  <a:cubicBezTo>
                    <a:pt x="924" y="506"/>
                    <a:pt x="557" y="140"/>
                    <a:pt x="123" y="6"/>
                  </a:cubicBezTo>
                  <a:cubicBezTo>
                    <a:pt x="116" y="2"/>
                    <a:pt x="109" y="1"/>
                    <a:pt x="101" y="1"/>
                  </a:cubicBezTo>
                  <a:close/>
                </a:path>
              </a:pathLst>
            </a:custGeom>
            <a:solidFill>
              <a:srgbClr val="B55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Google Shape;2464;p47">
              <a:extLst>
                <a:ext uri="{FF2B5EF4-FFF2-40B4-BE49-F238E27FC236}">
                  <a16:creationId xmlns:a16="http://schemas.microsoft.com/office/drawing/2014/main" id="{7B332A12-42BB-364F-EA0A-BB76C8A4FD37}"/>
                </a:ext>
              </a:extLst>
            </p:cNvPr>
            <p:cNvSpPr/>
            <p:nvPr/>
          </p:nvSpPr>
          <p:spPr>
            <a:xfrm flipH="1">
              <a:off x="7006527" y="2710941"/>
              <a:ext cx="67067" cy="10345"/>
            </a:xfrm>
            <a:custGeom>
              <a:avLst/>
              <a:gdLst/>
              <a:ahLst/>
              <a:cxnLst/>
              <a:rect l="l" t="t" r="r" b="b"/>
              <a:pathLst>
                <a:path w="4013" h="619" extrusionOk="0">
                  <a:moveTo>
                    <a:pt x="3910" y="0"/>
                  </a:moveTo>
                  <a:cubicBezTo>
                    <a:pt x="3895" y="0"/>
                    <a:pt x="3879" y="4"/>
                    <a:pt x="3860" y="13"/>
                  </a:cubicBezTo>
                  <a:cubicBezTo>
                    <a:pt x="3293" y="214"/>
                    <a:pt x="2659" y="314"/>
                    <a:pt x="2059" y="314"/>
                  </a:cubicBezTo>
                  <a:cubicBezTo>
                    <a:pt x="1425" y="314"/>
                    <a:pt x="824" y="180"/>
                    <a:pt x="224" y="13"/>
                  </a:cubicBezTo>
                  <a:cubicBezTo>
                    <a:pt x="214" y="11"/>
                    <a:pt x="204" y="10"/>
                    <a:pt x="194" y="10"/>
                  </a:cubicBezTo>
                  <a:cubicBezTo>
                    <a:pt x="77" y="10"/>
                    <a:pt x="1" y="185"/>
                    <a:pt x="124" y="247"/>
                  </a:cubicBezTo>
                  <a:cubicBezTo>
                    <a:pt x="695" y="501"/>
                    <a:pt x="1320" y="619"/>
                    <a:pt x="1943" y="619"/>
                  </a:cubicBezTo>
                  <a:cubicBezTo>
                    <a:pt x="2630" y="619"/>
                    <a:pt x="3315" y="476"/>
                    <a:pt x="3927" y="214"/>
                  </a:cubicBezTo>
                  <a:cubicBezTo>
                    <a:pt x="4013" y="156"/>
                    <a:pt x="4000" y="0"/>
                    <a:pt x="3910" y="0"/>
                  </a:cubicBezTo>
                  <a:close/>
                </a:path>
              </a:pathLst>
            </a:custGeom>
            <a:solidFill>
              <a:srgbClr val="B55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Google Shape;2465;p47">
              <a:extLst>
                <a:ext uri="{FF2B5EF4-FFF2-40B4-BE49-F238E27FC236}">
                  <a16:creationId xmlns:a16="http://schemas.microsoft.com/office/drawing/2014/main" id="{1E74A216-6B08-B590-8FC0-BDB4AA6FC24B}"/>
                </a:ext>
              </a:extLst>
            </p:cNvPr>
            <p:cNvSpPr/>
            <p:nvPr/>
          </p:nvSpPr>
          <p:spPr>
            <a:xfrm flipH="1">
              <a:off x="6823441" y="3122269"/>
              <a:ext cx="51608" cy="229663"/>
            </a:xfrm>
            <a:custGeom>
              <a:avLst/>
              <a:gdLst/>
              <a:ahLst/>
              <a:cxnLst/>
              <a:rect l="l" t="t" r="r" b="b"/>
              <a:pathLst>
                <a:path w="3088" h="13742" extrusionOk="0">
                  <a:moveTo>
                    <a:pt x="113" y="1"/>
                  </a:moveTo>
                  <a:cubicBezTo>
                    <a:pt x="55" y="1"/>
                    <a:pt x="0" y="44"/>
                    <a:pt x="19" y="119"/>
                  </a:cubicBezTo>
                  <a:cubicBezTo>
                    <a:pt x="786" y="2254"/>
                    <a:pt x="1320" y="4456"/>
                    <a:pt x="1754" y="6657"/>
                  </a:cubicBezTo>
                  <a:cubicBezTo>
                    <a:pt x="2187" y="8959"/>
                    <a:pt x="2387" y="11227"/>
                    <a:pt x="2621" y="13529"/>
                  </a:cubicBezTo>
                  <a:cubicBezTo>
                    <a:pt x="2621" y="13666"/>
                    <a:pt x="2736" y="13742"/>
                    <a:pt x="2847" y="13742"/>
                  </a:cubicBezTo>
                  <a:cubicBezTo>
                    <a:pt x="2952" y="13742"/>
                    <a:pt x="3055" y="13674"/>
                    <a:pt x="3055" y="13529"/>
                  </a:cubicBezTo>
                  <a:cubicBezTo>
                    <a:pt x="3088" y="8892"/>
                    <a:pt x="1820" y="4356"/>
                    <a:pt x="219" y="86"/>
                  </a:cubicBezTo>
                  <a:cubicBezTo>
                    <a:pt x="205" y="27"/>
                    <a:pt x="158" y="1"/>
                    <a:pt x="1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Google Shape;2466;p47">
              <a:extLst>
                <a:ext uri="{FF2B5EF4-FFF2-40B4-BE49-F238E27FC236}">
                  <a16:creationId xmlns:a16="http://schemas.microsoft.com/office/drawing/2014/main" id="{915F069E-887A-053C-8BC5-98D0A3ACC04C}"/>
                </a:ext>
              </a:extLst>
            </p:cNvPr>
            <p:cNvSpPr/>
            <p:nvPr/>
          </p:nvSpPr>
          <p:spPr>
            <a:xfrm flipH="1">
              <a:off x="7441904" y="2843889"/>
              <a:ext cx="125043" cy="333581"/>
            </a:xfrm>
            <a:custGeom>
              <a:avLst/>
              <a:gdLst/>
              <a:ahLst/>
              <a:cxnLst/>
              <a:rect l="l" t="t" r="r" b="b"/>
              <a:pathLst>
                <a:path w="7482" h="19960" extrusionOk="0">
                  <a:moveTo>
                    <a:pt x="7335" y="1"/>
                  </a:moveTo>
                  <a:cubicBezTo>
                    <a:pt x="7288" y="1"/>
                    <a:pt x="7241" y="30"/>
                    <a:pt x="7228" y="98"/>
                  </a:cubicBezTo>
                  <a:cubicBezTo>
                    <a:pt x="6828" y="1398"/>
                    <a:pt x="6527" y="2733"/>
                    <a:pt x="6127" y="4034"/>
                  </a:cubicBezTo>
                  <a:cubicBezTo>
                    <a:pt x="5760" y="5335"/>
                    <a:pt x="5327" y="6669"/>
                    <a:pt x="4893" y="7970"/>
                  </a:cubicBezTo>
                  <a:cubicBezTo>
                    <a:pt x="3992" y="10572"/>
                    <a:pt x="2992" y="13140"/>
                    <a:pt x="1891" y="15675"/>
                  </a:cubicBezTo>
                  <a:cubicBezTo>
                    <a:pt x="1290" y="17076"/>
                    <a:pt x="590" y="18411"/>
                    <a:pt x="23" y="19812"/>
                  </a:cubicBezTo>
                  <a:cubicBezTo>
                    <a:pt x="1" y="19901"/>
                    <a:pt x="67" y="19960"/>
                    <a:pt x="134" y="19960"/>
                  </a:cubicBezTo>
                  <a:cubicBezTo>
                    <a:pt x="167" y="19960"/>
                    <a:pt x="201" y="19945"/>
                    <a:pt x="223" y="19912"/>
                  </a:cubicBezTo>
                  <a:cubicBezTo>
                    <a:pt x="923" y="18711"/>
                    <a:pt x="1457" y="17443"/>
                    <a:pt x="2024" y="16176"/>
                  </a:cubicBezTo>
                  <a:cubicBezTo>
                    <a:pt x="2558" y="14975"/>
                    <a:pt x="3092" y="13741"/>
                    <a:pt x="3559" y="12506"/>
                  </a:cubicBezTo>
                  <a:cubicBezTo>
                    <a:pt x="4593" y="9938"/>
                    <a:pt x="5493" y="7336"/>
                    <a:pt x="6261" y="4667"/>
                  </a:cubicBezTo>
                  <a:cubicBezTo>
                    <a:pt x="6694" y="3200"/>
                    <a:pt x="7161" y="1665"/>
                    <a:pt x="7461" y="164"/>
                  </a:cubicBezTo>
                  <a:cubicBezTo>
                    <a:pt x="7481" y="65"/>
                    <a:pt x="7406" y="1"/>
                    <a:pt x="73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Google Shape;2467;p47">
              <a:extLst>
                <a:ext uri="{FF2B5EF4-FFF2-40B4-BE49-F238E27FC236}">
                  <a16:creationId xmlns:a16="http://schemas.microsoft.com/office/drawing/2014/main" id="{BD2BF491-D98B-9069-8BAC-F8777793B99C}"/>
                </a:ext>
              </a:extLst>
            </p:cNvPr>
            <p:cNvSpPr/>
            <p:nvPr/>
          </p:nvSpPr>
          <p:spPr>
            <a:xfrm flipH="1">
              <a:off x="6961487" y="2798698"/>
              <a:ext cx="303833" cy="138179"/>
            </a:xfrm>
            <a:custGeom>
              <a:avLst/>
              <a:gdLst/>
              <a:ahLst/>
              <a:cxnLst/>
              <a:rect l="l" t="t" r="r" b="b"/>
              <a:pathLst>
                <a:path w="18180" h="8268" extrusionOk="0">
                  <a:moveTo>
                    <a:pt x="214" y="0"/>
                  </a:moveTo>
                  <a:cubicBezTo>
                    <a:pt x="114" y="0"/>
                    <a:pt x="1" y="92"/>
                    <a:pt x="21" y="233"/>
                  </a:cubicBezTo>
                  <a:cubicBezTo>
                    <a:pt x="588" y="3402"/>
                    <a:pt x="3190" y="5937"/>
                    <a:pt x="5959" y="7371"/>
                  </a:cubicBezTo>
                  <a:cubicBezTo>
                    <a:pt x="7099" y="7954"/>
                    <a:pt x="8297" y="8268"/>
                    <a:pt x="9538" y="8268"/>
                  </a:cubicBezTo>
                  <a:cubicBezTo>
                    <a:pt x="9931" y="8268"/>
                    <a:pt x="10328" y="8236"/>
                    <a:pt x="10729" y="8172"/>
                  </a:cubicBezTo>
                  <a:cubicBezTo>
                    <a:pt x="12363" y="7905"/>
                    <a:pt x="13931" y="7138"/>
                    <a:pt x="15165" y="6037"/>
                  </a:cubicBezTo>
                  <a:cubicBezTo>
                    <a:pt x="16466" y="4870"/>
                    <a:pt x="17634" y="3235"/>
                    <a:pt x="18134" y="1534"/>
                  </a:cubicBezTo>
                  <a:cubicBezTo>
                    <a:pt x="18179" y="1421"/>
                    <a:pt x="18072" y="1324"/>
                    <a:pt x="17967" y="1324"/>
                  </a:cubicBezTo>
                  <a:cubicBezTo>
                    <a:pt x="17916" y="1324"/>
                    <a:pt x="17866" y="1346"/>
                    <a:pt x="17834" y="1401"/>
                  </a:cubicBezTo>
                  <a:cubicBezTo>
                    <a:pt x="17133" y="2802"/>
                    <a:pt x="16433" y="4102"/>
                    <a:pt x="15332" y="5237"/>
                  </a:cubicBezTo>
                  <a:cubicBezTo>
                    <a:pt x="14231" y="6371"/>
                    <a:pt x="12864" y="7238"/>
                    <a:pt x="11329" y="7605"/>
                  </a:cubicBezTo>
                  <a:cubicBezTo>
                    <a:pt x="10739" y="7765"/>
                    <a:pt x="10139" y="7843"/>
                    <a:pt x="9543" y="7843"/>
                  </a:cubicBezTo>
                  <a:cubicBezTo>
                    <a:pt x="8521" y="7843"/>
                    <a:pt x="7507" y="7614"/>
                    <a:pt x="6559" y="7171"/>
                  </a:cubicBezTo>
                  <a:cubicBezTo>
                    <a:pt x="5125" y="6538"/>
                    <a:pt x="3857" y="5570"/>
                    <a:pt x="2756" y="4469"/>
                  </a:cubicBezTo>
                  <a:cubicBezTo>
                    <a:pt x="1589" y="3235"/>
                    <a:pt x="688" y="1801"/>
                    <a:pt x="355" y="133"/>
                  </a:cubicBezTo>
                  <a:cubicBezTo>
                    <a:pt x="341" y="40"/>
                    <a:pt x="281" y="0"/>
                    <a:pt x="2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Google Shape;2468;p47">
              <a:extLst>
                <a:ext uri="{FF2B5EF4-FFF2-40B4-BE49-F238E27FC236}">
                  <a16:creationId xmlns:a16="http://schemas.microsoft.com/office/drawing/2014/main" id="{A10C3C7B-FF00-1BF2-D327-B9F95F08F429}"/>
                </a:ext>
              </a:extLst>
            </p:cNvPr>
            <p:cNvSpPr/>
            <p:nvPr/>
          </p:nvSpPr>
          <p:spPr>
            <a:xfrm flipH="1">
              <a:off x="5831120" y="3369547"/>
              <a:ext cx="2165823" cy="45174"/>
            </a:xfrm>
            <a:custGeom>
              <a:avLst/>
              <a:gdLst/>
              <a:ahLst/>
              <a:cxnLst/>
              <a:rect l="l" t="t" r="r" b="b"/>
              <a:pathLst>
                <a:path w="129593" h="2703" extrusionOk="0">
                  <a:moveTo>
                    <a:pt x="0" y="0"/>
                  </a:moveTo>
                  <a:lnTo>
                    <a:pt x="0" y="2702"/>
                  </a:lnTo>
                  <a:lnTo>
                    <a:pt x="129593" y="2702"/>
                  </a:lnTo>
                  <a:lnTo>
                    <a:pt x="1295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Google Shape;2469;p47">
              <a:extLst>
                <a:ext uri="{FF2B5EF4-FFF2-40B4-BE49-F238E27FC236}">
                  <a16:creationId xmlns:a16="http://schemas.microsoft.com/office/drawing/2014/main" id="{357CC81D-771B-5CBA-3F01-2485E6F5FCF7}"/>
                </a:ext>
              </a:extLst>
            </p:cNvPr>
            <p:cNvSpPr/>
            <p:nvPr/>
          </p:nvSpPr>
          <p:spPr>
            <a:xfrm flipH="1">
              <a:off x="7376291" y="3051792"/>
              <a:ext cx="105289" cy="168729"/>
            </a:xfrm>
            <a:custGeom>
              <a:avLst/>
              <a:gdLst/>
              <a:ahLst/>
              <a:cxnLst/>
              <a:rect l="l" t="t" r="r" b="b"/>
              <a:pathLst>
                <a:path w="6300" h="10096" extrusionOk="0">
                  <a:moveTo>
                    <a:pt x="6052" y="1"/>
                  </a:moveTo>
                  <a:cubicBezTo>
                    <a:pt x="5987" y="1"/>
                    <a:pt x="5924" y="30"/>
                    <a:pt x="5889" y="100"/>
                  </a:cubicBezTo>
                  <a:cubicBezTo>
                    <a:pt x="4255" y="3569"/>
                    <a:pt x="2353" y="6871"/>
                    <a:pt x="52" y="9940"/>
                  </a:cubicBezTo>
                  <a:cubicBezTo>
                    <a:pt x="0" y="10018"/>
                    <a:pt x="89" y="10095"/>
                    <a:pt x="162" y="10095"/>
                  </a:cubicBezTo>
                  <a:cubicBezTo>
                    <a:pt x="183" y="10095"/>
                    <a:pt x="204" y="10089"/>
                    <a:pt x="219" y="10074"/>
                  </a:cubicBezTo>
                  <a:cubicBezTo>
                    <a:pt x="2787" y="7205"/>
                    <a:pt x="4889" y="3869"/>
                    <a:pt x="6256" y="233"/>
                  </a:cubicBezTo>
                  <a:cubicBezTo>
                    <a:pt x="6300" y="103"/>
                    <a:pt x="6173" y="1"/>
                    <a:pt x="60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Google Shape;2470;p47">
              <a:extLst>
                <a:ext uri="{FF2B5EF4-FFF2-40B4-BE49-F238E27FC236}">
                  <a16:creationId xmlns:a16="http://schemas.microsoft.com/office/drawing/2014/main" id="{91ABBE4C-C998-B9AF-CABC-EDBB733D1946}"/>
                </a:ext>
              </a:extLst>
            </p:cNvPr>
            <p:cNvSpPr/>
            <p:nvPr/>
          </p:nvSpPr>
          <p:spPr>
            <a:xfrm flipH="1">
              <a:off x="7464349" y="1145297"/>
              <a:ext cx="426971" cy="213887"/>
            </a:xfrm>
            <a:custGeom>
              <a:avLst/>
              <a:gdLst/>
              <a:ahLst/>
              <a:cxnLst/>
              <a:rect l="l" t="t" r="r" b="b"/>
              <a:pathLst>
                <a:path w="25548" h="12798" extrusionOk="0">
                  <a:moveTo>
                    <a:pt x="8278" y="1"/>
                  </a:moveTo>
                  <a:cubicBezTo>
                    <a:pt x="8229" y="1"/>
                    <a:pt x="8166" y="55"/>
                    <a:pt x="8190" y="127"/>
                  </a:cubicBezTo>
                  <a:cubicBezTo>
                    <a:pt x="8224" y="161"/>
                    <a:pt x="8257" y="228"/>
                    <a:pt x="8257" y="294"/>
                  </a:cubicBezTo>
                  <a:cubicBezTo>
                    <a:pt x="7590" y="861"/>
                    <a:pt x="6956" y="1495"/>
                    <a:pt x="6289" y="2096"/>
                  </a:cubicBezTo>
                  <a:lnTo>
                    <a:pt x="4188" y="4030"/>
                  </a:lnTo>
                  <a:cubicBezTo>
                    <a:pt x="2820" y="5331"/>
                    <a:pt x="1419" y="6599"/>
                    <a:pt x="51" y="7866"/>
                  </a:cubicBezTo>
                  <a:cubicBezTo>
                    <a:pt x="0" y="7918"/>
                    <a:pt x="47" y="7988"/>
                    <a:pt x="102" y="7988"/>
                  </a:cubicBezTo>
                  <a:cubicBezTo>
                    <a:pt x="119" y="7988"/>
                    <a:pt x="136" y="7982"/>
                    <a:pt x="151" y="7966"/>
                  </a:cubicBezTo>
                  <a:cubicBezTo>
                    <a:pt x="1519" y="6699"/>
                    <a:pt x="2920" y="5431"/>
                    <a:pt x="4288" y="4164"/>
                  </a:cubicBezTo>
                  <a:lnTo>
                    <a:pt x="6356" y="2262"/>
                  </a:lnTo>
                  <a:cubicBezTo>
                    <a:pt x="7023" y="1629"/>
                    <a:pt x="7690" y="1061"/>
                    <a:pt x="8324" y="428"/>
                  </a:cubicBezTo>
                  <a:cubicBezTo>
                    <a:pt x="9692" y="3597"/>
                    <a:pt x="11059" y="6799"/>
                    <a:pt x="12293" y="10035"/>
                  </a:cubicBezTo>
                  <a:cubicBezTo>
                    <a:pt x="12627" y="10902"/>
                    <a:pt x="12927" y="11769"/>
                    <a:pt x="13327" y="12603"/>
                  </a:cubicBezTo>
                  <a:cubicBezTo>
                    <a:pt x="13261" y="12670"/>
                    <a:pt x="13327" y="12703"/>
                    <a:pt x="13361" y="12737"/>
                  </a:cubicBezTo>
                  <a:cubicBezTo>
                    <a:pt x="13361" y="12737"/>
                    <a:pt x="13394" y="12737"/>
                    <a:pt x="13394" y="12770"/>
                  </a:cubicBezTo>
                  <a:cubicBezTo>
                    <a:pt x="13404" y="12789"/>
                    <a:pt x="13419" y="12798"/>
                    <a:pt x="13436" y="12798"/>
                  </a:cubicBezTo>
                  <a:cubicBezTo>
                    <a:pt x="13475" y="12798"/>
                    <a:pt x="13518" y="12750"/>
                    <a:pt x="13494" y="12703"/>
                  </a:cubicBezTo>
                  <a:cubicBezTo>
                    <a:pt x="13494" y="12703"/>
                    <a:pt x="13494" y="12670"/>
                    <a:pt x="13461" y="12670"/>
                  </a:cubicBezTo>
                  <a:cubicBezTo>
                    <a:pt x="14462" y="11269"/>
                    <a:pt x="15396" y="9868"/>
                    <a:pt x="16396" y="8500"/>
                  </a:cubicBezTo>
                  <a:cubicBezTo>
                    <a:pt x="17397" y="7132"/>
                    <a:pt x="18398" y="5765"/>
                    <a:pt x="19432" y="4431"/>
                  </a:cubicBezTo>
                  <a:cubicBezTo>
                    <a:pt x="20032" y="3663"/>
                    <a:pt x="20633" y="2929"/>
                    <a:pt x="21200" y="2129"/>
                  </a:cubicBezTo>
                  <a:cubicBezTo>
                    <a:pt x="21333" y="2396"/>
                    <a:pt x="21500" y="2629"/>
                    <a:pt x="21633" y="2863"/>
                  </a:cubicBezTo>
                  <a:cubicBezTo>
                    <a:pt x="21834" y="3130"/>
                    <a:pt x="22000" y="3396"/>
                    <a:pt x="22167" y="3663"/>
                  </a:cubicBezTo>
                  <a:cubicBezTo>
                    <a:pt x="22534" y="4230"/>
                    <a:pt x="22868" y="4797"/>
                    <a:pt x="23235" y="5365"/>
                  </a:cubicBezTo>
                  <a:cubicBezTo>
                    <a:pt x="23935" y="6499"/>
                    <a:pt x="24602" y="7633"/>
                    <a:pt x="25336" y="8734"/>
                  </a:cubicBezTo>
                  <a:cubicBezTo>
                    <a:pt x="25358" y="8778"/>
                    <a:pt x="25392" y="8797"/>
                    <a:pt x="25424" y="8797"/>
                  </a:cubicBezTo>
                  <a:cubicBezTo>
                    <a:pt x="25488" y="8797"/>
                    <a:pt x="25547" y="8723"/>
                    <a:pt x="25503" y="8634"/>
                  </a:cubicBezTo>
                  <a:lnTo>
                    <a:pt x="25503" y="8634"/>
                  </a:lnTo>
                  <a:lnTo>
                    <a:pt x="25503" y="8667"/>
                  </a:lnTo>
                  <a:cubicBezTo>
                    <a:pt x="24869" y="7499"/>
                    <a:pt x="24135" y="6399"/>
                    <a:pt x="23435" y="5264"/>
                  </a:cubicBezTo>
                  <a:cubicBezTo>
                    <a:pt x="23068" y="4731"/>
                    <a:pt x="22734" y="4197"/>
                    <a:pt x="22367" y="3630"/>
                  </a:cubicBezTo>
                  <a:cubicBezTo>
                    <a:pt x="22200" y="3363"/>
                    <a:pt x="22000" y="3063"/>
                    <a:pt x="21800" y="2796"/>
                  </a:cubicBezTo>
                  <a:cubicBezTo>
                    <a:pt x="21633" y="2529"/>
                    <a:pt x="21467" y="2229"/>
                    <a:pt x="21266" y="2029"/>
                  </a:cubicBezTo>
                  <a:lnTo>
                    <a:pt x="21233" y="2029"/>
                  </a:lnTo>
                  <a:cubicBezTo>
                    <a:pt x="21214" y="2010"/>
                    <a:pt x="21183" y="1990"/>
                    <a:pt x="21155" y="1990"/>
                  </a:cubicBezTo>
                  <a:cubicBezTo>
                    <a:pt x="21134" y="1990"/>
                    <a:pt x="21114" y="2001"/>
                    <a:pt x="21100" y="2029"/>
                  </a:cubicBezTo>
                  <a:cubicBezTo>
                    <a:pt x="19966" y="3296"/>
                    <a:pt x="18965" y="4664"/>
                    <a:pt x="17964" y="6032"/>
                  </a:cubicBezTo>
                  <a:cubicBezTo>
                    <a:pt x="16930" y="7399"/>
                    <a:pt x="15929" y="8800"/>
                    <a:pt x="14962" y="10201"/>
                  </a:cubicBezTo>
                  <a:cubicBezTo>
                    <a:pt x="14428" y="10935"/>
                    <a:pt x="13895" y="11702"/>
                    <a:pt x="13428" y="12470"/>
                  </a:cubicBezTo>
                  <a:cubicBezTo>
                    <a:pt x="13194" y="11702"/>
                    <a:pt x="12860" y="10935"/>
                    <a:pt x="12560" y="10201"/>
                  </a:cubicBezTo>
                  <a:cubicBezTo>
                    <a:pt x="12260" y="9367"/>
                    <a:pt x="11926" y="8534"/>
                    <a:pt x="11593" y="7733"/>
                  </a:cubicBezTo>
                  <a:cubicBezTo>
                    <a:pt x="10926" y="6098"/>
                    <a:pt x="10259" y="4464"/>
                    <a:pt x="9558" y="2829"/>
                  </a:cubicBezTo>
                  <a:cubicBezTo>
                    <a:pt x="9191" y="1995"/>
                    <a:pt x="8824" y="1162"/>
                    <a:pt x="8457" y="294"/>
                  </a:cubicBezTo>
                  <a:cubicBezTo>
                    <a:pt x="8491" y="261"/>
                    <a:pt x="8457" y="194"/>
                    <a:pt x="8391" y="194"/>
                  </a:cubicBezTo>
                  <a:cubicBezTo>
                    <a:pt x="8391" y="161"/>
                    <a:pt x="8357" y="94"/>
                    <a:pt x="8324" y="27"/>
                  </a:cubicBezTo>
                  <a:cubicBezTo>
                    <a:pt x="8315" y="9"/>
                    <a:pt x="8297" y="1"/>
                    <a:pt x="82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Google Shape;2471;p47">
              <a:extLst>
                <a:ext uri="{FF2B5EF4-FFF2-40B4-BE49-F238E27FC236}">
                  <a16:creationId xmlns:a16="http://schemas.microsoft.com/office/drawing/2014/main" id="{62D51180-AD82-5457-0EB2-F6DFD4275BE0}"/>
                </a:ext>
              </a:extLst>
            </p:cNvPr>
            <p:cNvSpPr/>
            <p:nvPr/>
          </p:nvSpPr>
          <p:spPr>
            <a:xfrm flipH="1">
              <a:off x="7327173" y="1079249"/>
              <a:ext cx="131644" cy="226972"/>
            </a:xfrm>
            <a:custGeom>
              <a:avLst/>
              <a:gdLst/>
              <a:ahLst/>
              <a:cxnLst/>
              <a:rect l="l" t="t" r="r" b="b"/>
              <a:pathLst>
                <a:path w="7877" h="13581" extrusionOk="0">
                  <a:moveTo>
                    <a:pt x="7768" y="1"/>
                  </a:moveTo>
                  <a:cubicBezTo>
                    <a:pt x="7743" y="1"/>
                    <a:pt x="7717" y="13"/>
                    <a:pt x="7696" y="43"/>
                  </a:cubicBezTo>
                  <a:cubicBezTo>
                    <a:pt x="5728" y="3546"/>
                    <a:pt x="3727" y="7048"/>
                    <a:pt x="1725" y="10551"/>
                  </a:cubicBezTo>
                  <a:cubicBezTo>
                    <a:pt x="1158" y="11518"/>
                    <a:pt x="591" y="12486"/>
                    <a:pt x="24" y="13486"/>
                  </a:cubicBezTo>
                  <a:cubicBezTo>
                    <a:pt x="1" y="13533"/>
                    <a:pt x="60" y="13581"/>
                    <a:pt x="109" y="13581"/>
                  </a:cubicBezTo>
                  <a:cubicBezTo>
                    <a:pt x="129" y="13581"/>
                    <a:pt x="148" y="13572"/>
                    <a:pt x="158" y="13553"/>
                  </a:cubicBezTo>
                  <a:cubicBezTo>
                    <a:pt x="2226" y="10117"/>
                    <a:pt x="4227" y="6648"/>
                    <a:pt x="6162" y="3145"/>
                  </a:cubicBezTo>
                  <a:cubicBezTo>
                    <a:pt x="6729" y="2145"/>
                    <a:pt x="7296" y="1144"/>
                    <a:pt x="7830" y="110"/>
                  </a:cubicBezTo>
                  <a:cubicBezTo>
                    <a:pt x="7876" y="64"/>
                    <a:pt x="7826" y="1"/>
                    <a:pt x="77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Google Shape;2472;p47">
              <a:extLst>
                <a:ext uri="{FF2B5EF4-FFF2-40B4-BE49-F238E27FC236}">
                  <a16:creationId xmlns:a16="http://schemas.microsoft.com/office/drawing/2014/main" id="{F37D36E9-6A89-870D-CA31-283E6C649A12}"/>
                </a:ext>
              </a:extLst>
            </p:cNvPr>
            <p:cNvSpPr/>
            <p:nvPr/>
          </p:nvSpPr>
          <p:spPr>
            <a:xfrm flipH="1">
              <a:off x="7324616" y="1069924"/>
              <a:ext cx="568" cy="585"/>
            </a:xfrm>
            <a:custGeom>
              <a:avLst/>
              <a:gdLst/>
              <a:ahLst/>
              <a:cxnLst/>
              <a:rect l="l" t="t" r="r" b="b"/>
              <a:pathLst>
                <a:path w="34" h="35" extrusionOk="0">
                  <a:moveTo>
                    <a:pt x="0" y="1"/>
                  </a:moveTo>
                  <a:cubicBezTo>
                    <a:pt x="0" y="1"/>
                    <a:pt x="0" y="34"/>
                    <a:pt x="0" y="34"/>
                  </a:cubicBezTo>
                  <a:cubicBezTo>
                    <a:pt x="34" y="34"/>
                    <a:pt x="34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Google Shape;2473;p47">
              <a:extLst>
                <a:ext uri="{FF2B5EF4-FFF2-40B4-BE49-F238E27FC236}">
                  <a16:creationId xmlns:a16="http://schemas.microsoft.com/office/drawing/2014/main" id="{213A8289-2483-A634-977D-EDBC7A7EC991}"/>
                </a:ext>
              </a:extLst>
            </p:cNvPr>
            <p:cNvSpPr/>
            <p:nvPr/>
          </p:nvSpPr>
          <p:spPr>
            <a:xfrm flipH="1">
              <a:off x="7118267" y="1059997"/>
              <a:ext cx="208839" cy="285466"/>
            </a:xfrm>
            <a:custGeom>
              <a:avLst/>
              <a:gdLst/>
              <a:ahLst/>
              <a:cxnLst/>
              <a:rect l="l" t="t" r="r" b="b"/>
              <a:pathLst>
                <a:path w="12496" h="17081" extrusionOk="0">
                  <a:moveTo>
                    <a:pt x="116" y="1"/>
                  </a:moveTo>
                  <a:cubicBezTo>
                    <a:pt x="57" y="1"/>
                    <a:pt x="1" y="56"/>
                    <a:pt x="49" y="128"/>
                  </a:cubicBezTo>
                  <a:cubicBezTo>
                    <a:pt x="1617" y="2329"/>
                    <a:pt x="3251" y="4531"/>
                    <a:pt x="4819" y="6699"/>
                  </a:cubicBezTo>
                  <a:cubicBezTo>
                    <a:pt x="6420" y="8901"/>
                    <a:pt x="7988" y="11102"/>
                    <a:pt x="9556" y="13304"/>
                  </a:cubicBezTo>
                  <a:cubicBezTo>
                    <a:pt x="10456" y="14538"/>
                    <a:pt x="11357" y="15772"/>
                    <a:pt x="12257" y="17040"/>
                  </a:cubicBezTo>
                  <a:cubicBezTo>
                    <a:pt x="12276" y="17068"/>
                    <a:pt x="12306" y="17081"/>
                    <a:pt x="12336" y="17081"/>
                  </a:cubicBezTo>
                  <a:cubicBezTo>
                    <a:pt x="12414" y="17081"/>
                    <a:pt x="12496" y="17002"/>
                    <a:pt x="12424" y="16907"/>
                  </a:cubicBezTo>
                  <a:lnTo>
                    <a:pt x="12424" y="16907"/>
                  </a:lnTo>
                  <a:lnTo>
                    <a:pt x="12458" y="16940"/>
                  </a:lnTo>
                  <a:cubicBezTo>
                    <a:pt x="9355" y="12470"/>
                    <a:pt x="6120" y="8100"/>
                    <a:pt x="2917" y="3730"/>
                  </a:cubicBezTo>
                  <a:cubicBezTo>
                    <a:pt x="2017" y="2496"/>
                    <a:pt x="1083" y="1262"/>
                    <a:pt x="182" y="28"/>
                  </a:cubicBezTo>
                  <a:cubicBezTo>
                    <a:pt x="164" y="9"/>
                    <a:pt x="140" y="1"/>
                    <a:pt x="1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Google Shape;2474;p47">
              <a:extLst>
                <a:ext uri="{FF2B5EF4-FFF2-40B4-BE49-F238E27FC236}">
                  <a16:creationId xmlns:a16="http://schemas.microsoft.com/office/drawing/2014/main" id="{A5150DAE-E209-E84B-56E3-E0891FE5FB35}"/>
                </a:ext>
              </a:extLst>
            </p:cNvPr>
            <p:cNvSpPr/>
            <p:nvPr/>
          </p:nvSpPr>
          <p:spPr>
            <a:xfrm flipH="1">
              <a:off x="7075967" y="1272145"/>
              <a:ext cx="111523" cy="101946"/>
            </a:xfrm>
            <a:custGeom>
              <a:avLst/>
              <a:gdLst/>
              <a:ahLst/>
              <a:cxnLst/>
              <a:rect l="l" t="t" r="r" b="b"/>
              <a:pathLst>
                <a:path w="6673" h="6100" extrusionOk="0">
                  <a:moveTo>
                    <a:pt x="3316" y="1"/>
                  </a:moveTo>
                  <a:cubicBezTo>
                    <a:pt x="3091" y="1"/>
                    <a:pt x="2864" y="25"/>
                    <a:pt x="2636" y="76"/>
                  </a:cubicBezTo>
                  <a:cubicBezTo>
                    <a:pt x="1001" y="477"/>
                    <a:pt x="1" y="2111"/>
                    <a:pt x="368" y="3746"/>
                  </a:cubicBezTo>
                  <a:cubicBezTo>
                    <a:pt x="710" y="5142"/>
                    <a:pt x="1952" y="6100"/>
                    <a:pt x="3326" y="6100"/>
                  </a:cubicBezTo>
                  <a:cubicBezTo>
                    <a:pt x="3561" y="6100"/>
                    <a:pt x="3799" y="6072"/>
                    <a:pt x="4037" y="6014"/>
                  </a:cubicBezTo>
                  <a:cubicBezTo>
                    <a:pt x="5671" y="5614"/>
                    <a:pt x="6672" y="3979"/>
                    <a:pt x="6305" y="2345"/>
                  </a:cubicBezTo>
                  <a:cubicBezTo>
                    <a:pt x="5961" y="938"/>
                    <a:pt x="4702" y="1"/>
                    <a:pt x="33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Google Shape;2475;p47">
              <a:extLst>
                <a:ext uri="{FF2B5EF4-FFF2-40B4-BE49-F238E27FC236}">
                  <a16:creationId xmlns:a16="http://schemas.microsoft.com/office/drawing/2014/main" id="{CF2C9E00-73E1-F9D9-F477-88E12DD54159}"/>
                </a:ext>
              </a:extLst>
            </p:cNvPr>
            <p:cNvSpPr/>
            <p:nvPr/>
          </p:nvSpPr>
          <p:spPr>
            <a:xfrm flipH="1">
              <a:off x="7518615" y="1157447"/>
              <a:ext cx="54098" cy="53547"/>
            </a:xfrm>
            <a:custGeom>
              <a:avLst/>
              <a:gdLst/>
              <a:ahLst/>
              <a:cxnLst/>
              <a:rect l="l" t="t" r="r" b="b"/>
              <a:pathLst>
                <a:path w="3237" h="3204" extrusionOk="0">
                  <a:moveTo>
                    <a:pt x="1602" y="1"/>
                  </a:moveTo>
                  <a:cubicBezTo>
                    <a:pt x="735" y="1"/>
                    <a:pt x="1" y="701"/>
                    <a:pt x="1" y="1602"/>
                  </a:cubicBezTo>
                  <a:cubicBezTo>
                    <a:pt x="1" y="2503"/>
                    <a:pt x="735" y="3203"/>
                    <a:pt x="1602" y="3203"/>
                  </a:cubicBezTo>
                  <a:cubicBezTo>
                    <a:pt x="2503" y="3203"/>
                    <a:pt x="3237" y="2503"/>
                    <a:pt x="3237" y="1602"/>
                  </a:cubicBezTo>
                  <a:cubicBezTo>
                    <a:pt x="3237" y="701"/>
                    <a:pt x="2503" y="1"/>
                    <a:pt x="16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Google Shape;2476;p47">
              <a:extLst>
                <a:ext uri="{FF2B5EF4-FFF2-40B4-BE49-F238E27FC236}">
                  <a16:creationId xmlns:a16="http://schemas.microsoft.com/office/drawing/2014/main" id="{A18167A0-9E3C-DA00-BF5C-CA18F05C4CBF}"/>
                </a:ext>
              </a:extLst>
            </p:cNvPr>
            <p:cNvSpPr/>
            <p:nvPr/>
          </p:nvSpPr>
          <p:spPr>
            <a:xfrm flipH="1">
              <a:off x="7855338" y="1241628"/>
              <a:ext cx="78616" cy="78632"/>
            </a:xfrm>
            <a:custGeom>
              <a:avLst/>
              <a:gdLst/>
              <a:ahLst/>
              <a:cxnLst/>
              <a:rect l="l" t="t" r="r" b="b"/>
              <a:pathLst>
                <a:path w="4704" h="4705" extrusionOk="0">
                  <a:moveTo>
                    <a:pt x="2369" y="1"/>
                  </a:moveTo>
                  <a:cubicBezTo>
                    <a:pt x="1068" y="1"/>
                    <a:pt x="0" y="1068"/>
                    <a:pt x="0" y="2369"/>
                  </a:cubicBezTo>
                  <a:cubicBezTo>
                    <a:pt x="0" y="3670"/>
                    <a:pt x="1068" y="4704"/>
                    <a:pt x="2369" y="4704"/>
                  </a:cubicBezTo>
                  <a:cubicBezTo>
                    <a:pt x="3670" y="4704"/>
                    <a:pt x="4704" y="3670"/>
                    <a:pt x="4704" y="2369"/>
                  </a:cubicBezTo>
                  <a:cubicBezTo>
                    <a:pt x="4704" y="1068"/>
                    <a:pt x="3670" y="1"/>
                    <a:pt x="23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Google Shape;2477;p47">
              <a:extLst>
                <a:ext uri="{FF2B5EF4-FFF2-40B4-BE49-F238E27FC236}">
                  <a16:creationId xmlns:a16="http://schemas.microsoft.com/office/drawing/2014/main" id="{5D394350-4DD9-B637-1173-25E9C5702001}"/>
                </a:ext>
              </a:extLst>
            </p:cNvPr>
            <p:cNvSpPr/>
            <p:nvPr/>
          </p:nvSpPr>
          <p:spPr>
            <a:xfrm flipH="1">
              <a:off x="7715956" y="1107844"/>
              <a:ext cx="94242" cy="94225"/>
            </a:xfrm>
            <a:custGeom>
              <a:avLst/>
              <a:gdLst/>
              <a:ahLst/>
              <a:cxnLst/>
              <a:rect l="l" t="t" r="r" b="b"/>
              <a:pathLst>
                <a:path w="5639" h="5638" extrusionOk="0">
                  <a:moveTo>
                    <a:pt x="2836" y="0"/>
                  </a:moveTo>
                  <a:cubicBezTo>
                    <a:pt x="1268" y="0"/>
                    <a:pt x="1" y="1268"/>
                    <a:pt x="1" y="2802"/>
                  </a:cubicBezTo>
                  <a:cubicBezTo>
                    <a:pt x="1" y="4370"/>
                    <a:pt x="1268" y="5637"/>
                    <a:pt x="2836" y="5637"/>
                  </a:cubicBezTo>
                  <a:cubicBezTo>
                    <a:pt x="4371" y="5637"/>
                    <a:pt x="5638" y="4370"/>
                    <a:pt x="5638" y="2802"/>
                  </a:cubicBezTo>
                  <a:cubicBezTo>
                    <a:pt x="5638" y="1268"/>
                    <a:pt x="4371" y="0"/>
                    <a:pt x="28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Google Shape;2478;p47">
              <a:extLst>
                <a:ext uri="{FF2B5EF4-FFF2-40B4-BE49-F238E27FC236}">
                  <a16:creationId xmlns:a16="http://schemas.microsoft.com/office/drawing/2014/main" id="{2E629FAE-BE82-25CC-37B8-EFBA2BBE1000}"/>
                </a:ext>
              </a:extLst>
            </p:cNvPr>
            <p:cNvSpPr/>
            <p:nvPr/>
          </p:nvSpPr>
          <p:spPr>
            <a:xfrm flipH="1">
              <a:off x="7280562" y="1027006"/>
              <a:ext cx="79184" cy="79735"/>
            </a:xfrm>
            <a:custGeom>
              <a:avLst/>
              <a:gdLst/>
              <a:ahLst/>
              <a:cxnLst/>
              <a:rect l="l" t="t" r="r" b="b"/>
              <a:pathLst>
                <a:path w="4738" h="4771" extrusionOk="0">
                  <a:moveTo>
                    <a:pt x="2369" y="0"/>
                  </a:moveTo>
                  <a:cubicBezTo>
                    <a:pt x="1068" y="0"/>
                    <a:pt x="0" y="1068"/>
                    <a:pt x="0" y="2369"/>
                  </a:cubicBezTo>
                  <a:cubicBezTo>
                    <a:pt x="0" y="3703"/>
                    <a:pt x="1068" y="4770"/>
                    <a:pt x="2369" y="4770"/>
                  </a:cubicBezTo>
                  <a:cubicBezTo>
                    <a:pt x="3703" y="4770"/>
                    <a:pt x="4737" y="3703"/>
                    <a:pt x="4737" y="2369"/>
                  </a:cubicBezTo>
                  <a:cubicBezTo>
                    <a:pt x="4737" y="1068"/>
                    <a:pt x="3703" y="0"/>
                    <a:pt x="23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Google Shape;2479;p47">
              <a:extLst>
                <a:ext uri="{FF2B5EF4-FFF2-40B4-BE49-F238E27FC236}">
                  <a16:creationId xmlns:a16="http://schemas.microsoft.com/office/drawing/2014/main" id="{F4F2063B-C3CF-B2B6-E72C-982F7A6F6127}"/>
                </a:ext>
              </a:extLst>
            </p:cNvPr>
            <p:cNvSpPr/>
            <p:nvPr/>
          </p:nvSpPr>
          <p:spPr>
            <a:xfrm flipH="1">
              <a:off x="7423838" y="1266713"/>
              <a:ext cx="70259" cy="70259"/>
            </a:xfrm>
            <a:custGeom>
              <a:avLst/>
              <a:gdLst/>
              <a:ahLst/>
              <a:cxnLst/>
              <a:rect l="l" t="t" r="r" b="b"/>
              <a:pathLst>
                <a:path w="4204" h="4204" extrusionOk="0">
                  <a:moveTo>
                    <a:pt x="2102" y="1"/>
                  </a:moveTo>
                  <a:cubicBezTo>
                    <a:pt x="934" y="1"/>
                    <a:pt x="0" y="935"/>
                    <a:pt x="0" y="2102"/>
                  </a:cubicBezTo>
                  <a:cubicBezTo>
                    <a:pt x="0" y="3270"/>
                    <a:pt x="934" y="4204"/>
                    <a:pt x="2102" y="4204"/>
                  </a:cubicBezTo>
                  <a:cubicBezTo>
                    <a:pt x="3269" y="4204"/>
                    <a:pt x="4203" y="3270"/>
                    <a:pt x="4203" y="2102"/>
                  </a:cubicBezTo>
                  <a:cubicBezTo>
                    <a:pt x="4203" y="935"/>
                    <a:pt x="3269" y="1"/>
                    <a:pt x="2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Google Shape;2480;p47">
              <a:extLst>
                <a:ext uri="{FF2B5EF4-FFF2-40B4-BE49-F238E27FC236}">
                  <a16:creationId xmlns:a16="http://schemas.microsoft.com/office/drawing/2014/main" id="{46B190E2-3C9F-DD8A-7290-1E00E24076EA}"/>
                </a:ext>
              </a:extLst>
            </p:cNvPr>
            <p:cNvSpPr/>
            <p:nvPr/>
          </p:nvSpPr>
          <p:spPr>
            <a:xfrm flipH="1">
              <a:off x="7638477" y="1312439"/>
              <a:ext cx="62455" cy="62455"/>
            </a:xfrm>
            <a:custGeom>
              <a:avLst/>
              <a:gdLst/>
              <a:ahLst/>
              <a:cxnLst/>
              <a:rect l="l" t="t" r="r" b="b"/>
              <a:pathLst>
                <a:path w="3737" h="3737" extrusionOk="0">
                  <a:moveTo>
                    <a:pt x="1869" y="0"/>
                  </a:moveTo>
                  <a:cubicBezTo>
                    <a:pt x="835" y="0"/>
                    <a:pt x="1" y="834"/>
                    <a:pt x="1" y="1868"/>
                  </a:cubicBezTo>
                  <a:cubicBezTo>
                    <a:pt x="1" y="2902"/>
                    <a:pt x="835" y="3736"/>
                    <a:pt x="1869" y="3736"/>
                  </a:cubicBezTo>
                  <a:cubicBezTo>
                    <a:pt x="2903" y="3736"/>
                    <a:pt x="3737" y="2902"/>
                    <a:pt x="3737" y="1868"/>
                  </a:cubicBezTo>
                  <a:cubicBezTo>
                    <a:pt x="3737" y="834"/>
                    <a:pt x="2903" y="0"/>
                    <a:pt x="18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Google Shape;2481;p47">
              <a:extLst>
                <a:ext uri="{FF2B5EF4-FFF2-40B4-BE49-F238E27FC236}">
                  <a16:creationId xmlns:a16="http://schemas.microsoft.com/office/drawing/2014/main" id="{156742BF-900F-00D4-16C8-785C4FD9DCEE}"/>
                </a:ext>
              </a:extLst>
            </p:cNvPr>
            <p:cNvSpPr/>
            <p:nvPr/>
          </p:nvSpPr>
          <p:spPr>
            <a:xfrm flipH="1">
              <a:off x="6759332" y="1823641"/>
              <a:ext cx="57424" cy="416459"/>
            </a:xfrm>
            <a:custGeom>
              <a:avLst/>
              <a:gdLst/>
              <a:ahLst/>
              <a:cxnLst/>
              <a:rect l="l" t="t" r="r" b="b"/>
              <a:pathLst>
                <a:path w="3436" h="24919" extrusionOk="0">
                  <a:moveTo>
                    <a:pt x="0" y="1"/>
                  </a:moveTo>
                  <a:lnTo>
                    <a:pt x="0" y="24919"/>
                  </a:lnTo>
                  <a:lnTo>
                    <a:pt x="3436" y="24919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Google Shape;2482;p47">
              <a:extLst>
                <a:ext uri="{FF2B5EF4-FFF2-40B4-BE49-F238E27FC236}">
                  <a16:creationId xmlns:a16="http://schemas.microsoft.com/office/drawing/2014/main" id="{1BD83412-FB9B-23DC-A655-989AD153D840}"/>
                </a:ext>
              </a:extLst>
            </p:cNvPr>
            <p:cNvSpPr/>
            <p:nvPr/>
          </p:nvSpPr>
          <p:spPr>
            <a:xfrm flipH="1">
              <a:off x="6876955" y="1738357"/>
              <a:ext cx="57992" cy="501743"/>
            </a:xfrm>
            <a:custGeom>
              <a:avLst/>
              <a:gdLst/>
              <a:ahLst/>
              <a:cxnLst/>
              <a:rect l="l" t="t" r="r" b="b"/>
              <a:pathLst>
                <a:path w="3470" h="30022" extrusionOk="0">
                  <a:moveTo>
                    <a:pt x="0" y="0"/>
                  </a:moveTo>
                  <a:lnTo>
                    <a:pt x="0" y="30022"/>
                  </a:lnTo>
                  <a:lnTo>
                    <a:pt x="3470" y="30022"/>
                  </a:lnTo>
                  <a:lnTo>
                    <a:pt x="34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Google Shape;2483;p47">
              <a:extLst>
                <a:ext uri="{FF2B5EF4-FFF2-40B4-BE49-F238E27FC236}">
                  <a16:creationId xmlns:a16="http://schemas.microsoft.com/office/drawing/2014/main" id="{C43D6AEE-69A2-C7A7-7B24-2F9F7B82FBFE}"/>
                </a:ext>
              </a:extLst>
            </p:cNvPr>
            <p:cNvSpPr/>
            <p:nvPr/>
          </p:nvSpPr>
          <p:spPr>
            <a:xfrm flipH="1">
              <a:off x="6981759" y="2114087"/>
              <a:ext cx="57441" cy="126012"/>
            </a:xfrm>
            <a:custGeom>
              <a:avLst/>
              <a:gdLst/>
              <a:ahLst/>
              <a:cxnLst/>
              <a:rect l="l" t="t" r="r" b="b"/>
              <a:pathLst>
                <a:path w="3437" h="7540" extrusionOk="0">
                  <a:moveTo>
                    <a:pt x="1" y="1"/>
                  </a:moveTo>
                  <a:lnTo>
                    <a:pt x="1" y="7540"/>
                  </a:lnTo>
                  <a:lnTo>
                    <a:pt x="3436" y="7540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Google Shape;2484;p47">
              <a:extLst>
                <a:ext uri="{FF2B5EF4-FFF2-40B4-BE49-F238E27FC236}">
                  <a16:creationId xmlns:a16="http://schemas.microsoft.com/office/drawing/2014/main" id="{CD4C95BB-5B09-E433-F242-35A825B699FD}"/>
                </a:ext>
              </a:extLst>
            </p:cNvPr>
            <p:cNvSpPr/>
            <p:nvPr/>
          </p:nvSpPr>
          <p:spPr>
            <a:xfrm flipH="1">
              <a:off x="7099381" y="1960784"/>
              <a:ext cx="57441" cy="279316"/>
            </a:xfrm>
            <a:custGeom>
              <a:avLst/>
              <a:gdLst/>
              <a:ahLst/>
              <a:cxnLst/>
              <a:rect l="l" t="t" r="r" b="b"/>
              <a:pathLst>
                <a:path w="3437" h="16713" extrusionOk="0">
                  <a:moveTo>
                    <a:pt x="0" y="1"/>
                  </a:moveTo>
                  <a:lnTo>
                    <a:pt x="0" y="16713"/>
                  </a:lnTo>
                  <a:lnTo>
                    <a:pt x="3436" y="16713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Google Shape;2485;p47">
              <a:extLst>
                <a:ext uri="{FF2B5EF4-FFF2-40B4-BE49-F238E27FC236}">
                  <a16:creationId xmlns:a16="http://schemas.microsoft.com/office/drawing/2014/main" id="{D8C12C8C-63C9-7A9E-2983-9F93F31E2D8D}"/>
                </a:ext>
              </a:extLst>
            </p:cNvPr>
            <p:cNvSpPr/>
            <p:nvPr/>
          </p:nvSpPr>
          <p:spPr>
            <a:xfrm flipH="1">
              <a:off x="7196949" y="1878274"/>
              <a:ext cx="57441" cy="361826"/>
            </a:xfrm>
            <a:custGeom>
              <a:avLst/>
              <a:gdLst/>
              <a:ahLst/>
              <a:cxnLst/>
              <a:rect l="l" t="t" r="r" b="b"/>
              <a:pathLst>
                <a:path w="3437" h="21650" extrusionOk="0">
                  <a:moveTo>
                    <a:pt x="1" y="1"/>
                  </a:moveTo>
                  <a:lnTo>
                    <a:pt x="1" y="21650"/>
                  </a:lnTo>
                  <a:lnTo>
                    <a:pt x="3437" y="21650"/>
                  </a:lnTo>
                  <a:lnTo>
                    <a:pt x="34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Google Shape;2486;p47">
              <a:extLst>
                <a:ext uri="{FF2B5EF4-FFF2-40B4-BE49-F238E27FC236}">
                  <a16:creationId xmlns:a16="http://schemas.microsoft.com/office/drawing/2014/main" id="{34012566-D34E-77C3-C028-2C0E40604F09}"/>
                </a:ext>
              </a:extLst>
            </p:cNvPr>
            <p:cNvSpPr/>
            <p:nvPr/>
          </p:nvSpPr>
          <p:spPr>
            <a:xfrm flipH="1">
              <a:off x="6631665" y="2101837"/>
              <a:ext cx="714142" cy="142324"/>
            </a:xfrm>
            <a:custGeom>
              <a:avLst/>
              <a:gdLst/>
              <a:ahLst/>
              <a:cxnLst/>
              <a:rect l="l" t="t" r="r" b="b"/>
              <a:pathLst>
                <a:path w="42731" h="8516" extrusionOk="0">
                  <a:moveTo>
                    <a:pt x="42297" y="0"/>
                  </a:moveTo>
                  <a:cubicBezTo>
                    <a:pt x="42297" y="667"/>
                    <a:pt x="42297" y="1301"/>
                    <a:pt x="42297" y="1935"/>
                  </a:cubicBezTo>
                  <a:cubicBezTo>
                    <a:pt x="42297" y="4036"/>
                    <a:pt x="42230" y="6138"/>
                    <a:pt x="42297" y="8206"/>
                  </a:cubicBezTo>
                  <a:cubicBezTo>
                    <a:pt x="35626" y="8173"/>
                    <a:pt x="28988" y="8173"/>
                    <a:pt x="22316" y="8173"/>
                  </a:cubicBezTo>
                  <a:cubicBezTo>
                    <a:pt x="20415" y="8173"/>
                    <a:pt x="11775" y="8273"/>
                    <a:pt x="9440" y="8273"/>
                  </a:cubicBezTo>
                  <a:lnTo>
                    <a:pt x="100" y="8273"/>
                  </a:lnTo>
                  <a:cubicBezTo>
                    <a:pt x="0" y="8273"/>
                    <a:pt x="0" y="8439"/>
                    <a:pt x="100" y="8439"/>
                  </a:cubicBezTo>
                  <a:lnTo>
                    <a:pt x="16512" y="8439"/>
                  </a:lnTo>
                  <a:cubicBezTo>
                    <a:pt x="16539" y="8466"/>
                    <a:pt x="25430" y="8515"/>
                    <a:pt x="32411" y="8515"/>
                  </a:cubicBezTo>
                  <a:cubicBezTo>
                    <a:pt x="34059" y="8515"/>
                    <a:pt x="35600" y="8512"/>
                    <a:pt x="36893" y="8506"/>
                  </a:cubicBezTo>
                  <a:cubicBezTo>
                    <a:pt x="38795" y="8506"/>
                    <a:pt x="40696" y="8506"/>
                    <a:pt x="42597" y="8473"/>
                  </a:cubicBezTo>
                  <a:cubicBezTo>
                    <a:pt x="42664" y="8473"/>
                    <a:pt x="42731" y="8406"/>
                    <a:pt x="42731" y="8339"/>
                  </a:cubicBezTo>
                  <a:cubicBezTo>
                    <a:pt x="42731" y="8273"/>
                    <a:pt x="42664" y="8206"/>
                    <a:pt x="42597" y="8206"/>
                  </a:cubicBezTo>
                  <a:lnTo>
                    <a:pt x="42464" y="8206"/>
                  </a:lnTo>
                  <a:cubicBezTo>
                    <a:pt x="42531" y="6104"/>
                    <a:pt x="42497" y="4036"/>
                    <a:pt x="42497" y="1935"/>
                  </a:cubicBezTo>
                  <a:cubicBezTo>
                    <a:pt x="42497" y="1368"/>
                    <a:pt x="42464" y="801"/>
                    <a:pt x="42464" y="200"/>
                  </a:cubicBezTo>
                  <a:cubicBezTo>
                    <a:pt x="42397" y="167"/>
                    <a:pt x="42330" y="100"/>
                    <a:pt x="422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Google Shape;2487;p47">
              <a:extLst>
                <a:ext uri="{FF2B5EF4-FFF2-40B4-BE49-F238E27FC236}">
                  <a16:creationId xmlns:a16="http://schemas.microsoft.com/office/drawing/2014/main" id="{6B4644FD-3EFC-6564-3C79-56BB191AE2AB}"/>
                </a:ext>
              </a:extLst>
            </p:cNvPr>
            <p:cNvSpPr/>
            <p:nvPr/>
          </p:nvSpPr>
          <p:spPr>
            <a:xfrm flipH="1">
              <a:off x="6611193" y="2073376"/>
              <a:ext cx="52260" cy="47113"/>
            </a:xfrm>
            <a:custGeom>
              <a:avLst/>
              <a:gdLst/>
              <a:ahLst/>
              <a:cxnLst/>
              <a:rect l="l" t="t" r="r" b="b"/>
              <a:pathLst>
                <a:path w="3127" h="2819" extrusionOk="0">
                  <a:moveTo>
                    <a:pt x="1600" y="1"/>
                  </a:moveTo>
                  <a:cubicBezTo>
                    <a:pt x="1444" y="1"/>
                    <a:pt x="1287" y="33"/>
                    <a:pt x="1135" y="102"/>
                  </a:cubicBezTo>
                  <a:cubicBezTo>
                    <a:pt x="401" y="402"/>
                    <a:pt x="0" y="1369"/>
                    <a:pt x="334" y="2070"/>
                  </a:cubicBezTo>
                  <a:cubicBezTo>
                    <a:pt x="589" y="2593"/>
                    <a:pt x="1044" y="2819"/>
                    <a:pt x="1505" y="2819"/>
                  </a:cubicBezTo>
                  <a:cubicBezTo>
                    <a:pt x="2307" y="2819"/>
                    <a:pt x="3127" y="2132"/>
                    <a:pt x="2936" y="1136"/>
                  </a:cubicBezTo>
                  <a:cubicBezTo>
                    <a:pt x="2936" y="1136"/>
                    <a:pt x="2902" y="1103"/>
                    <a:pt x="2902" y="1103"/>
                  </a:cubicBezTo>
                  <a:cubicBezTo>
                    <a:pt x="2770" y="468"/>
                    <a:pt x="2198" y="1"/>
                    <a:pt x="1600" y="1"/>
                  </a:cubicBezTo>
                  <a:close/>
                </a:path>
              </a:pathLst>
            </a:custGeom>
            <a:solidFill>
              <a:srgbClr val="C463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Google Shape;2488;p47">
              <a:extLst>
                <a:ext uri="{FF2B5EF4-FFF2-40B4-BE49-F238E27FC236}">
                  <a16:creationId xmlns:a16="http://schemas.microsoft.com/office/drawing/2014/main" id="{D090F103-F29E-C266-7AD7-A0564BF0FE62}"/>
                </a:ext>
              </a:extLst>
            </p:cNvPr>
            <p:cNvSpPr/>
            <p:nvPr/>
          </p:nvSpPr>
          <p:spPr>
            <a:xfrm flipH="1">
              <a:off x="7317346" y="2213577"/>
              <a:ext cx="52995" cy="45007"/>
            </a:xfrm>
            <a:custGeom>
              <a:avLst/>
              <a:gdLst/>
              <a:ahLst/>
              <a:cxnLst/>
              <a:rect l="l" t="t" r="r" b="b"/>
              <a:pathLst>
                <a:path w="3171" h="2693" extrusionOk="0">
                  <a:moveTo>
                    <a:pt x="1668" y="0"/>
                  </a:moveTo>
                  <a:cubicBezTo>
                    <a:pt x="1524" y="0"/>
                    <a:pt x="1377" y="27"/>
                    <a:pt x="1235" y="86"/>
                  </a:cubicBezTo>
                  <a:cubicBezTo>
                    <a:pt x="401" y="419"/>
                    <a:pt x="1" y="1353"/>
                    <a:pt x="568" y="2154"/>
                  </a:cubicBezTo>
                  <a:cubicBezTo>
                    <a:pt x="832" y="2529"/>
                    <a:pt x="1218" y="2692"/>
                    <a:pt x="1604" y="2692"/>
                  </a:cubicBezTo>
                  <a:cubicBezTo>
                    <a:pt x="2385" y="2692"/>
                    <a:pt x="3170" y="2024"/>
                    <a:pt x="2969" y="1086"/>
                  </a:cubicBezTo>
                  <a:cubicBezTo>
                    <a:pt x="2969" y="1086"/>
                    <a:pt x="2969" y="1053"/>
                    <a:pt x="2969" y="1053"/>
                  </a:cubicBezTo>
                  <a:cubicBezTo>
                    <a:pt x="2835" y="462"/>
                    <a:pt x="2268" y="0"/>
                    <a:pt x="1668" y="0"/>
                  </a:cubicBezTo>
                  <a:close/>
                </a:path>
              </a:pathLst>
            </a:custGeom>
            <a:solidFill>
              <a:srgbClr val="B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Google Shape;2489;p47">
              <a:extLst>
                <a:ext uri="{FF2B5EF4-FFF2-40B4-BE49-F238E27FC236}">
                  <a16:creationId xmlns:a16="http://schemas.microsoft.com/office/drawing/2014/main" id="{BFB70C60-A113-EB28-4B55-D890B8FEF0EB}"/>
                </a:ext>
              </a:extLst>
            </p:cNvPr>
            <p:cNvSpPr/>
            <p:nvPr/>
          </p:nvSpPr>
          <p:spPr>
            <a:xfrm flipH="1">
              <a:off x="6550276" y="1190705"/>
              <a:ext cx="392476" cy="348289"/>
            </a:xfrm>
            <a:custGeom>
              <a:avLst/>
              <a:gdLst/>
              <a:ahLst/>
              <a:cxnLst/>
              <a:rect l="l" t="t" r="r" b="b"/>
              <a:pathLst>
                <a:path w="23484" h="20840" extrusionOk="0">
                  <a:moveTo>
                    <a:pt x="11727" y="5537"/>
                  </a:moveTo>
                  <a:cubicBezTo>
                    <a:pt x="13176" y="5537"/>
                    <a:pt x="14616" y="6172"/>
                    <a:pt x="15578" y="7384"/>
                  </a:cubicBezTo>
                  <a:cubicBezTo>
                    <a:pt x="17246" y="9486"/>
                    <a:pt x="16879" y="12555"/>
                    <a:pt x="14778" y="14223"/>
                  </a:cubicBezTo>
                  <a:cubicBezTo>
                    <a:pt x="13883" y="14933"/>
                    <a:pt x="12813" y="15280"/>
                    <a:pt x="11750" y="15280"/>
                  </a:cubicBezTo>
                  <a:cubicBezTo>
                    <a:pt x="10317" y="15280"/>
                    <a:pt x="8897" y="14648"/>
                    <a:pt x="7939" y="13422"/>
                  </a:cubicBezTo>
                  <a:cubicBezTo>
                    <a:pt x="6272" y="11320"/>
                    <a:pt x="6605" y="8252"/>
                    <a:pt x="8707" y="6584"/>
                  </a:cubicBezTo>
                  <a:cubicBezTo>
                    <a:pt x="9596" y="5878"/>
                    <a:pt x="10664" y="5537"/>
                    <a:pt x="11727" y="5537"/>
                  </a:cubicBezTo>
                  <a:close/>
                  <a:moveTo>
                    <a:pt x="11728" y="0"/>
                  </a:moveTo>
                  <a:cubicBezTo>
                    <a:pt x="9461" y="0"/>
                    <a:pt x="7180" y="734"/>
                    <a:pt x="5271" y="2247"/>
                  </a:cubicBezTo>
                  <a:cubicBezTo>
                    <a:pt x="768" y="5817"/>
                    <a:pt x="0" y="12388"/>
                    <a:pt x="3570" y="16891"/>
                  </a:cubicBezTo>
                  <a:cubicBezTo>
                    <a:pt x="5626" y="19485"/>
                    <a:pt x="8678" y="20839"/>
                    <a:pt x="11757" y="20839"/>
                  </a:cubicBezTo>
                  <a:cubicBezTo>
                    <a:pt x="14023" y="20839"/>
                    <a:pt x="16304" y="20106"/>
                    <a:pt x="18213" y="18592"/>
                  </a:cubicBezTo>
                  <a:cubicBezTo>
                    <a:pt x="22717" y="15023"/>
                    <a:pt x="23484" y="8452"/>
                    <a:pt x="19915" y="3948"/>
                  </a:cubicBezTo>
                  <a:cubicBezTo>
                    <a:pt x="17859" y="1355"/>
                    <a:pt x="14807" y="0"/>
                    <a:pt x="11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Google Shape;2490;p47">
              <a:extLst>
                <a:ext uri="{FF2B5EF4-FFF2-40B4-BE49-F238E27FC236}">
                  <a16:creationId xmlns:a16="http://schemas.microsoft.com/office/drawing/2014/main" id="{6ABA23E1-8B71-E9A8-7615-528444564DBF}"/>
                </a:ext>
              </a:extLst>
            </p:cNvPr>
            <p:cNvSpPr/>
            <p:nvPr/>
          </p:nvSpPr>
          <p:spPr>
            <a:xfrm flipH="1">
              <a:off x="6550276" y="1190705"/>
              <a:ext cx="332261" cy="310736"/>
            </a:xfrm>
            <a:custGeom>
              <a:avLst/>
              <a:gdLst/>
              <a:ahLst/>
              <a:cxnLst/>
              <a:rect l="l" t="t" r="r" b="b"/>
              <a:pathLst>
                <a:path w="19881" h="18593" extrusionOk="0">
                  <a:moveTo>
                    <a:pt x="8125" y="0"/>
                  </a:moveTo>
                  <a:cubicBezTo>
                    <a:pt x="5858" y="0"/>
                    <a:pt x="3577" y="734"/>
                    <a:pt x="1668" y="2247"/>
                  </a:cubicBezTo>
                  <a:cubicBezTo>
                    <a:pt x="1067" y="2714"/>
                    <a:pt x="500" y="3281"/>
                    <a:pt x="0" y="3882"/>
                  </a:cubicBezTo>
                  <a:lnTo>
                    <a:pt x="4336" y="7384"/>
                  </a:lnTo>
                  <a:cubicBezTo>
                    <a:pt x="4570" y="7084"/>
                    <a:pt x="4837" y="6817"/>
                    <a:pt x="5104" y="6584"/>
                  </a:cubicBezTo>
                  <a:cubicBezTo>
                    <a:pt x="5976" y="5894"/>
                    <a:pt x="7038" y="5561"/>
                    <a:pt x="8099" y="5561"/>
                  </a:cubicBezTo>
                  <a:cubicBezTo>
                    <a:pt x="9555" y="5561"/>
                    <a:pt x="11011" y="6188"/>
                    <a:pt x="11975" y="7384"/>
                  </a:cubicBezTo>
                  <a:cubicBezTo>
                    <a:pt x="13610" y="9452"/>
                    <a:pt x="13243" y="12588"/>
                    <a:pt x="11175" y="14223"/>
                  </a:cubicBezTo>
                  <a:lnTo>
                    <a:pt x="14610" y="18592"/>
                  </a:lnTo>
                  <a:cubicBezTo>
                    <a:pt x="19114" y="15023"/>
                    <a:pt x="19881" y="8452"/>
                    <a:pt x="16312" y="3948"/>
                  </a:cubicBezTo>
                  <a:cubicBezTo>
                    <a:pt x="14256" y="1355"/>
                    <a:pt x="11204" y="0"/>
                    <a:pt x="8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Google Shape;2491;p47">
              <a:extLst>
                <a:ext uri="{FF2B5EF4-FFF2-40B4-BE49-F238E27FC236}">
                  <a16:creationId xmlns:a16="http://schemas.microsoft.com/office/drawing/2014/main" id="{86C26F40-75C6-DEA3-77C6-618182854187}"/>
                </a:ext>
              </a:extLst>
            </p:cNvPr>
            <p:cNvSpPr/>
            <p:nvPr/>
          </p:nvSpPr>
          <p:spPr>
            <a:xfrm flipH="1">
              <a:off x="6550276" y="1197591"/>
              <a:ext cx="173392" cy="303850"/>
            </a:xfrm>
            <a:custGeom>
              <a:avLst/>
              <a:gdLst/>
              <a:ahLst/>
              <a:cxnLst/>
              <a:rect l="l" t="t" r="r" b="b"/>
              <a:pathLst>
                <a:path w="10375" h="18181" extrusionOk="0">
                  <a:moveTo>
                    <a:pt x="1535" y="1"/>
                  </a:moveTo>
                  <a:lnTo>
                    <a:pt x="1" y="5338"/>
                  </a:lnTo>
                  <a:cubicBezTo>
                    <a:pt x="968" y="5605"/>
                    <a:pt x="1835" y="6172"/>
                    <a:pt x="2469" y="6972"/>
                  </a:cubicBezTo>
                  <a:cubicBezTo>
                    <a:pt x="4104" y="9040"/>
                    <a:pt x="3737" y="12176"/>
                    <a:pt x="1669" y="13811"/>
                  </a:cubicBezTo>
                  <a:lnTo>
                    <a:pt x="5104" y="18180"/>
                  </a:lnTo>
                  <a:cubicBezTo>
                    <a:pt x="9608" y="14611"/>
                    <a:pt x="10375" y="8040"/>
                    <a:pt x="6806" y="3536"/>
                  </a:cubicBezTo>
                  <a:cubicBezTo>
                    <a:pt x="5471" y="1835"/>
                    <a:pt x="3637" y="60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Google Shape;2492;p47">
              <a:extLst>
                <a:ext uri="{FF2B5EF4-FFF2-40B4-BE49-F238E27FC236}">
                  <a16:creationId xmlns:a16="http://schemas.microsoft.com/office/drawing/2014/main" id="{1F961438-C48D-2969-2512-3523C962DE1D}"/>
                </a:ext>
              </a:extLst>
            </p:cNvPr>
            <p:cNvSpPr/>
            <p:nvPr/>
          </p:nvSpPr>
          <p:spPr>
            <a:xfrm flipH="1">
              <a:off x="5155450" y="1664204"/>
              <a:ext cx="1278874" cy="966183"/>
            </a:xfrm>
            <a:custGeom>
              <a:avLst/>
              <a:gdLst/>
              <a:ahLst/>
              <a:cxnLst/>
              <a:rect l="l" t="t" r="r" b="b"/>
              <a:pathLst>
                <a:path w="76522" h="57812" extrusionOk="0">
                  <a:moveTo>
                    <a:pt x="34" y="1"/>
                  </a:moveTo>
                  <a:cubicBezTo>
                    <a:pt x="667" y="1"/>
                    <a:pt x="134" y="45600"/>
                    <a:pt x="34" y="55574"/>
                  </a:cubicBezTo>
                  <a:cubicBezTo>
                    <a:pt x="0" y="56608"/>
                    <a:pt x="767" y="57475"/>
                    <a:pt x="1801" y="57609"/>
                  </a:cubicBezTo>
                  <a:cubicBezTo>
                    <a:pt x="2848" y="57757"/>
                    <a:pt x="3955" y="57812"/>
                    <a:pt x="5087" y="57812"/>
                  </a:cubicBezTo>
                  <a:cubicBezTo>
                    <a:pt x="8283" y="57812"/>
                    <a:pt x="11686" y="57375"/>
                    <a:pt x="14544" y="57375"/>
                  </a:cubicBezTo>
                  <a:lnTo>
                    <a:pt x="59743" y="57375"/>
                  </a:lnTo>
                  <a:cubicBezTo>
                    <a:pt x="61322" y="57375"/>
                    <a:pt x="65412" y="57611"/>
                    <a:pt x="69115" y="57611"/>
                  </a:cubicBezTo>
                  <a:cubicBezTo>
                    <a:pt x="72374" y="57611"/>
                    <a:pt x="75334" y="57428"/>
                    <a:pt x="76021" y="56741"/>
                  </a:cubicBezTo>
                  <a:lnTo>
                    <a:pt x="76055" y="56741"/>
                  </a:lnTo>
                  <a:lnTo>
                    <a:pt x="76055" y="56708"/>
                  </a:lnTo>
                  <a:cubicBezTo>
                    <a:pt x="76488" y="56074"/>
                    <a:pt x="76522" y="55274"/>
                    <a:pt x="76522" y="54506"/>
                  </a:cubicBezTo>
                  <a:cubicBezTo>
                    <a:pt x="76488" y="50036"/>
                    <a:pt x="76488" y="1"/>
                    <a:pt x="76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Google Shape;2493;p47">
              <a:extLst>
                <a:ext uri="{FF2B5EF4-FFF2-40B4-BE49-F238E27FC236}">
                  <a16:creationId xmlns:a16="http://schemas.microsoft.com/office/drawing/2014/main" id="{5084EBF9-998F-ECF1-8C05-52ED7788DAA5}"/>
                </a:ext>
              </a:extLst>
            </p:cNvPr>
            <p:cNvSpPr/>
            <p:nvPr/>
          </p:nvSpPr>
          <p:spPr>
            <a:xfrm flipH="1">
              <a:off x="5150437" y="1660861"/>
              <a:ext cx="1287798" cy="973386"/>
            </a:xfrm>
            <a:custGeom>
              <a:avLst/>
              <a:gdLst/>
              <a:ahLst/>
              <a:cxnLst/>
              <a:rect l="l" t="t" r="r" b="b"/>
              <a:pathLst>
                <a:path w="77056" h="58243" extrusionOk="0">
                  <a:moveTo>
                    <a:pt x="38495" y="367"/>
                  </a:moveTo>
                  <a:lnTo>
                    <a:pt x="76543" y="434"/>
                  </a:lnTo>
                  <a:lnTo>
                    <a:pt x="76543" y="434"/>
                  </a:lnTo>
                  <a:cubicBezTo>
                    <a:pt x="76530" y="492"/>
                    <a:pt x="76522" y="551"/>
                    <a:pt x="76522" y="601"/>
                  </a:cubicBezTo>
                  <a:cubicBezTo>
                    <a:pt x="76489" y="668"/>
                    <a:pt x="76489" y="701"/>
                    <a:pt x="76489" y="768"/>
                  </a:cubicBezTo>
                  <a:lnTo>
                    <a:pt x="76489" y="1101"/>
                  </a:lnTo>
                  <a:lnTo>
                    <a:pt x="76489" y="2002"/>
                  </a:lnTo>
                  <a:lnTo>
                    <a:pt x="76489" y="3770"/>
                  </a:lnTo>
                  <a:lnTo>
                    <a:pt x="76489" y="7306"/>
                  </a:lnTo>
                  <a:lnTo>
                    <a:pt x="76489" y="14411"/>
                  </a:lnTo>
                  <a:lnTo>
                    <a:pt x="76455" y="28621"/>
                  </a:lnTo>
                  <a:lnTo>
                    <a:pt x="76422" y="42798"/>
                  </a:lnTo>
                  <a:lnTo>
                    <a:pt x="76422" y="49903"/>
                  </a:lnTo>
                  <a:lnTo>
                    <a:pt x="76422" y="53439"/>
                  </a:lnTo>
                  <a:cubicBezTo>
                    <a:pt x="76389" y="54039"/>
                    <a:pt x="76422" y="54640"/>
                    <a:pt x="76389" y="55207"/>
                  </a:cubicBezTo>
                  <a:cubicBezTo>
                    <a:pt x="76355" y="55774"/>
                    <a:pt x="76222" y="56274"/>
                    <a:pt x="75955" y="56674"/>
                  </a:cubicBezTo>
                  <a:lnTo>
                    <a:pt x="75955" y="56641"/>
                  </a:lnTo>
                  <a:cubicBezTo>
                    <a:pt x="75922" y="56674"/>
                    <a:pt x="75922" y="56708"/>
                    <a:pt x="75855" y="56708"/>
                  </a:cubicBezTo>
                  <a:cubicBezTo>
                    <a:pt x="75788" y="56741"/>
                    <a:pt x="75755" y="56774"/>
                    <a:pt x="75688" y="56808"/>
                  </a:cubicBezTo>
                  <a:cubicBezTo>
                    <a:pt x="75521" y="56875"/>
                    <a:pt x="75388" y="56908"/>
                    <a:pt x="75221" y="56975"/>
                  </a:cubicBezTo>
                  <a:cubicBezTo>
                    <a:pt x="74921" y="57041"/>
                    <a:pt x="74587" y="57108"/>
                    <a:pt x="74254" y="57141"/>
                  </a:cubicBezTo>
                  <a:cubicBezTo>
                    <a:pt x="73587" y="57241"/>
                    <a:pt x="72919" y="57308"/>
                    <a:pt x="72252" y="57342"/>
                  </a:cubicBezTo>
                  <a:cubicBezTo>
                    <a:pt x="70885" y="57408"/>
                    <a:pt x="69484" y="57408"/>
                    <a:pt x="68116" y="57408"/>
                  </a:cubicBezTo>
                  <a:cubicBezTo>
                    <a:pt x="65347" y="57375"/>
                    <a:pt x="62612" y="57208"/>
                    <a:pt x="59810" y="57175"/>
                  </a:cubicBezTo>
                  <a:lnTo>
                    <a:pt x="43165" y="57241"/>
                  </a:lnTo>
                  <a:lnTo>
                    <a:pt x="26553" y="57275"/>
                  </a:lnTo>
                  <a:lnTo>
                    <a:pt x="18247" y="57308"/>
                  </a:lnTo>
                  <a:lnTo>
                    <a:pt x="14077" y="57308"/>
                  </a:lnTo>
                  <a:cubicBezTo>
                    <a:pt x="12710" y="57342"/>
                    <a:pt x="11309" y="57475"/>
                    <a:pt x="9941" y="57575"/>
                  </a:cubicBezTo>
                  <a:cubicBezTo>
                    <a:pt x="8540" y="57642"/>
                    <a:pt x="7172" y="57742"/>
                    <a:pt x="5805" y="57775"/>
                  </a:cubicBezTo>
                  <a:cubicBezTo>
                    <a:pt x="5104" y="57775"/>
                    <a:pt x="4404" y="57775"/>
                    <a:pt x="3737" y="57742"/>
                  </a:cubicBezTo>
                  <a:cubicBezTo>
                    <a:pt x="3403" y="57742"/>
                    <a:pt x="3036" y="57708"/>
                    <a:pt x="2703" y="57675"/>
                  </a:cubicBezTo>
                  <a:cubicBezTo>
                    <a:pt x="2369" y="57642"/>
                    <a:pt x="2002" y="57642"/>
                    <a:pt x="1735" y="57542"/>
                  </a:cubicBezTo>
                  <a:cubicBezTo>
                    <a:pt x="1135" y="57342"/>
                    <a:pt x="668" y="56841"/>
                    <a:pt x="501" y="56241"/>
                  </a:cubicBezTo>
                  <a:cubicBezTo>
                    <a:pt x="468" y="56074"/>
                    <a:pt x="468" y="55907"/>
                    <a:pt x="468" y="55774"/>
                  </a:cubicBezTo>
                  <a:lnTo>
                    <a:pt x="468" y="55240"/>
                  </a:lnTo>
                  <a:lnTo>
                    <a:pt x="501" y="54206"/>
                  </a:lnTo>
                  <a:lnTo>
                    <a:pt x="534" y="50036"/>
                  </a:lnTo>
                  <a:lnTo>
                    <a:pt x="768" y="33424"/>
                  </a:lnTo>
                  <a:cubicBezTo>
                    <a:pt x="835" y="27887"/>
                    <a:pt x="901" y="22350"/>
                    <a:pt x="935" y="16813"/>
                  </a:cubicBezTo>
                  <a:lnTo>
                    <a:pt x="935" y="8507"/>
                  </a:lnTo>
                  <a:lnTo>
                    <a:pt x="901" y="4337"/>
                  </a:lnTo>
                  <a:lnTo>
                    <a:pt x="868" y="2269"/>
                  </a:lnTo>
                  <a:cubicBezTo>
                    <a:pt x="835" y="1902"/>
                    <a:pt x="835" y="1568"/>
                    <a:pt x="801" y="1201"/>
                  </a:cubicBezTo>
                  <a:cubicBezTo>
                    <a:pt x="768" y="1035"/>
                    <a:pt x="735" y="868"/>
                    <a:pt x="668" y="701"/>
                  </a:cubicBezTo>
                  <a:lnTo>
                    <a:pt x="601" y="434"/>
                  </a:lnTo>
                  <a:lnTo>
                    <a:pt x="601" y="434"/>
                  </a:lnTo>
                  <a:lnTo>
                    <a:pt x="601" y="434"/>
                  </a:lnTo>
                  <a:lnTo>
                    <a:pt x="19381" y="401"/>
                  </a:lnTo>
                  <a:lnTo>
                    <a:pt x="38495" y="367"/>
                  </a:lnTo>
                  <a:close/>
                  <a:moveTo>
                    <a:pt x="234" y="0"/>
                  </a:moveTo>
                  <a:lnTo>
                    <a:pt x="234" y="434"/>
                  </a:lnTo>
                  <a:cubicBezTo>
                    <a:pt x="120" y="434"/>
                    <a:pt x="79" y="361"/>
                    <a:pt x="70" y="361"/>
                  </a:cubicBezTo>
                  <a:cubicBezTo>
                    <a:pt x="68" y="361"/>
                    <a:pt x="67" y="363"/>
                    <a:pt x="67" y="367"/>
                  </a:cubicBezTo>
                  <a:lnTo>
                    <a:pt x="67" y="501"/>
                  </a:lnTo>
                  <a:cubicBezTo>
                    <a:pt x="67" y="568"/>
                    <a:pt x="34" y="668"/>
                    <a:pt x="34" y="734"/>
                  </a:cubicBezTo>
                  <a:cubicBezTo>
                    <a:pt x="1" y="901"/>
                    <a:pt x="1" y="1068"/>
                    <a:pt x="1" y="1268"/>
                  </a:cubicBezTo>
                  <a:cubicBezTo>
                    <a:pt x="1" y="1602"/>
                    <a:pt x="34" y="1935"/>
                    <a:pt x="34" y="2269"/>
                  </a:cubicBezTo>
                  <a:lnTo>
                    <a:pt x="101" y="4337"/>
                  </a:lnTo>
                  <a:lnTo>
                    <a:pt x="167" y="8507"/>
                  </a:lnTo>
                  <a:lnTo>
                    <a:pt x="201" y="16813"/>
                  </a:lnTo>
                  <a:lnTo>
                    <a:pt x="201" y="33424"/>
                  </a:lnTo>
                  <a:lnTo>
                    <a:pt x="167" y="41730"/>
                  </a:lnTo>
                  <a:lnTo>
                    <a:pt x="101" y="50036"/>
                  </a:lnTo>
                  <a:lnTo>
                    <a:pt x="34" y="54206"/>
                  </a:lnTo>
                  <a:lnTo>
                    <a:pt x="34" y="55240"/>
                  </a:lnTo>
                  <a:lnTo>
                    <a:pt x="34" y="55740"/>
                  </a:lnTo>
                  <a:cubicBezTo>
                    <a:pt x="34" y="55941"/>
                    <a:pt x="34" y="56141"/>
                    <a:pt x="101" y="56307"/>
                  </a:cubicBezTo>
                  <a:cubicBezTo>
                    <a:pt x="268" y="57075"/>
                    <a:pt x="835" y="57708"/>
                    <a:pt x="1568" y="57942"/>
                  </a:cubicBezTo>
                  <a:cubicBezTo>
                    <a:pt x="1969" y="58075"/>
                    <a:pt x="2302" y="58075"/>
                    <a:pt x="2636" y="58109"/>
                  </a:cubicBezTo>
                  <a:cubicBezTo>
                    <a:pt x="3003" y="58142"/>
                    <a:pt x="3336" y="58175"/>
                    <a:pt x="3703" y="58175"/>
                  </a:cubicBezTo>
                  <a:cubicBezTo>
                    <a:pt x="4404" y="58242"/>
                    <a:pt x="5104" y="58242"/>
                    <a:pt x="5805" y="58242"/>
                  </a:cubicBezTo>
                  <a:cubicBezTo>
                    <a:pt x="7172" y="58209"/>
                    <a:pt x="8573" y="58109"/>
                    <a:pt x="9941" y="58042"/>
                  </a:cubicBezTo>
                  <a:cubicBezTo>
                    <a:pt x="11342" y="57942"/>
                    <a:pt x="12710" y="57842"/>
                    <a:pt x="14077" y="57809"/>
                  </a:cubicBezTo>
                  <a:lnTo>
                    <a:pt x="18247" y="57809"/>
                  </a:lnTo>
                  <a:lnTo>
                    <a:pt x="26553" y="57842"/>
                  </a:lnTo>
                  <a:lnTo>
                    <a:pt x="43165" y="57909"/>
                  </a:lnTo>
                  <a:lnTo>
                    <a:pt x="59777" y="57942"/>
                  </a:lnTo>
                  <a:cubicBezTo>
                    <a:pt x="62545" y="57975"/>
                    <a:pt x="65314" y="58175"/>
                    <a:pt x="68083" y="58209"/>
                  </a:cubicBezTo>
                  <a:cubicBezTo>
                    <a:pt x="68783" y="58209"/>
                    <a:pt x="69484" y="58217"/>
                    <a:pt x="70184" y="58217"/>
                  </a:cubicBezTo>
                  <a:cubicBezTo>
                    <a:pt x="70885" y="58217"/>
                    <a:pt x="71585" y="58209"/>
                    <a:pt x="72286" y="58175"/>
                  </a:cubicBezTo>
                  <a:cubicBezTo>
                    <a:pt x="72953" y="58142"/>
                    <a:pt x="73687" y="58075"/>
                    <a:pt x="74387" y="57975"/>
                  </a:cubicBezTo>
                  <a:cubicBezTo>
                    <a:pt x="74721" y="57942"/>
                    <a:pt x="75088" y="57875"/>
                    <a:pt x="75455" y="57775"/>
                  </a:cubicBezTo>
                  <a:cubicBezTo>
                    <a:pt x="75621" y="57708"/>
                    <a:pt x="75822" y="57675"/>
                    <a:pt x="75988" y="57575"/>
                  </a:cubicBezTo>
                  <a:cubicBezTo>
                    <a:pt x="76088" y="57575"/>
                    <a:pt x="76188" y="57508"/>
                    <a:pt x="76289" y="57442"/>
                  </a:cubicBezTo>
                  <a:cubicBezTo>
                    <a:pt x="76389" y="57408"/>
                    <a:pt x="76489" y="57308"/>
                    <a:pt x="76589" y="57208"/>
                  </a:cubicBezTo>
                  <a:lnTo>
                    <a:pt x="76555" y="57208"/>
                  </a:lnTo>
                  <a:lnTo>
                    <a:pt x="76589" y="57175"/>
                  </a:lnTo>
                  <a:lnTo>
                    <a:pt x="76622" y="57141"/>
                  </a:lnTo>
                  <a:cubicBezTo>
                    <a:pt x="77056" y="56541"/>
                    <a:pt x="77056" y="55807"/>
                    <a:pt x="77056" y="55207"/>
                  </a:cubicBezTo>
                  <a:lnTo>
                    <a:pt x="77056" y="53439"/>
                  </a:lnTo>
                  <a:lnTo>
                    <a:pt x="77056" y="49870"/>
                  </a:lnTo>
                  <a:lnTo>
                    <a:pt x="77022" y="42798"/>
                  </a:lnTo>
                  <a:lnTo>
                    <a:pt x="76989" y="28588"/>
                  </a:lnTo>
                  <a:lnTo>
                    <a:pt x="76956" y="14411"/>
                  </a:lnTo>
                  <a:lnTo>
                    <a:pt x="76922" y="7306"/>
                  </a:lnTo>
                  <a:lnTo>
                    <a:pt x="76922" y="3770"/>
                  </a:lnTo>
                  <a:lnTo>
                    <a:pt x="76922" y="768"/>
                  </a:lnTo>
                  <a:cubicBezTo>
                    <a:pt x="76922" y="734"/>
                    <a:pt x="76889" y="734"/>
                    <a:pt x="76889" y="701"/>
                  </a:cubicBezTo>
                  <a:cubicBezTo>
                    <a:pt x="76889" y="668"/>
                    <a:pt x="76856" y="668"/>
                    <a:pt x="76822" y="601"/>
                  </a:cubicBezTo>
                  <a:cubicBezTo>
                    <a:pt x="76756" y="568"/>
                    <a:pt x="76722" y="501"/>
                    <a:pt x="76689" y="434"/>
                  </a:cubicBezTo>
                  <a:lnTo>
                    <a:pt x="76689" y="434"/>
                  </a:lnTo>
                  <a:lnTo>
                    <a:pt x="76689" y="434"/>
                  </a:lnTo>
                  <a:lnTo>
                    <a:pt x="76722" y="434"/>
                  </a:lnTo>
                  <a:lnTo>
                    <a:pt x="76722" y="0"/>
                  </a:lnTo>
                  <a:cubicBezTo>
                    <a:pt x="76711" y="22"/>
                    <a:pt x="76701" y="47"/>
                    <a:pt x="76689" y="74"/>
                  </a:cubicBezTo>
                  <a:lnTo>
                    <a:pt x="76689" y="74"/>
                  </a:lnTo>
                  <a:lnTo>
                    <a:pt x="76689" y="0"/>
                  </a:lnTo>
                  <a:lnTo>
                    <a:pt x="38461" y="34"/>
                  </a:lnTo>
                  <a:lnTo>
                    <a:pt x="19348" y="34"/>
                  </a:lnTo>
                  <a:lnTo>
                    <a:pt x="274" y="1"/>
                  </a:lnTo>
                  <a:lnTo>
                    <a:pt x="274" y="1"/>
                  </a:lnTo>
                  <a:cubicBezTo>
                    <a:pt x="272" y="1"/>
                    <a:pt x="270" y="0"/>
                    <a:pt x="268" y="0"/>
                  </a:cubicBezTo>
                  <a:lnTo>
                    <a:pt x="268" y="1"/>
                  </a:lnTo>
                  <a:lnTo>
                    <a:pt x="268" y="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Google Shape;2494;p47">
              <a:extLst>
                <a:ext uri="{FF2B5EF4-FFF2-40B4-BE49-F238E27FC236}">
                  <a16:creationId xmlns:a16="http://schemas.microsoft.com/office/drawing/2014/main" id="{97178811-34F3-96F7-EADE-673B32286C15}"/>
                </a:ext>
              </a:extLst>
            </p:cNvPr>
            <p:cNvSpPr/>
            <p:nvPr/>
          </p:nvSpPr>
          <p:spPr>
            <a:xfrm flipH="1">
              <a:off x="5270850" y="2173901"/>
              <a:ext cx="661748" cy="447511"/>
            </a:xfrm>
            <a:custGeom>
              <a:avLst/>
              <a:gdLst/>
              <a:ahLst/>
              <a:cxnLst/>
              <a:rect l="l" t="t" r="r" b="b"/>
              <a:pathLst>
                <a:path w="39596" h="26777" extrusionOk="0">
                  <a:moveTo>
                    <a:pt x="11342" y="1"/>
                  </a:moveTo>
                  <a:cubicBezTo>
                    <a:pt x="11240" y="1"/>
                    <a:pt x="11140" y="9"/>
                    <a:pt x="11042" y="24"/>
                  </a:cubicBezTo>
                  <a:cubicBezTo>
                    <a:pt x="10575" y="125"/>
                    <a:pt x="10141" y="358"/>
                    <a:pt x="9708" y="592"/>
                  </a:cubicBezTo>
                  <a:cubicBezTo>
                    <a:pt x="8006" y="1425"/>
                    <a:pt x="6105" y="1759"/>
                    <a:pt x="4370" y="2526"/>
                  </a:cubicBezTo>
                  <a:cubicBezTo>
                    <a:pt x="1568" y="3727"/>
                    <a:pt x="501" y="6029"/>
                    <a:pt x="101" y="8931"/>
                  </a:cubicBezTo>
                  <a:cubicBezTo>
                    <a:pt x="34" y="9665"/>
                    <a:pt x="1" y="10365"/>
                    <a:pt x="1" y="11099"/>
                  </a:cubicBezTo>
                  <a:cubicBezTo>
                    <a:pt x="34" y="11733"/>
                    <a:pt x="267" y="12267"/>
                    <a:pt x="267" y="12900"/>
                  </a:cubicBezTo>
                  <a:cubicBezTo>
                    <a:pt x="401" y="16403"/>
                    <a:pt x="901" y="19839"/>
                    <a:pt x="1435" y="23274"/>
                  </a:cubicBezTo>
                  <a:cubicBezTo>
                    <a:pt x="1668" y="24709"/>
                    <a:pt x="2002" y="25142"/>
                    <a:pt x="2236" y="26577"/>
                  </a:cubicBezTo>
                  <a:lnTo>
                    <a:pt x="39362" y="26777"/>
                  </a:lnTo>
                  <a:cubicBezTo>
                    <a:pt x="39429" y="24909"/>
                    <a:pt x="38995" y="23741"/>
                    <a:pt x="38995" y="21840"/>
                  </a:cubicBezTo>
                  <a:cubicBezTo>
                    <a:pt x="39028" y="18538"/>
                    <a:pt x="39596" y="15269"/>
                    <a:pt x="39395" y="11933"/>
                  </a:cubicBezTo>
                  <a:cubicBezTo>
                    <a:pt x="39295" y="10499"/>
                    <a:pt x="39129" y="8731"/>
                    <a:pt x="38361" y="7463"/>
                  </a:cubicBezTo>
                  <a:cubicBezTo>
                    <a:pt x="37527" y="6095"/>
                    <a:pt x="35960" y="5262"/>
                    <a:pt x="34559" y="4561"/>
                  </a:cubicBezTo>
                  <a:cubicBezTo>
                    <a:pt x="31957" y="3293"/>
                    <a:pt x="29055" y="2426"/>
                    <a:pt x="26353" y="1392"/>
                  </a:cubicBezTo>
                  <a:cubicBezTo>
                    <a:pt x="24652" y="2993"/>
                    <a:pt x="22483" y="3227"/>
                    <a:pt x="20148" y="3327"/>
                  </a:cubicBezTo>
                  <a:cubicBezTo>
                    <a:pt x="20102" y="3328"/>
                    <a:pt x="20055" y="3328"/>
                    <a:pt x="20009" y="3328"/>
                  </a:cubicBezTo>
                  <a:cubicBezTo>
                    <a:pt x="18396" y="3328"/>
                    <a:pt x="16938" y="2771"/>
                    <a:pt x="15512" y="1993"/>
                  </a:cubicBezTo>
                  <a:cubicBezTo>
                    <a:pt x="14424" y="1402"/>
                    <a:pt x="12728" y="1"/>
                    <a:pt x="11342" y="1"/>
                  </a:cubicBezTo>
                  <a:close/>
                </a:path>
              </a:pathLst>
            </a:custGeom>
            <a:solidFill>
              <a:srgbClr val="B8D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Google Shape;2495;p47">
              <a:extLst>
                <a:ext uri="{FF2B5EF4-FFF2-40B4-BE49-F238E27FC236}">
                  <a16:creationId xmlns:a16="http://schemas.microsoft.com/office/drawing/2014/main" id="{9C9BA3CA-53AA-A7CD-3ECE-63F26B044B46}"/>
                </a:ext>
              </a:extLst>
            </p:cNvPr>
            <p:cNvSpPr/>
            <p:nvPr/>
          </p:nvSpPr>
          <p:spPr>
            <a:xfrm flipH="1">
              <a:off x="5705693" y="2206992"/>
              <a:ext cx="720827" cy="417211"/>
            </a:xfrm>
            <a:custGeom>
              <a:avLst/>
              <a:gdLst/>
              <a:ahLst/>
              <a:cxnLst/>
              <a:rect l="l" t="t" r="r" b="b"/>
              <a:pathLst>
                <a:path w="43131" h="24964" extrusionOk="0">
                  <a:moveTo>
                    <a:pt x="36513" y="1"/>
                  </a:moveTo>
                  <a:cubicBezTo>
                    <a:pt x="36077" y="1"/>
                    <a:pt x="35625" y="58"/>
                    <a:pt x="35159" y="179"/>
                  </a:cubicBezTo>
                  <a:cubicBezTo>
                    <a:pt x="31256" y="1180"/>
                    <a:pt x="28654" y="4883"/>
                    <a:pt x="26953" y="8285"/>
                  </a:cubicBezTo>
                  <a:cubicBezTo>
                    <a:pt x="26419" y="9319"/>
                    <a:pt x="25985" y="10387"/>
                    <a:pt x="25585" y="11454"/>
                  </a:cubicBezTo>
                  <a:cubicBezTo>
                    <a:pt x="25318" y="12188"/>
                    <a:pt x="25085" y="12922"/>
                    <a:pt x="24851" y="13656"/>
                  </a:cubicBezTo>
                  <a:cubicBezTo>
                    <a:pt x="24551" y="14589"/>
                    <a:pt x="22086" y="19087"/>
                    <a:pt x="22449" y="19692"/>
                  </a:cubicBezTo>
                  <a:lnTo>
                    <a:pt x="22449" y="19692"/>
                  </a:lnTo>
                  <a:cubicBezTo>
                    <a:pt x="19380" y="14622"/>
                    <a:pt x="15277" y="10286"/>
                    <a:pt x="11242" y="5950"/>
                  </a:cubicBezTo>
                  <a:cubicBezTo>
                    <a:pt x="10341" y="4983"/>
                    <a:pt x="9440" y="3982"/>
                    <a:pt x="8940" y="2748"/>
                  </a:cubicBezTo>
                  <a:cubicBezTo>
                    <a:pt x="8540" y="2748"/>
                    <a:pt x="7472" y="3849"/>
                    <a:pt x="7105" y="4115"/>
                  </a:cubicBezTo>
                  <a:cubicBezTo>
                    <a:pt x="6338" y="4683"/>
                    <a:pt x="5571" y="5250"/>
                    <a:pt x="4837" y="5850"/>
                  </a:cubicBezTo>
                  <a:cubicBezTo>
                    <a:pt x="3403" y="6984"/>
                    <a:pt x="2002" y="8152"/>
                    <a:pt x="634" y="9386"/>
                  </a:cubicBezTo>
                  <a:cubicBezTo>
                    <a:pt x="434" y="9553"/>
                    <a:pt x="267" y="9719"/>
                    <a:pt x="200" y="9953"/>
                  </a:cubicBezTo>
                  <a:cubicBezTo>
                    <a:pt x="0" y="10553"/>
                    <a:pt x="601" y="10920"/>
                    <a:pt x="867" y="11387"/>
                  </a:cubicBezTo>
                  <a:cubicBezTo>
                    <a:pt x="1134" y="11854"/>
                    <a:pt x="1268" y="12355"/>
                    <a:pt x="1468" y="12855"/>
                  </a:cubicBezTo>
                  <a:cubicBezTo>
                    <a:pt x="2669" y="15590"/>
                    <a:pt x="4103" y="18326"/>
                    <a:pt x="5537" y="20961"/>
                  </a:cubicBezTo>
                  <a:cubicBezTo>
                    <a:pt x="6238" y="22295"/>
                    <a:pt x="7139" y="23763"/>
                    <a:pt x="7973" y="24964"/>
                  </a:cubicBezTo>
                  <a:lnTo>
                    <a:pt x="38461" y="24630"/>
                  </a:lnTo>
                  <a:cubicBezTo>
                    <a:pt x="38694" y="24363"/>
                    <a:pt x="38561" y="24530"/>
                    <a:pt x="38761" y="24230"/>
                  </a:cubicBezTo>
                  <a:cubicBezTo>
                    <a:pt x="41663" y="20127"/>
                    <a:pt x="43131" y="15057"/>
                    <a:pt x="43131" y="10020"/>
                  </a:cubicBezTo>
                  <a:cubicBezTo>
                    <a:pt x="43131" y="8118"/>
                    <a:pt x="42931" y="6150"/>
                    <a:pt x="42164" y="4416"/>
                  </a:cubicBezTo>
                  <a:cubicBezTo>
                    <a:pt x="41081" y="1965"/>
                    <a:pt x="39072" y="1"/>
                    <a:pt x="36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Google Shape;2496;p47">
              <a:extLst>
                <a:ext uri="{FF2B5EF4-FFF2-40B4-BE49-F238E27FC236}">
                  <a16:creationId xmlns:a16="http://schemas.microsoft.com/office/drawing/2014/main" id="{8283E6E1-019F-94C7-2874-2118CFC17AEE}"/>
                </a:ext>
              </a:extLst>
            </p:cNvPr>
            <p:cNvSpPr/>
            <p:nvPr/>
          </p:nvSpPr>
          <p:spPr>
            <a:xfrm flipH="1">
              <a:off x="5198936" y="2173751"/>
              <a:ext cx="346768" cy="448680"/>
            </a:xfrm>
            <a:custGeom>
              <a:avLst/>
              <a:gdLst/>
              <a:ahLst/>
              <a:cxnLst/>
              <a:rect l="l" t="t" r="r" b="b"/>
              <a:pathLst>
                <a:path w="20749" h="26847" extrusionOk="0">
                  <a:moveTo>
                    <a:pt x="2235" y="0"/>
                  </a:moveTo>
                  <a:cubicBezTo>
                    <a:pt x="2335" y="1535"/>
                    <a:pt x="301" y="3269"/>
                    <a:pt x="167" y="4804"/>
                  </a:cubicBezTo>
                  <a:cubicBezTo>
                    <a:pt x="0" y="6471"/>
                    <a:pt x="3970" y="8840"/>
                    <a:pt x="3336" y="10441"/>
                  </a:cubicBezTo>
                  <a:cubicBezTo>
                    <a:pt x="2869" y="11642"/>
                    <a:pt x="2769" y="12976"/>
                    <a:pt x="2802" y="14277"/>
                  </a:cubicBezTo>
                  <a:cubicBezTo>
                    <a:pt x="2903" y="18847"/>
                    <a:pt x="3203" y="22316"/>
                    <a:pt x="3803" y="26753"/>
                  </a:cubicBezTo>
                  <a:cubicBezTo>
                    <a:pt x="6149" y="26811"/>
                    <a:pt x="8528" y="26846"/>
                    <a:pt x="10948" y="26846"/>
                  </a:cubicBezTo>
                  <a:cubicBezTo>
                    <a:pt x="12692" y="26846"/>
                    <a:pt x="14457" y="26828"/>
                    <a:pt x="16245" y="26786"/>
                  </a:cubicBezTo>
                  <a:cubicBezTo>
                    <a:pt x="17780" y="26753"/>
                    <a:pt x="19281" y="26719"/>
                    <a:pt x="20749" y="26686"/>
                  </a:cubicBezTo>
                  <a:cubicBezTo>
                    <a:pt x="20682" y="24618"/>
                    <a:pt x="20515" y="22216"/>
                    <a:pt x="20348" y="20148"/>
                  </a:cubicBezTo>
                  <a:cubicBezTo>
                    <a:pt x="19915" y="14677"/>
                    <a:pt x="20115" y="7172"/>
                    <a:pt x="14044" y="4770"/>
                  </a:cubicBezTo>
                  <a:cubicBezTo>
                    <a:pt x="12810" y="4270"/>
                    <a:pt x="11575" y="3836"/>
                    <a:pt x="10308" y="3436"/>
                  </a:cubicBezTo>
                  <a:cubicBezTo>
                    <a:pt x="8006" y="2735"/>
                    <a:pt x="4971" y="601"/>
                    <a:pt x="22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Google Shape;2497;p47">
              <a:extLst>
                <a:ext uri="{FF2B5EF4-FFF2-40B4-BE49-F238E27FC236}">
                  <a16:creationId xmlns:a16="http://schemas.microsoft.com/office/drawing/2014/main" id="{CF173E43-AEEF-2AC8-B2AE-6ED70A298525}"/>
                </a:ext>
              </a:extLst>
            </p:cNvPr>
            <p:cNvSpPr/>
            <p:nvPr/>
          </p:nvSpPr>
          <p:spPr>
            <a:xfrm flipH="1">
              <a:off x="5525616" y="1792890"/>
              <a:ext cx="258693" cy="469371"/>
            </a:xfrm>
            <a:custGeom>
              <a:avLst/>
              <a:gdLst/>
              <a:ahLst/>
              <a:cxnLst/>
              <a:rect l="l" t="t" r="r" b="b"/>
              <a:pathLst>
                <a:path w="15479" h="28085" extrusionOk="0">
                  <a:moveTo>
                    <a:pt x="6446" y="0"/>
                  </a:moveTo>
                  <a:cubicBezTo>
                    <a:pt x="5855" y="0"/>
                    <a:pt x="5237" y="83"/>
                    <a:pt x="4571" y="273"/>
                  </a:cubicBezTo>
                  <a:cubicBezTo>
                    <a:pt x="3270" y="673"/>
                    <a:pt x="1068" y="306"/>
                    <a:pt x="668" y="1741"/>
                  </a:cubicBezTo>
                  <a:cubicBezTo>
                    <a:pt x="1" y="4243"/>
                    <a:pt x="368" y="8779"/>
                    <a:pt x="668" y="11314"/>
                  </a:cubicBezTo>
                  <a:cubicBezTo>
                    <a:pt x="835" y="12715"/>
                    <a:pt x="1135" y="14283"/>
                    <a:pt x="2002" y="15317"/>
                  </a:cubicBezTo>
                  <a:cubicBezTo>
                    <a:pt x="2536" y="15984"/>
                    <a:pt x="3270" y="16485"/>
                    <a:pt x="4137" y="16551"/>
                  </a:cubicBezTo>
                  <a:cubicBezTo>
                    <a:pt x="4003" y="18653"/>
                    <a:pt x="4704" y="21421"/>
                    <a:pt x="2636" y="22822"/>
                  </a:cubicBezTo>
                  <a:cubicBezTo>
                    <a:pt x="2469" y="22923"/>
                    <a:pt x="2302" y="23023"/>
                    <a:pt x="2135" y="23123"/>
                  </a:cubicBezTo>
                  <a:cubicBezTo>
                    <a:pt x="3436" y="24457"/>
                    <a:pt x="6105" y="27826"/>
                    <a:pt x="7840" y="28060"/>
                  </a:cubicBezTo>
                  <a:cubicBezTo>
                    <a:pt x="7974" y="28077"/>
                    <a:pt x="8107" y="28085"/>
                    <a:pt x="8238" y="28085"/>
                  </a:cubicBezTo>
                  <a:cubicBezTo>
                    <a:pt x="10957" y="28085"/>
                    <a:pt x="13172" y="24595"/>
                    <a:pt x="15145" y="22622"/>
                  </a:cubicBezTo>
                  <a:cubicBezTo>
                    <a:pt x="15211" y="22589"/>
                    <a:pt x="15245" y="22556"/>
                    <a:pt x="15278" y="22556"/>
                  </a:cubicBezTo>
                  <a:cubicBezTo>
                    <a:pt x="14945" y="21922"/>
                    <a:pt x="14778" y="21188"/>
                    <a:pt x="14711" y="20454"/>
                  </a:cubicBezTo>
                  <a:cubicBezTo>
                    <a:pt x="14644" y="19687"/>
                    <a:pt x="14678" y="18886"/>
                    <a:pt x="14744" y="18119"/>
                  </a:cubicBezTo>
                  <a:cubicBezTo>
                    <a:pt x="14811" y="16618"/>
                    <a:pt x="14911" y="15150"/>
                    <a:pt x="15045" y="13649"/>
                  </a:cubicBezTo>
                  <a:cubicBezTo>
                    <a:pt x="15211" y="11414"/>
                    <a:pt x="15478" y="9146"/>
                    <a:pt x="15078" y="6911"/>
                  </a:cubicBezTo>
                  <a:cubicBezTo>
                    <a:pt x="14644" y="4676"/>
                    <a:pt x="13410" y="2441"/>
                    <a:pt x="11242" y="1440"/>
                  </a:cubicBezTo>
                  <a:cubicBezTo>
                    <a:pt x="9587" y="675"/>
                    <a:pt x="8132" y="0"/>
                    <a:pt x="6446" y="0"/>
                  </a:cubicBezTo>
                  <a:close/>
                </a:path>
              </a:pathLst>
            </a:custGeom>
            <a:solidFill>
              <a:srgbClr val="F2A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Google Shape;2498;p47">
              <a:extLst>
                <a:ext uri="{FF2B5EF4-FFF2-40B4-BE49-F238E27FC236}">
                  <a16:creationId xmlns:a16="http://schemas.microsoft.com/office/drawing/2014/main" id="{7866D898-522F-88A6-A5D8-A9A62E68CE0B}"/>
                </a:ext>
              </a:extLst>
            </p:cNvPr>
            <p:cNvSpPr/>
            <p:nvPr/>
          </p:nvSpPr>
          <p:spPr>
            <a:xfrm flipH="1">
              <a:off x="5493845" y="1731455"/>
              <a:ext cx="308864" cy="295460"/>
            </a:xfrm>
            <a:custGeom>
              <a:avLst/>
              <a:gdLst/>
              <a:ahLst/>
              <a:cxnLst/>
              <a:rect l="l" t="t" r="r" b="b"/>
              <a:pathLst>
                <a:path w="18481" h="17679" extrusionOk="0">
                  <a:moveTo>
                    <a:pt x="3112" y="0"/>
                  </a:moveTo>
                  <a:cubicBezTo>
                    <a:pt x="2840" y="0"/>
                    <a:pt x="2562" y="60"/>
                    <a:pt x="2302" y="146"/>
                  </a:cubicBezTo>
                  <a:cubicBezTo>
                    <a:pt x="1235" y="580"/>
                    <a:pt x="535" y="1647"/>
                    <a:pt x="268" y="2781"/>
                  </a:cubicBezTo>
                  <a:cubicBezTo>
                    <a:pt x="1" y="3882"/>
                    <a:pt x="101" y="5050"/>
                    <a:pt x="201" y="6184"/>
                  </a:cubicBezTo>
                  <a:cubicBezTo>
                    <a:pt x="201" y="6517"/>
                    <a:pt x="234" y="6851"/>
                    <a:pt x="434" y="7118"/>
                  </a:cubicBezTo>
                  <a:cubicBezTo>
                    <a:pt x="635" y="7385"/>
                    <a:pt x="935" y="7518"/>
                    <a:pt x="1235" y="7652"/>
                  </a:cubicBezTo>
                  <a:cubicBezTo>
                    <a:pt x="1797" y="7865"/>
                    <a:pt x="2477" y="7933"/>
                    <a:pt x="3217" y="7933"/>
                  </a:cubicBezTo>
                  <a:cubicBezTo>
                    <a:pt x="4500" y="7933"/>
                    <a:pt x="5966" y="7730"/>
                    <a:pt x="7322" y="7730"/>
                  </a:cubicBezTo>
                  <a:cubicBezTo>
                    <a:pt x="8851" y="7730"/>
                    <a:pt x="10241" y="7988"/>
                    <a:pt x="11075" y="9086"/>
                  </a:cubicBezTo>
                  <a:cubicBezTo>
                    <a:pt x="11503" y="9678"/>
                    <a:pt x="10342" y="11923"/>
                    <a:pt x="11299" y="11923"/>
                  </a:cubicBezTo>
                  <a:cubicBezTo>
                    <a:pt x="11313" y="11923"/>
                    <a:pt x="11328" y="11922"/>
                    <a:pt x="11342" y="11921"/>
                  </a:cubicBezTo>
                  <a:cubicBezTo>
                    <a:pt x="11442" y="11921"/>
                    <a:pt x="11542" y="11855"/>
                    <a:pt x="11642" y="11821"/>
                  </a:cubicBezTo>
                  <a:cubicBezTo>
                    <a:pt x="11683" y="11810"/>
                    <a:pt x="11725" y="11805"/>
                    <a:pt x="11769" y="11805"/>
                  </a:cubicBezTo>
                  <a:cubicBezTo>
                    <a:pt x="12524" y="11805"/>
                    <a:pt x="13761" y="13355"/>
                    <a:pt x="14044" y="13923"/>
                  </a:cubicBezTo>
                  <a:cubicBezTo>
                    <a:pt x="14511" y="14823"/>
                    <a:pt x="14478" y="17392"/>
                    <a:pt x="15745" y="17659"/>
                  </a:cubicBezTo>
                  <a:cubicBezTo>
                    <a:pt x="15814" y="17672"/>
                    <a:pt x="15880" y="17679"/>
                    <a:pt x="15944" y="17679"/>
                  </a:cubicBezTo>
                  <a:cubicBezTo>
                    <a:pt x="17297" y="17679"/>
                    <a:pt x="17821" y="14778"/>
                    <a:pt x="17980" y="13823"/>
                  </a:cubicBezTo>
                  <a:cubicBezTo>
                    <a:pt x="18314" y="11788"/>
                    <a:pt x="18481" y="9720"/>
                    <a:pt x="18447" y="7685"/>
                  </a:cubicBezTo>
                  <a:cubicBezTo>
                    <a:pt x="18447" y="6751"/>
                    <a:pt x="18381" y="5817"/>
                    <a:pt x="18114" y="4916"/>
                  </a:cubicBezTo>
                  <a:cubicBezTo>
                    <a:pt x="17647" y="3515"/>
                    <a:pt x="16579" y="2581"/>
                    <a:pt x="15178" y="2181"/>
                  </a:cubicBezTo>
                  <a:cubicBezTo>
                    <a:pt x="13277" y="1634"/>
                    <a:pt x="11276" y="1360"/>
                    <a:pt x="9305" y="1360"/>
                  </a:cubicBezTo>
                  <a:cubicBezTo>
                    <a:pt x="8993" y="1360"/>
                    <a:pt x="8683" y="1367"/>
                    <a:pt x="8373" y="1380"/>
                  </a:cubicBezTo>
                  <a:cubicBezTo>
                    <a:pt x="7973" y="1391"/>
                    <a:pt x="7559" y="1411"/>
                    <a:pt x="7148" y="1411"/>
                  </a:cubicBezTo>
                  <a:cubicBezTo>
                    <a:pt x="6227" y="1411"/>
                    <a:pt x="5320" y="1311"/>
                    <a:pt x="4604" y="780"/>
                  </a:cubicBezTo>
                  <a:cubicBezTo>
                    <a:pt x="4337" y="580"/>
                    <a:pt x="4104" y="313"/>
                    <a:pt x="3837" y="180"/>
                  </a:cubicBezTo>
                  <a:cubicBezTo>
                    <a:pt x="3612" y="51"/>
                    <a:pt x="3365" y="0"/>
                    <a:pt x="31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Google Shape;2499;p47">
              <a:extLst>
                <a:ext uri="{FF2B5EF4-FFF2-40B4-BE49-F238E27FC236}">
                  <a16:creationId xmlns:a16="http://schemas.microsoft.com/office/drawing/2014/main" id="{50C214BD-D01E-6BA7-79D6-81C24B764BDA}"/>
                </a:ext>
              </a:extLst>
            </p:cNvPr>
            <p:cNvSpPr/>
            <p:nvPr/>
          </p:nvSpPr>
          <p:spPr>
            <a:xfrm flipH="1">
              <a:off x="5530629" y="1907922"/>
              <a:ext cx="86537" cy="78432"/>
            </a:xfrm>
            <a:custGeom>
              <a:avLst/>
              <a:gdLst/>
              <a:ahLst/>
              <a:cxnLst/>
              <a:rect l="l" t="t" r="r" b="b"/>
              <a:pathLst>
                <a:path w="5178" h="4693" extrusionOk="0">
                  <a:moveTo>
                    <a:pt x="2272" y="0"/>
                  </a:moveTo>
                  <a:cubicBezTo>
                    <a:pt x="960" y="0"/>
                    <a:pt x="0" y="1369"/>
                    <a:pt x="407" y="2763"/>
                  </a:cubicBezTo>
                  <a:cubicBezTo>
                    <a:pt x="685" y="3682"/>
                    <a:pt x="1498" y="4693"/>
                    <a:pt x="2437" y="4693"/>
                  </a:cubicBezTo>
                  <a:cubicBezTo>
                    <a:pt x="2624" y="4693"/>
                    <a:pt x="2815" y="4653"/>
                    <a:pt x="3009" y="4565"/>
                  </a:cubicBezTo>
                  <a:cubicBezTo>
                    <a:pt x="5044" y="3631"/>
                    <a:pt x="5177" y="795"/>
                    <a:pt x="2875" y="95"/>
                  </a:cubicBezTo>
                  <a:cubicBezTo>
                    <a:pt x="2669" y="30"/>
                    <a:pt x="2466" y="0"/>
                    <a:pt x="2272" y="0"/>
                  </a:cubicBezTo>
                  <a:close/>
                </a:path>
              </a:pathLst>
            </a:custGeom>
            <a:solidFill>
              <a:srgbClr val="F2A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Google Shape;2500;p47">
              <a:extLst>
                <a:ext uri="{FF2B5EF4-FFF2-40B4-BE49-F238E27FC236}">
                  <a16:creationId xmlns:a16="http://schemas.microsoft.com/office/drawing/2014/main" id="{700E1F3B-D0DA-D38A-0B2A-6A0EADDE29B1}"/>
                </a:ext>
              </a:extLst>
            </p:cNvPr>
            <p:cNvSpPr/>
            <p:nvPr/>
          </p:nvSpPr>
          <p:spPr>
            <a:xfrm flipH="1">
              <a:off x="5686172" y="1982527"/>
              <a:ext cx="65246" cy="29030"/>
            </a:xfrm>
            <a:custGeom>
              <a:avLst/>
              <a:gdLst/>
              <a:ahLst/>
              <a:cxnLst/>
              <a:rect l="l" t="t" r="r" b="b"/>
              <a:pathLst>
                <a:path w="3904" h="1737" extrusionOk="0">
                  <a:moveTo>
                    <a:pt x="3903" y="1"/>
                  </a:moveTo>
                  <a:lnTo>
                    <a:pt x="1" y="134"/>
                  </a:lnTo>
                  <a:cubicBezTo>
                    <a:pt x="164" y="1015"/>
                    <a:pt x="1029" y="1736"/>
                    <a:pt x="1941" y="1736"/>
                  </a:cubicBezTo>
                  <a:cubicBezTo>
                    <a:pt x="1961" y="1736"/>
                    <a:pt x="1982" y="1736"/>
                    <a:pt x="2002" y="1735"/>
                  </a:cubicBezTo>
                  <a:cubicBezTo>
                    <a:pt x="2936" y="1702"/>
                    <a:pt x="3770" y="935"/>
                    <a:pt x="39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Google Shape;2501;p47">
              <a:extLst>
                <a:ext uri="{FF2B5EF4-FFF2-40B4-BE49-F238E27FC236}">
                  <a16:creationId xmlns:a16="http://schemas.microsoft.com/office/drawing/2014/main" id="{D3307E0F-81B6-DCBA-1ADA-B0C048599B3D}"/>
                </a:ext>
              </a:extLst>
            </p:cNvPr>
            <p:cNvSpPr/>
            <p:nvPr/>
          </p:nvSpPr>
          <p:spPr>
            <a:xfrm flipH="1">
              <a:off x="5356151" y="2494430"/>
              <a:ext cx="12551" cy="129221"/>
            </a:xfrm>
            <a:custGeom>
              <a:avLst/>
              <a:gdLst/>
              <a:ahLst/>
              <a:cxnLst/>
              <a:rect l="l" t="t" r="r" b="b"/>
              <a:pathLst>
                <a:path w="751" h="7732" extrusionOk="0">
                  <a:moveTo>
                    <a:pt x="109" y="1"/>
                  </a:moveTo>
                  <a:cubicBezTo>
                    <a:pt x="50" y="1"/>
                    <a:pt x="0" y="43"/>
                    <a:pt x="17" y="126"/>
                  </a:cubicBezTo>
                  <a:cubicBezTo>
                    <a:pt x="117" y="2628"/>
                    <a:pt x="284" y="5196"/>
                    <a:pt x="417" y="7731"/>
                  </a:cubicBezTo>
                  <a:lnTo>
                    <a:pt x="751" y="7731"/>
                  </a:lnTo>
                  <a:cubicBezTo>
                    <a:pt x="584" y="5196"/>
                    <a:pt x="384" y="2661"/>
                    <a:pt x="251" y="126"/>
                  </a:cubicBezTo>
                  <a:cubicBezTo>
                    <a:pt x="234" y="43"/>
                    <a:pt x="167" y="1"/>
                    <a:pt x="1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Google Shape;2502;p47">
              <a:extLst>
                <a:ext uri="{FF2B5EF4-FFF2-40B4-BE49-F238E27FC236}">
                  <a16:creationId xmlns:a16="http://schemas.microsoft.com/office/drawing/2014/main" id="{68FACC81-2A92-4008-4700-80BE5470DC5B}"/>
                </a:ext>
              </a:extLst>
            </p:cNvPr>
            <p:cNvSpPr/>
            <p:nvPr/>
          </p:nvSpPr>
          <p:spPr>
            <a:xfrm flipH="1">
              <a:off x="5831337" y="2454220"/>
              <a:ext cx="56104" cy="166089"/>
            </a:xfrm>
            <a:custGeom>
              <a:avLst/>
              <a:gdLst/>
              <a:ahLst/>
              <a:cxnLst/>
              <a:rect l="l" t="t" r="r" b="b"/>
              <a:pathLst>
                <a:path w="3357" h="9938" extrusionOk="0">
                  <a:moveTo>
                    <a:pt x="3189" y="0"/>
                  </a:moveTo>
                  <a:cubicBezTo>
                    <a:pt x="3134" y="0"/>
                    <a:pt x="3083" y="30"/>
                    <a:pt x="3069" y="97"/>
                  </a:cubicBezTo>
                  <a:cubicBezTo>
                    <a:pt x="2636" y="1665"/>
                    <a:pt x="2269" y="3266"/>
                    <a:pt x="1768" y="4834"/>
                  </a:cubicBezTo>
                  <a:cubicBezTo>
                    <a:pt x="1301" y="6401"/>
                    <a:pt x="768" y="8003"/>
                    <a:pt x="167" y="9537"/>
                  </a:cubicBezTo>
                  <a:lnTo>
                    <a:pt x="1" y="9937"/>
                  </a:lnTo>
                  <a:lnTo>
                    <a:pt x="34" y="9937"/>
                  </a:lnTo>
                  <a:lnTo>
                    <a:pt x="334" y="9904"/>
                  </a:lnTo>
                  <a:cubicBezTo>
                    <a:pt x="1502" y="6902"/>
                    <a:pt x="2869" y="3299"/>
                    <a:pt x="3336" y="164"/>
                  </a:cubicBezTo>
                  <a:cubicBezTo>
                    <a:pt x="3356" y="64"/>
                    <a:pt x="3269" y="0"/>
                    <a:pt x="31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Google Shape;2503;p47">
              <a:extLst>
                <a:ext uri="{FF2B5EF4-FFF2-40B4-BE49-F238E27FC236}">
                  <a16:creationId xmlns:a16="http://schemas.microsoft.com/office/drawing/2014/main" id="{0E1885EB-99AF-5F0D-648D-D126A14CDEB7}"/>
                </a:ext>
              </a:extLst>
            </p:cNvPr>
            <p:cNvSpPr/>
            <p:nvPr/>
          </p:nvSpPr>
          <p:spPr>
            <a:xfrm flipH="1">
              <a:off x="6310000" y="2021500"/>
              <a:ext cx="212717" cy="316167"/>
            </a:xfrm>
            <a:custGeom>
              <a:avLst/>
              <a:gdLst/>
              <a:ahLst/>
              <a:cxnLst/>
              <a:rect l="l" t="t" r="r" b="b"/>
              <a:pathLst>
                <a:path w="12728" h="18918" extrusionOk="0">
                  <a:moveTo>
                    <a:pt x="918" y="0"/>
                  </a:moveTo>
                  <a:cubicBezTo>
                    <a:pt x="215" y="0"/>
                    <a:pt x="0" y="857"/>
                    <a:pt x="552" y="1671"/>
                  </a:cubicBezTo>
                  <a:lnTo>
                    <a:pt x="3488" y="6075"/>
                  </a:lnTo>
                  <a:cubicBezTo>
                    <a:pt x="1987" y="7342"/>
                    <a:pt x="352" y="8977"/>
                    <a:pt x="519" y="10945"/>
                  </a:cubicBezTo>
                  <a:cubicBezTo>
                    <a:pt x="686" y="13013"/>
                    <a:pt x="3455" y="15648"/>
                    <a:pt x="5556" y="15648"/>
                  </a:cubicBezTo>
                  <a:cubicBezTo>
                    <a:pt x="6457" y="16782"/>
                    <a:pt x="7424" y="17850"/>
                    <a:pt x="8425" y="18917"/>
                  </a:cubicBezTo>
                  <a:cubicBezTo>
                    <a:pt x="9359" y="18083"/>
                    <a:pt x="10359" y="17316"/>
                    <a:pt x="11460" y="16749"/>
                  </a:cubicBezTo>
                  <a:cubicBezTo>
                    <a:pt x="11861" y="16249"/>
                    <a:pt x="12261" y="15782"/>
                    <a:pt x="12728" y="15381"/>
                  </a:cubicBezTo>
                  <a:cubicBezTo>
                    <a:pt x="11760" y="13080"/>
                    <a:pt x="9726" y="10645"/>
                    <a:pt x="8325" y="8710"/>
                  </a:cubicBezTo>
                  <a:cubicBezTo>
                    <a:pt x="6824" y="6575"/>
                    <a:pt x="4555" y="4607"/>
                    <a:pt x="3288" y="2372"/>
                  </a:cubicBezTo>
                  <a:cubicBezTo>
                    <a:pt x="2687" y="1772"/>
                    <a:pt x="2354" y="637"/>
                    <a:pt x="1587" y="204"/>
                  </a:cubicBezTo>
                  <a:cubicBezTo>
                    <a:pt x="1332" y="62"/>
                    <a:pt x="1107" y="0"/>
                    <a:pt x="918" y="0"/>
                  </a:cubicBezTo>
                  <a:close/>
                </a:path>
              </a:pathLst>
            </a:custGeom>
            <a:solidFill>
              <a:srgbClr val="F2A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Google Shape;2504;p47">
              <a:extLst>
                <a:ext uri="{FF2B5EF4-FFF2-40B4-BE49-F238E27FC236}">
                  <a16:creationId xmlns:a16="http://schemas.microsoft.com/office/drawing/2014/main" id="{863AD54C-3B27-EA13-8D11-3A6FD7788073}"/>
                </a:ext>
              </a:extLst>
            </p:cNvPr>
            <p:cNvSpPr/>
            <p:nvPr/>
          </p:nvSpPr>
          <p:spPr>
            <a:xfrm flipH="1">
              <a:off x="5501082" y="2145875"/>
              <a:ext cx="257573" cy="268169"/>
            </a:xfrm>
            <a:custGeom>
              <a:avLst/>
              <a:gdLst/>
              <a:ahLst/>
              <a:cxnLst/>
              <a:rect l="l" t="t" r="r" b="b"/>
              <a:pathLst>
                <a:path w="15412" h="16046" extrusionOk="0">
                  <a:moveTo>
                    <a:pt x="13376" y="0"/>
                  </a:moveTo>
                  <a:cubicBezTo>
                    <a:pt x="10908" y="3403"/>
                    <a:pt x="7572" y="5904"/>
                    <a:pt x="5938" y="6939"/>
                  </a:cubicBezTo>
                  <a:cubicBezTo>
                    <a:pt x="3836" y="3536"/>
                    <a:pt x="2235" y="567"/>
                    <a:pt x="2235" y="434"/>
                  </a:cubicBezTo>
                  <a:cubicBezTo>
                    <a:pt x="2235" y="434"/>
                    <a:pt x="1901" y="934"/>
                    <a:pt x="0" y="1601"/>
                  </a:cubicBezTo>
                  <a:cubicBezTo>
                    <a:pt x="2669" y="5971"/>
                    <a:pt x="2001" y="11675"/>
                    <a:pt x="5871" y="15044"/>
                  </a:cubicBezTo>
                  <a:cubicBezTo>
                    <a:pt x="6305" y="15445"/>
                    <a:pt x="6772" y="15845"/>
                    <a:pt x="7372" y="15978"/>
                  </a:cubicBezTo>
                  <a:cubicBezTo>
                    <a:pt x="7548" y="16024"/>
                    <a:pt x="7725" y="16045"/>
                    <a:pt x="7901" y="16045"/>
                  </a:cubicBezTo>
                  <a:cubicBezTo>
                    <a:pt x="8627" y="16045"/>
                    <a:pt x="9337" y="15681"/>
                    <a:pt x="9874" y="15144"/>
                  </a:cubicBezTo>
                  <a:cubicBezTo>
                    <a:pt x="10541" y="14511"/>
                    <a:pt x="10975" y="13677"/>
                    <a:pt x="11442" y="12876"/>
                  </a:cubicBezTo>
                  <a:cubicBezTo>
                    <a:pt x="12843" y="10374"/>
                    <a:pt x="15411" y="1868"/>
                    <a:pt x="15411" y="1868"/>
                  </a:cubicBezTo>
                  <a:cubicBezTo>
                    <a:pt x="15411" y="1868"/>
                    <a:pt x="15178" y="1701"/>
                    <a:pt x="13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Google Shape;2505;p47">
              <a:extLst>
                <a:ext uri="{FF2B5EF4-FFF2-40B4-BE49-F238E27FC236}">
                  <a16:creationId xmlns:a16="http://schemas.microsoft.com/office/drawing/2014/main" id="{1FC74247-C996-0D89-2331-E4B4F60942D1}"/>
                </a:ext>
              </a:extLst>
            </p:cNvPr>
            <p:cNvSpPr/>
            <p:nvPr/>
          </p:nvSpPr>
          <p:spPr>
            <a:xfrm flipH="1">
              <a:off x="5666803" y="2061059"/>
              <a:ext cx="47814" cy="11465"/>
            </a:xfrm>
            <a:custGeom>
              <a:avLst/>
              <a:gdLst/>
              <a:ahLst/>
              <a:cxnLst/>
              <a:rect l="l" t="t" r="r" b="b"/>
              <a:pathLst>
                <a:path w="2861" h="686" extrusionOk="0">
                  <a:moveTo>
                    <a:pt x="2728" y="1"/>
                  </a:moveTo>
                  <a:cubicBezTo>
                    <a:pt x="2720" y="1"/>
                    <a:pt x="2711" y="2"/>
                    <a:pt x="2702" y="5"/>
                  </a:cubicBezTo>
                  <a:cubicBezTo>
                    <a:pt x="2502" y="72"/>
                    <a:pt x="2302" y="138"/>
                    <a:pt x="2102" y="205"/>
                  </a:cubicBezTo>
                  <a:cubicBezTo>
                    <a:pt x="1868" y="272"/>
                    <a:pt x="1668" y="305"/>
                    <a:pt x="1435" y="339"/>
                  </a:cubicBezTo>
                  <a:cubicBezTo>
                    <a:pt x="1194" y="399"/>
                    <a:pt x="930" y="411"/>
                    <a:pt x="664" y="411"/>
                  </a:cubicBezTo>
                  <a:cubicBezTo>
                    <a:pt x="486" y="411"/>
                    <a:pt x="307" y="405"/>
                    <a:pt x="134" y="405"/>
                  </a:cubicBezTo>
                  <a:cubicBezTo>
                    <a:pt x="34" y="405"/>
                    <a:pt x="0" y="572"/>
                    <a:pt x="134" y="605"/>
                  </a:cubicBezTo>
                  <a:cubicBezTo>
                    <a:pt x="372" y="660"/>
                    <a:pt x="621" y="685"/>
                    <a:pt x="869" y="685"/>
                  </a:cubicBezTo>
                  <a:cubicBezTo>
                    <a:pt x="1071" y="685"/>
                    <a:pt x="1273" y="669"/>
                    <a:pt x="1468" y="639"/>
                  </a:cubicBezTo>
                  <a:cubicBezTo>
                    <a:pt x="1701" y="605"/>
                    <a:pt x="1935" y="539"/>
                    <a:pt x="2135" y="505"/>
                  </a:cubicBezTo>
                  <a:cubicBezTo>
                    <a:pt x="2369" y="439"/>
                    <a:pt x="2569" y="339"/>
                    <a:pt x="2769" y="205"/>
                  </a:cubicBezTo>
                  <a:cubicBezTo>
                    <a:pt x="2860" y="144"/>
                    <a:pt x="2813" y="1"/>
                    <a:pt x="2728" y="1"/>
                  </a:cubicBezTo>
                  <a:close/>
                </a:path>
              </a:pathLst>
            </a:custGeom>
            <a:solidFill>
              <a:srgbClr val="B55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Google Shape;2506;p47">
              <a:extLst>
                <a:ext uri="{FF2B5EF4-FFF2-40B4-BE49-F238E27FC236}">
                  <a16:creationId xmlns:a16="http://schemas.microsoft.com/office/drawing/2014/main" id="{CB9C00DB-5B04-F5A8-3F98-32DD886FDA63}"/>
                </a:ext>
              </a:extLst>
            </p:cNvPr>
            <p:cNvSpPr/>
            <p:nvPr/>
          </p:nvSpPr>
          <p:spPr>
            <a:xfrm flipH="1">
              <a:off x="5568166" y="1925671"/>
              <a:ext cx="34394" cy="29915"/>
            </a:xfrm>
            <a:custGeom>
              <a:avLst/>
              <a:gdLst/>
              <a:ahLst/>
              <a:cxnLst/>
              <a:rect l="l" t="t" r="r" b="b"/>
              <a:pathLst>
                <a:path w="2058" h="1790" extrusionOk="0">
                  <a:moveTo>
                    <a:pt x="1601" y="0"/>
                  </a:moveTo>
                  <a:cubicBezTo>
                    <a:pt x="1468" y="0"/>
                    <a:pt x="1368" y="34"/>
                    <a:pt x="1234" y="67"/>
                  </a:cubicBezTo>
                  <a:cubicBezTo>
                    <a:pt x="1001" y="167"/>
                    <a:pt x="801" y="300"/>
                    <a:pt x="634" y="434"/>
                  </a:cubicBezTo>
                  <a:cubicBezTo>
                    <a:pt x="434" y="601"/>
                    <a:pt x="300" y="801"/>
                    <a:pt x="167" y="1001"/>
                  </a:cubicBezTo>
                  <a:cubicBezTo>
                    <a:pt x="133" y="1134"/>
                    <a:pt x="67" y="1234"/>
                    <a:pt x="67" y="1334"/>
                  </a:cubicBezTo>
                  <a:cubicBezTo>
                    <a:pt x="33" y="1468"/>
                    <a:pt x="0" y="1601"/>
                    <a:pt x="0" y="1701"/>
                  </a:cubicBezTo>
                  <a:cubicBezTo>
                    <a:pt x="16" y="1763"/>
                    <a:pt x="60" y="1789"/>
                    <a:pt x="106" y="1789"/>
                  </a:cubicBezTo>
                  <a:cubicBezTo>
                    <a:pt x="160" y="1789"/>
                    <a:pt x="216" y="1755"/>
                    <a:pt x="234" y="1701"/>
                  </a:cubicBezTo>
                  <a:cubicBezTo>
                    <a:pt x="267" y="1601"/>
                    <a:pt x="267" y="1501"/>
                    <a:pt x="300" y="1401"/>
                  </a:cubicBezTo>
                  <a:cubicBezTo>
                    <a:pt x="300" y="1301"/>
                    <a:pt x="334" y="1201"/>
                    <a:pt x="400" y="1134"/>
                  </a:cubicBezTo>
                  <a:cubicBezTo>
                    <a:pt x="500" y="934"/>
                    <a:pt x="600" y="767"/>
                    <a:pt x="767" y="634"/>
                  </a:cubicBezTo>
                  <a:cubicBezTo>
                    <a:pt x="901" y="501"/>
                    <a:pt x="1101" y="367"/>
                    <a:pt x="1268" y="300"/>
                  </a:cubicBezTo>
                  <a:cubicBezTo>
                    <a:pt x="1368" y="267"/>
                    <a:pt x="1468" y="234"/>
                    <a:pt x="1568" y="200"/>
                  </a:cubicBezTo>
                  <a:lnTo>
                    <a:pt x="1701" y="200"/>
                  </a:lnTo>
                  <a:cubicBezTo>
                    <a:pt x="1768" y="234"/>
                    <a:pt x="1835" y="267"/>
                    <a:pt x="1901" y="267"/>
                  </a:cubicBezTo>
                  <a:cubicBezTo>
                    <a:pt x="1912" y="271"/>
                    <a:pt x="1923" y="272"/>
                    <a:pt x="1933" y="272"/>
                  </a:cubicBezTo>
                  <a:cubicBezTo>
                    <a:pt x="2014" y="272"/>
                    <a:pt x="2057" y="163"/>
                    <a:pt x="1968" y="134"/>
                  </a:cubicBezTo>
                  <a:lnTo>
                    <a:pt x="2001" y="134"/>
                  </a:lnTo>
                  <a:cubicBezTo>
                    <a:pt x="1901" y="100"/>
                    <a:pt x="1835" y="67"/>
                    <a:pt x="1768" y="34"/>
                  </a:cubicBezTo>
                  <a:cubicBezTo>
                    <a:pt x="1701" y="0"/>
                    <a:pt x="1668" y="0"/>
                    <a:pt x="1601" y="0"/>
                  </a:cubicBezTo>
                  <a:close/>
                </a:path>
              </a:pathLst>
            </a:custGeom>
            <a:solidFill>
              <a:srgbClr val="B55C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Google Shape;2507;p47">
              <a:extLst>
                <a:ext uri="{FF2B5EF4-FFF2-40B4-BE49-F238E27FC236}">
                  <a16:creationId xmlns:a16="http://schemas.microsoft.com/office/drawing/2014/main" id="{F42271D6-6A5A-F330-4930-D6D966ABC912}"/>
                </a:ext>
              </a:extLst>
            </p:cNvPr>
            <p:cNvSpPr/>
            <p:nvPr/>
          </p:nvSpPr>
          <p:spPr>
            <a:xfrm flipH="1">
              <a:off x="5496619" y="2169122"/>
              <a:ext cx="262035" cy="448263"/>
            </a:xfrm>
            <a:custGeom>
              <a:avLst/>
              <a:gdLst/>
              <a:ahLst/>
              <a:cxnLst/>
              <a:rect l="l" t="t" r="r" b="b"/>
              <a:pathLst>
                <a:path w="15679" h="26822" extrusionOk="0">
                  <a:moveTo>
                    <a:pt x="5971" y="6782"/>
                  </a:moveTo>
                  <a:cubicBezTo>
                    <a:pt x="5961" y="6794"/>
                    <a:pt x="5951" y="6806"/>
                    <a:pt x="5941" y="6819"/>
                  </a:cubicBezTo>
                  <a:lnTo>
                    <a:pt x="5941" y="6819"/>
                  </a:lnTo>
                  <a:cubicBezTo>
                    <a:pt x="5940" y="6817"/>
                    <a:pt x="5939" y="6816"/>
                    <a:pt x="5938" y="6815"/>
                  </a:cubicBezTo>
                  <a:cubicBezTo>
                    <a:pt x="5954" y="6798"/>
                    <a:pt x="5963" y="6790"/>
                    <a:pt x="5971" y="6782"/>
                  </a:cubicBezTo>
                  <a:close/>
                  <a:moveTo>
                    <a:pt x="167" y="60"/>
                  </a:moveTo>
                  <a:cubicBezTo>
                    <a:pt x="83" y="60"/>
                    <a:pt x="0" y="110"/>
                    <a:pt x="0" y="210"/>
                  </a:cubicBezTo>
                  <a:cubicBezTo>
                    <a:pt x="33" y="1812"/>
                    <a:pt x="734" y="3346"/>
                    <a:pt x="1268" y="4847"/>
                  </a:cubicBezTo>
                  <a:cubicBezTo>
                    <a:pt x="1801" y="6381"/>
                    <a:pt x="2368" y="7916"/>
                    <a:pt x="2969" y="9417"/>
                  </a:cubicBezTo>
                  <a:cubicBezTo>
                    <a:pt x="2902" y="9450"/>
                    <a:pt x="2869" y="9517"/>
                    <a:pt x="2835" y="9584"/>
                  </a:cubicBezTo>
                  <a:cubicBezTo>
                    <a:pt x="2778" y="9670"/>
                    <a:pt x="2870" y="9757"/>
                    <a:pt x="2982" y="9757"/>
                  </a:cubicBezTo>
                  <a:cubicBezTo>
                    <a:pt x="3000" y="9757"/>
                    <a:pt x="3018" y="9755"/>
                    <a:pt x="3036" y="9751"/>
                  </a:cubicBezTo>
                  <a:cubicBezTo>
                    <a:pt x="3069" y="9717"/>
                    <a:pt x="3102" y="9684"/>
                    <a:pt x="3169" y="9650"/>
                  </a:cubicBezTo>
                  <a:cubicBezTo>
                    <a:pt x="3169" y="9650"/>
                    <a:pt x="3202" y="9617"/>
                    <a:pt x="3202" y="9617"/>
                  </a:cubicBezTo>
                  <a:cubicBezTo>
                    <a:pt x="3269" y="9550"/>
                    <a:pt x="3336" y="9484"/>
                    <a:pt x="3402" y="9417"/>
                  </a:cubicBezTo>
                  <a:cubicBezTo>
                    <a:pt x="3536" y="9284"/>
                    <a:pt x="3669" y="9183"/>
                    <a:pt x="3769" y="9050"/>
                  </a:cubicBezTo>
                  <a:cubicBezTo>
                    <a:pt x="4036" y="8817"/>
                    <a:pt x="4303" y="8550"/>
                    <a:pt x="4537" y="8316"/>
                  </a:cubicBezTo>
                  <a:cubicBezTo>
                    <a:pt x="5025" y="7827"/>
                    <a:pt x="5514" y="7339"/>
                    <a:pt x="5941" y="6819"/>
                  </a:cubicBezTo>
                  <a:lnTo>
                    <a:pt x="5941" y="6819"/>
                  </a:lnTo>
                  <a:cubicBezTo>
                    <a:pt x="5948" y="6826"/>
                    <a:pt x="5955" y="6835"/>
                    <a:pt x="5963" y="6846"/>
                  </a:cubicBezTo>
                  <a:lnTo>
                    <a:pt x="5963" y="6846"/>
                  </a:lnTo>
                  <a:cubicBezTo>
                    <a:pt x="5965" y="6824"/>
                    <a:pt x="5968" y="6803"/>
                    <a:pt x="5971" y="6782"/>
                  </a:cubicBezTo>
                  <a:lnTo>
                    <a:pt x="5971" y="6782"/>
                  </a:lnTo>
                  <a:cubicBezTo>
                    <a:pt x="5979" y="6773"/>
                    <a:pt x="5988" y="6765"/>
                    <a:pt x="6004" y="6748"/>
                  </a:cubicBezTo>
                  <a:cubicBezTo>
                    <a:pt x="6078" y="6650"/>
                    <a:pt x="6006" y="6533"/>
                    <a:pt x="5923" y="6533"/>
                  </a:cubicBezTo>
                  <a:cubicBezTo>
                    <a:pt x="5894" y="6533"/>
                    <a:pt x="5864" y="6547"/>
                    <a:pt x="5838" y="6582"/>
                  </a:cubicBezTo>
                  <a:cubicBezTo>
                    <a:pt x="5304" y="7049"/>
                    <a:pt x="4837" y="7616"/>
                    <a:pt x="4336" y="8083"/>
                  </a:cubicBezTo>
                  <a:cubicBezTo>
                    <a:pt x="4103" y="8350"/>
                    <a:pt x="3836" y="8583"/>
                    <a:pt x="3603" y="8817"/>
                  </a:cubicBezTo>
                  <a:cubicBezTo>
                    <a:pt x="3469" y="8950"/>
                    <a:pt x="3336" y="9050"/>
                    <a:pt x="3236" y="9183"/>
                  </a:cubicBezTo>
                  <a:cubicBezTo>
                    <a:pt x="3202" y="9217"/>
                    <a:pt x="3136" y="9250"/>
                    <a:pt x="3102" y="9284"/>
                  </a:cubicBezTo>
                  <a:cubicBezTo>
                    <a:pt x="2635" y="7816"/>
                    <a:pt x="2135" y="6348"/>
                    <a:pt x="1601" y="4880"/>
                  </a:cubicBezTo>
                  <a:cubicBezTo>
                    <a:pt x="1067" y="3379"/>
                    <a:pt x="334" y="1845"/>
                    <a:pt x="334" y="210"/>
                  </a:cubicBezTo>
                  <a:cubicBezTo>
                    <a:pt x="334" y="110"/>
                    <a:pt x="250" y="60"/>
                    <a:pt x="167" y="60"/>
                  </a:cubicBezTo>
                  <a:close/>
                  <a:moveTo>
                    <a:pt x="15512" y="0"/>
                  </a:moveTo>
                  <a:cubicBezTo>
                    <a:pt x="15472" y="0"/>
                    <a:pt x="15433" y="23"/>
                    <a:pt x="15411" y="77"/>
                  </a:cubicBezTo>
                  <a:lnTo>
                    <a:pt x="15378" y="77"/>
                  </a:lnTo>
                  <a:cubicBezTo>
                    <a:pt x="14377" y="2045"/>
                    <a:pt x="13243" y="3946"/>
                    <a:pt x="11975" y="5781"/>
                  </a:cubicBezTo>
                  <a:cubicBezTo>
                    <a:pt x="11341" y="6682"/>
                    <a:pt x="10674" y="7616"/>
                    <a:pt x="9974" y="8483"/>
                  </a:cubicBezTo>
                  <a:cubicBezTo>
                    <a:pt x="9640" y="8917"/>
                    <a:pt x="9273" y="9350"/>
                    <a:pt x="8906" y="9784"/>
                  </a:cubicBezTo>
                  <a:cubicBezTo>
                    <a:pt x="8640" y="10117"/>
                    <a:pt x="8306" y="10484"/>
                    <a:pt x="8039" y="10818"/>
                  </a:cubicBezTo>
                  <a:cubicBezTo>
                    <a:pt x="7906" y="10518"/>
                    <a:pt x="7706" y="10218"/>
                    <a:pt x="7572" y="9951"/>
                  </a:cubicBezTo>
                  <a:lnTo>
                    <a:pt x="7005" y="8917"/>
                  </a:lnTo>
                  <a:cubicBezTo>
                    <a:pt x="6705" y="8316"/>
                    <a:pt x="6405" y="7749"/>
                    <a:pt x="6138" y="7182"/>
                  </a:cubicBezTo>
                  <a:lnTo>
                    <a:pt x="6138" y="7049"/>
                  </a:lnTo>
                  <a:cubicBezTo>
                    <a:pt x="6104" y="6982"/>
                    <a:pt x="6071" y="6982"/>
                    <a:pt x="6038" y="6982"/>
                  </a:cubicBezTo>
                  <a:cubicBezTo>
                    <a:pt x="6013" y="6932"/>
                    <a:pt x="5988" y="6882"/>
                    <a:pt x="5963" y="6846"/>
                  </a:cubicBezTo>
                  <a:lnTo>
                    <a:pt x="5963" y="6846"/>
                  </a:lnTo>
                  <a:cubicBezTo>
                    <a:pt x="5871" y="7560"/>
                    <a:pt x="5871" y="8304"/>
                    <a:pt x="5871" y="9017"/>
                  </a:cubicBezTo>
                  <a:cubicBezTo>
                    <a:pt x="5838" y="9650"/>
                    <a:pt x="5838" y="10284"/>
                    <a:pt x="5804" y="10885"/>
                  </a:cubicBezTo>
                  <a:cubicBezTo>
                    <a:pt x="5771" y="12152"/>
                    <a:pt x="5737" y="13453"/>
                    <a:pt x="5704" y="14721"/>
                  </a:cubicBezTo>
                  <a:cubicBezTo>
                    <a:pt x="5604" y="17289"/>
                    <a:pt x="5471" y="19824"/>
                    <a:pt x="5337" y="22360"/>
                  </a:cubicBezTo>
                  <a:cubicBezTo>
                    <a:pt x="5304" y="23093"/>
                    <a:pt x="5237" y="23827"/>
                    <a:pt x="5204" y="24528"/>
                  </a:cubicBezTo>
                  <a:cubicBezTo>
                    <a:pt x="5170" y="25262"/>
                    <a:pt x="5070" y="25996"/>
                    <a:pt x="5070" y="26696"/>
                  </a:cubicBezTo>
                  <a:cubicBezTo>
                    <a:pt x="5070" y="26779"/>
                    <a:pt x="5129" y="26821"/>
                    <a:pt x="5187" y="26821"/>
                  </a:cubicBezTo>
                  <a:cubicBezTo>
                    <a:pt x="5245" y="26821"/>
                    <a:pt x="5304" y="26779"/>
                    <a:pt x="5304" y="26696"/>
                  </a:cubicBezTo>
                  <a:cubicBezTo>
                    <a:pt x="5471" y="25462"/>
                    <a:pt x="5504" y="24161"/>
                    <a:pt x="5571" y="22893"/>
                  </a:cubicBezTo>
                  <a:cubicBezTo>
                    <a:pt x="5637" y="21592"/>
                    <a:pt x="5704" y="20325"/>
                    <a:pt x="5771" y="19057"/>
                  </a:cubicBezTo>
                  <a:cubicBezTo>
                    <a:pt x="5904" y="16522"/>
                    <a:pt x="6004" y="13954"/>
                    <a:pt x="6071" y="11418"/>
                  </a:cubicBezTo>
                  <a:cubicBezTo>
                    <a:pt x="6071" y="10685"/>
                    <a:pt x="6104" y="9951"/>
                    <a:pt x="6104" y="9250"/>
                  </a:cubicBezTo>
                  <a:cubicBezTo>
                    <a:pt x="6138" y="8716"/>
                    <a:pt x="6171" y="8183"/>
                    <a:pt x="6138" y="7649"/>
                  </a:cubicBezTo>
                  <a:lnTo>
                    <a:pt x="6138" y="7649"/>
                  </a:lnTo>
                  <a:cubicBezTo>
                    <a:pt x="6338" y="8116"/>
                    <a:pt x="6571" y="8550"/>
                    <a:pt x="6772" y="8983"/>
                  </a:cubicBezTo>
                  <a:cubicBezTo>
                    <a:pt x="6938" y="9350"/>
                    <a:pt x="7138" y="9717"/>
                    <a:pt x="7305" y="10084"/>
                  </a:cubicBezTo>
                  <a:cubicBezTo>
                    <a:pt x="7505" y="10418"/>
                    <a:pt x="7639" y="10818"/>
                    <a:pt x="7906" y="11118"/>
                  </a:cubicBezTo>
                  <a:cubicBezTo>
                    <a:pt x="7925" y="11148"/>
                    <a:pt x="7951" y="11160"/>
                    <a:pt x="7976" y="11160"/>
                  </a:cubicBezTo>
                  <a:cubicBezTo>
                    <a:pt x="8039" y="11160"/>
                    <a:pt x="8106" y="11089"/>
                    <a:pt x="8106" y="11018"/>
                  </a:cubicBezTo>
                  <a:cubicBezTo>
                    <a:pt x="8506" y="10651"/>
                    <a:pt x="8840" y="10251"/>
                    <a:pt x="9173" y="9851"/>
                  </a:cubicBezTo>
                  <a:cubicBezTo>
                    <a:pt x="9507" y="9417"/>
                    <a:pt x="9874" y="8983"/>
                    <a:pt x="10207" y="8550"/>
                  </a:cubicBezTo>
                  <a:cubicBezTo>
                    <a:pt x="10908" y="7716"/>
                    <a:pt x="11542" y="6815"/>
                    <a:pt x="12175" y="5948"/>
                  </a:cubicBezTo>
                  <a:cubicBezTo>
                    <a:pt x="13443" y="4113"/>
                    <a:pt x="14610" y="2178"/>
                    <a:pt x="15611" y="210"/>
                  </a:cubicBezTo>
                  <a:cubicBezTo>
                    <a:pt x="15679" y="98"/>
                    <a:pt x="15594" y="0"/>
                    <a:pt x="155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Google Shape;2508;p47">
              <a:extLst>
                <a:ext uri="{FF2B5EF4-FFF2-40B4-BE49-F238E27FC236}">
                  <a16:creationId xmlns:a16="http://schemas.microsoft.com/office/drawing/2014/main" id="{68571321-DD94-C45E-4A90-5F0F2602E8C0}"/>
                </a:ext>
              </a:extLst>
            </p:cNvPr>
            <p:cNvSpPr/>
            <p:nvPr/>
          </p:nvSpPr>
          <p:spPr>
            <a:xfrm flipH="1">
              <a:off x="6285917" y="2254640"/>
              <a:ext cx="137694" cy="119060"/>
            </a:xfrm>
            <a:custGeom>
              <a:avLst/>
              <a:gdLst/>
              <a:ahLst/>
              <a:cxnLst/>
              <a:rect l="l" t="t" r="r" b="b"/>
              <a:pathLst>
                <a:path w="8239" h="7124" extrusionOk="0">
                  <a:moveTo>
                    <a:pt x="8005" y="1"/>
                  </a:moveTo>
                  <a:cubicBezTo>
                    <a:pt x="7959" y="1"/>
                    <a:pt x="7910" y="19"/>
                    <a:pt x="7865" y="64"/>
                  </a:cubicBezTo>
                  <a:cubicBezTo>
                    <a:pt x="7565" y="364"/>
                    <a:pt x="7298" y="731"/>
                    <a:pt x="6998" y="1031"/>
                  </a:cubicBezTo>
                  <a:cubicBezTo>
                    <a:pt x="6698" y="1365"/>
                    <a:pt x="6364" y="1665"/>
                    <a:pt x="6031" y="1932"/>
                  </a:cubicBezTo>
                  <a:cubicBezTo>
                    <a:pt x="5363" y="2532"/>
                    <a:pt x="4663" y="3066"/>
                    <a:pt x="3962" y="3599"/>
                  </a:cubicBezTo>
                  <a:cubicBezTo>
                    <a:pt x="2595" y="4634"/>
                    <a:pt x="1194" y="5701"/>
                    <a:pt x="26" y="7002"/>
                  </a:cubicBezTo>
                  <a:cubicBezTo>
                    <a:pt x="1" y="7053"/>
                    <a:pt x="54" y="7124"/>
                    <a:pt x="110" y="7124"/>
                  </a:cubicBezTo>
                  <a:cubicBezTo>
                    <a:pt x="127" y="7124"/>
                    <a:pt x="144" y="7117"/>
                    <a:pt x="160" y="7102"/>
                  </a:cubicBezTo>
                  <a:cubicBezTo>
                    <a:pt x="1361" y="5801"/>
                    <a:pt x="2828" y="4767"/>
                    <a:pt x="4296" y="3733"/>
                  </a:cubicBezTo>
                  <a:cubicBezTo>
                    <a:pt x="4997" y="3233"/>
                    <a:pt x="5697" y="2699"/>
                    <a:pt x="6364" y="2132"/>
                  </a:cubicBezTo>
                  <a:cubicBezTo>
                    <a:pt x="6998" y="1598"/>
                    <a:pt x="7698" y="964"/>
                    <a:pt x="8165" y="264"/>
                  </a:cubicBezTo>
                  <a:cubicBezTo>
                    <a:pt x="8239" y="141"/>
                    <a:pt x="8133" y="1"/>
                    <a:pt x="80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Google Shape;2509;p47">
              <a:extLst>
                <a:ext uri="{FF2B5EF4-FFF2-40B4-BE49-F238E27FC236}">
                  <a16:creationId xmlns:a16="http://schemas.microsoft.com/office/drawing/2014/main" id="{65AD3F89-3349-E36D-979C-D0767AC9DFAB}"/>
                </a:ext>
              </a:extLst>
            </p:cNvPr>
            <p:cNvSpPr/>
            <p:nvPr/>
          </p:nvSpPr>
          <p:spPr>
            <a:xfrm flipH="1">
              <a:off x="5685621" y="2390612"/>
              <a:ext cx="23982" cy="23982"/>
            </a:xfrm>
            <a:custGeom>
              <a:avLst/>
              <a:gdLst/>
              <a:ahLst/>
              <a:cxnLst/>
              <a:rect l="l" t="t" r="r" b="b"/>
              <a:pathLst>
                <a:path w="1435" h="1435" extrusionOk="0">
                  <a:moveTo>
                    <a:pt x="734" y="0"/>
                  </a:moveTo>
                  <a:cubicBezTo>
                    <a:pt x="634" y="0"/>
                    <a:pt x="534" y="33"/>
                    <a:pt x="434" y="67"/>
                  </a:cubicBezTo>
                  <a:cubicBezTo>
                    <a:pt x="367" y="100"/>
                    <a:pt x="267" y="133"/>
                    <a:pt x="201" y="200"/>
                  </a:cubicBezTo>
                  <a:cubicBezTo>
                    <a:pt x="134" y="267"/>
                    <a:pt x="101" y="367"/>
                    <a:pt x="67" y="434"/>
                  </a:cubicBezTo>
                  <a:cubicBezTo>
                    <a:pt x="34" y="534"/>
                    <a:pt x="0" y="634"/>
                    <a:pt x="0" y="734"/>
                  </a:cubicBezTo>
                  <a:lnTo>
                    <a:pt x="34" y="901"/>
                  </a:lnTo>
                  <a:cubicBezTo>
                    <a:pt x="67" y="1034"/>
                    <a:pt x="134" y="1134"/>
                    <a:pt x="201" y="1234"/>
                  </a:cubicBezTo>
                  <a:lnTo>
                    <a:pt x="367" y="1334"/>
                  </a:lnTo>
                  <a:cubicBezTo>
                    <a:pt x="467" y="1401"/>
                    <a:pt x="601" y="1434"/>
                    <a:pt x="734" y="1434"/>
                  </a:cubicBezTo>
                  <a:cubicBezTo>
                    <a:pt x="834" y="1434"/>
                    <a:pt x="901" y="1434"/>
                    <a:pt x="1001" y="1368"/>
                  </a:cubicBezTo>
                  <a:cubicBezTo>
                    <a:pt x="1101" y="1334"/>
                    <a:pt x="1168" y="1301"/>
                    <a:pt x="1235" y="1234"/>
                  </a:cubicBezTo>
                  <a:cubicBezTo>
                    <a:pt x="1301" y="1168"/>
                    <a:pt x="1335" y="1101"/>
                    <a:pt x="1368" y="1001"/>
                  </a:cubicBezTo>
                  <a:cubicBezTo>
                    <a:pt x="1435" y="901"/>
                    <a:pt x="1435" y="834"/>
                    <a:pt x="1435" y="734"/>
                  </a:cubicBezTo>
                  <a:lnTo>
                    <a:pt x="1401" y="534"/>
                  </a:lnTo>
                  <a:cubicBezTo>
                    <a:pt x="1368" y="400"/>
                    <a:pt x="1335" y="300"/>
                    <a:pt x="1235" y="200"/>
                  </a:cubicBezTo>
                  <a:lnTo>
                    <a:pt x="1101" y="100"/>
                  </a:lnTo>
                  <a:cubicBezTo>
                    <a:pt x="968" y="33"/>
                    <a:pt x="868" y="0"/>
                    <a:pt x="7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Google Shape;2510;p47">
              <a:extLst>
                <a:ext uri="{FF2B5EF4-FFF2-40B4-BE49-F238E27FC236}">
                  <a16:creationId xmlns:a16="http://schemas.microsoft.com/office/drawing/2014/main" id="{AA1CC562-97A1-2312-D75F-CD1FBBC9060E}"/>
                </a:ext>
              </a:extLst>
            </p:cNvPr>
            <p:cNvSpPr/>
            <p:nvPr/>
          </p:nvSpPr>
          <p:spPr>
            <a:xfrm flipH="1">
              <a:off x="5683950" y="2466755"/>
              <a:ext cx="29564" cy="29230"/>
            </a:xfrm>
            <a:custGeom>
              <a:avLst/>
              <a:gdLst/>
              <a:ahLst/>
              <a:cxnLst/>
              <a:rect l="l" t="t" r="r" b="b"/>
              <a:pathLst>
                <a:path w="1769" h="1749" extrusionOk="0">
                  <a:moveTo>
                    <a:pt x="800" y="1"/>
                  </a:moveTo>
                  <a:cubicBezTo>
                    <a:pt x="712" y="1"/>
                    <a:pt x="632" y="32"/>
                    <a:pt x="535" y="81"/>
                  </a:cubicBezTo>
                  <a:cubicBezTo>
                    <a:pt x="435" y="114"/>
                    <a:pt x="335" y="181"/>
                    <a:pt x="268" y="248"/>
                  </a:cubicBezTo>
                  <a:cubicBezTo>
                    <a:pt x="168" y="348"/>
                    <a:pt x="101" y="414"/>
                    <a:pt x="101" y="548"/>
                  </a:cubicBezTo>
                  <a:cubicBezTo>
                    <a:pt x="34" y="648"/>
                    <a:pt x="1" y="748"/>
                    <a:pt x="1" y="881"/>
                  </a:cubicBezTo>
                  <a:cubicBezTo>
                    <a:pt x="34" y="948"/>
                    <a:pt x="34" y="1015"/>
                    <a:pt x="34" y="1115"/>
                  </a:cubicBezTo>
                  <a:cubicBezTo>
                    <a:pt x="101" y="1248"/>
                    <a:pt x="168" y="1382"/>
                    <a:pt x="268" y="1482"/>
                  </a:cubicBezTo>
                  <a:lnTo>
                    <a:pt x="435" y="1649"/>
                  </a:lnTo>
                  <a:cubicBezTo>
                    <a:pt x="568" y="1715"/>
                    <a:pt x="735" y="1749"/>
                    <a:pt x="902" y="1749"/>
                  </a:cubicBezTo>
                  <a:cubicBezTo>
                    <a:pt x="1002" y="1749"/>
                    <a:pt x="1135" y="1749"/>
                    <a:pt x="1235" y="1682"/>
                  </a:cubicBezTo>
                  <a:cubicBezTo>
                    <a:pt x="1335" y="1649"/>
                    <a:pt x="1435" y="1582"/>
                    <a:pt x="1502" y="1515"/>
                  </a:cubicBezTo>
                  <a:cubicBezTo>
                    <a:pt x="1602" y="1415"/>
                    <a:pt x="1669" y="1315"/>
                    <a:pt x="1702" y="1215"/>
                  </a:cubicBezTo>
                  <a:cubicBezTo>
                    <a:pt x="1736" y="1115"/>
                    <a:pt x="1769" y="1015"/>
                    <a:pt x="1769" y="881"/>
                  </a:cubicBezTo>
                  <a:cubicBezTo>
                    <a:pt x="1769" y="815"/>
                    <a:pt x="1736" y="715"/>
                    <a:pt x="1736" y="648"/>
                  </a:cubicBezTo>
                  <a:cubicBezTo>
                    <a:pt x="1702" y="481"/>
                    <a:pt x="1602" y="381"/>
                    <a:pt x="1502" y="248"/>
                  </a:cubicBezTo>
                  <a:cubicBezTo>
                    <a:pt x="1435" y="214"/>
                    <a:pt x="1402" y="181"/>
                    <a:pt x="1335" y="114"/>
                  </a:cubicBezTo>
                  <a:cubicBezTo>
                    <a:pt x="1202" y="47"/>
                    <a:pt x="1035" y="14"/>
                    <a:pt x="902" y="14"/>
                  </a:cubicBezTo>
                  <a:cubicBezTo>
                    <a:pt x="866" y="5"/>
                    <a:pt x="833" y="1"/>
                    <a:pt x="8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Google Shape;2511;p47">
              <a:extLst>
                <a:ext uri="{FF2B5EF4-FFF2-40B4-BE49-F238E27FC236}">
                  <a16:creationId xmlns:a16="http://schemas.microsoft.com/office/drawing/2014/main" id="{20333AFD-57B7-1CC1-7DE6-0ED10DCC1EA6}"/>
                </a:ext>
              </a:extLst>
            </p:cNvPr>
            <p:cNvSpPr/>
            <p:nvPr/>
          </p:nvSpPr>
          <p:spPr>
            <a:xfrm flipH="1">
              <a:off x="5689515" y="2540891"/>
              <a:ext cx="29013" cy="29046"/>
            </a:xfrm>
            <a:custGeom>
              <a:avLst/>
              <a:gdLst/>
              <a:ahLst/>
              <a:cxnLst/>
              <a:rect l="l" t="t" r="r" b="b"/>
              <a:pathLst>
                <a:path w="1736" h="1738" extrusionOk="0">
                  <a:moveTo>
                    <a:pt x="845" y="1"/>
                  </a:moveTo>
                  <a:cubicBezTo>
                    <a:pt x="810" y="1"/>
                    <a:pt x="774" y="5"/>
                    <a:pt x="735" y="15"/>
                  </a:cubicBezTo>
                  <a:cubicBezTo>
                    <a:pt x="668" y="15"/>
                    <a:pt x="601" y="48"/>
                    <a:pt x="534" y="81"/>
                  </a:cubicBezTo>
                  <a:cubicBezTo>
                    <a:pt x="434" y="115"/>
                    <a:pt x="334" y="181"/>
                    <a:pt x="268" y="248"/>
                  </a:cubicBezTo>
                  <a:lnTo>
                    <a:pt x="134" y="448"/>
                  </a:lnTo>
                  <a:lnTo>
                    <a:pt x="34" y="648"/>
                  </a:lnTo>
                  <a:cubicBezTo>
                    <a:pt x="1" y="782"/>
                    <a:pt x="1" y="949"/>
                    <a:pt x="34" y="1082"/>
                  </a:cubicBezTo>
                  <a:lnTo>
                    <a:pt x="34" y="1115"/>
                  </a:lnTo>
                  <a:cubicBezTo>
                    <a:pt x="67" y="1249"/>
                    <a:pt x="134" y="1382"/>
                    <a:pt x="234" y="1482"/>
                  </a:cubicBezTo>
                  <a:cubicBezTo>
                    <a:pt x="334" y="1582"/>
                    <a:pt x="468" y="1649"/>
                    <a:pt x="601" y="1682"/>
                  </a:cubicBezTo>
                  <a:lnTo>
                    <a:pt x="635" y="1682"/>
                  </a:lnTo>
                  <a:cubicBezTo>
                    <a:pt x="693" y="1721"/>
                    <a:pt x="763" y="1738"/>
                    <a:pt x="831" y="1738"/>
                  </a:cubicBezTo>
                  <a:cubicBezTo>
                    <a:pt x="880" y="1738"/>
                    <a:pt x="927" y="1730"/>
                    <a:pt x="968" y="1716"/>
                  </a:cubicBezTo>
                  <a:cubicBezTo>
                    <a:pt x="1068" y="1716"/>
                    <a:pt x="1135" y="1682"/>
                    <a:pt x="1202" y="1649"/>
                  </a:cubicBezTo>
                  <a:cubicBezTo>
                    <a:pt x="1302" y="1616"/>
                    <a:pt x="1402" y="1549"/>
                    <a:pt x="1468" y="1482"/>
                  </a:cubicBezTo>
                  <a:cubicBezTo>
                    <a:pt x="1535" y="1416"/>
                    <a:pt x="1569" y="1349"/>
                    <a:pt x="1602" y="1315"/>
                  </a:cubicBezTo>
                  <a:cubicBezTo>
                    <a:pt x="1635" y="1249"/>
                    <a:pt x="1669" y="1149"/>
                    <a:pt x="1702" y="1082"/>
                  </a:cubicBezTo>
                  <a:cubicBezTo>
                    <a:pt x="1735" y="982"/>
                    <a:pt x="1735" y="882"/>
                    <a:pt x="1702" y="748"/>
                  </a:cubicBezTo>
                  <a:cubicBezTo>
                    <a:pt x="1702" y="682"/>
                    <a:pt x="1702" y="615"/>
                    <a:pt x="1669" y="548"/>
                  </a:cubicBezTo>
                  <a:cubicBezTo>
                    <a:pt x="1635" y="415"/>
                    <a:pt x="1569" y="348"/>
                    <a:pt x="1468" y="248"/>
                  </a:cubicBezTo>
                  <a:lnTo>
                    <a:pt x="1302" y="115"/>
                  </a:lnTo>
                  <a:cubicBezTo>
                    <a:pt x="1235" y="81"/>
                    <a:pt x="1168" y="81"/>
                    <a:pt x="1102" y="48"/>
                  </a:cubicBezTo>
                  <a:cubicBezTo>
                    <a:pt x="1007" y="24"/>
                    <a:pt x="930" y="1"/>
                    <a:pt x="8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Google Shape;2512;p47">
              <a:extLst>
                <a:ext uri="{FF2B5EF4-FFF2-40B4-BE49-F238E27FC236}">
                  <a16:creationId xmlns:a16="http://schemas.microsoft.com/office/drawing/2014/main" id="{6AF6251E-8B1C-3BF5-DB91-675FDD86F368}"/>
                </a:ext>
              </a:extLst>
            </p:cNvPr>
            <p:cNvSpPr/>
            <p:nvPr/>
          </p:nvSpPr>
          <p:spPr>
            <a:xfrm flipH="1">
              <a:off x="5692306" y="2597430"/>
              <a:ext cx="29013" cy="22311"/>
            </a:xfrm>
            <a:custGeom>
              <a:avLst/>
              <a:gdLst/>
              <a:ahLst/>
              <a:cxnLst/>
              <a:rect l="l" t="t" r="r" b="b"/>
              <a:pathLst>
                <a:path w="1736" h="1335" extrusionOk="0">
                  <a:moveTo>
                    <a:pt x="868" y="1"/>
                  </a:moveTo>
                  <a:cubicBezTo>
                    <a:pt x="1" y="1"/>
                    <a:pt x="1" y="1335"/>
                    <a:pt x="868" y="1335"/>
                  </a:cubicBezTo>
                  <a:cubicBezTo>
                    <a:pt x="1736" y="1335"/>
                    <a:pt x="1736" y="1"/>
                    <a:pt x="8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Google Shape;2513;p47">
              <a:extLst>
                <a:ext uri="{FF2B5EF4-FFF2-40B4-BE49-F238E27FC236}">
                  <a16:creationId xmlns:a16="http://schemas.microsoft.com/office/drawing/2014/main" id="{4C690D80-F3D0-2AEF-496D-762336E9D849}"/>
                </a:ext>
              </a:extLst>
            </p:cNvPr>
            <p:cNvSpPr/>
            <p:nvPr/>
          </p:nvSpPr>
          <p:spPr>
            <a:xfrm flipH="1">
              <a:off x="5143183" y="1595833"/>
              <a:ext cx="1297274" cy="75641"/>
            </a:xfrm>
            <a:custGeom>
              <a:avLst/>
              <a:gdLst/>
              <a:ahLst/>
              <a:cxnLst/>
              <a:rect l="l" t="t" r="r" b="b"/>
              <a:pathLst>
                <a:path w="77623" h="4526" extrusionOk="0">
                  <a:moveTo>
                    <a:pt x="74336" y="1"/>
                  </a:moveTo>
                  <a:cubicBezTo>
                    <a:pt x="73374" y="1"/>
                    <a:pt x="72288" y="155"/>
                    <a:pt x="71551" y="155"/>
                  </a:cubicBezTo>
                  <a:cubicBezTo>
                    <a:pt x="69984" y="122"/>
                    <a:pt x="68416" y="122"/>
                    <a:pt x="66815" y="122"/>
                  </a:cubicBezTo>
                  <a:cubicBezTo>
                    <a:pt x="60777" y="89"/>
                    <a:pt x="54739" y="89"/>
                    <a:pt x="48668" y="89"/>
                  </a:cubicBezTo>
                  <a:cubicBezTo>
                    <a:pt x="45433" y="80"/>
                    <a:pt x="42195" y="76"/>
                    <a:pt x="38955" y="76"/>
                  </a:cubicBezTo>
                  <a:cubicBezTo>
                    <a:pt x="30104" y="76"/>
                    <a:pt x="21240" y="107"/>
                    <a:pt x="12376" y="155"/>
                  </a:cubicBezTo>
                  <a:cubicBezTo>
                    <a:pt x="9874" y="155"/>
                    <a:pt x="7372" y="155"/>
                    <a:pt x="4870" y="189"/>
                  </a:cubicBezTo>
                  <a:cubicBezTo>
                    <a:pt x="4270" y="189"/>
                    <a:pt x="3487" y="102"/>
                    <a:pt x="2724" y="102"/>
                  </a:cubicBezTo>
                  <a:cubicBezTo>
                    <a:pt x="1327" y="102"/>
                    <a:pt x="0" y="395"/>
                    <a:pt x="0" y="2057"/>
                  </a:cubicBezTo>
                  <a:lnTo>
                    <a:pt x="0" y="4525"/>
                  </a:lnTo>
                  <a:lnTo>
                    <a:pt x="77155" y="4525"/>
                  </a:lnTo>
                  <a:cubicBezTo>
                    <a:pt x="77155" y="2957"/>
                    <a:pt x="77622" y="856"/>
                    <a:pt x="75754" y="155"/>
                  </a:cubicBezTo>
                  <a:cubicBezTo>
                    <a:pt x="75588" y="122"/>
                    <a:pt x="75387" y="55"/>
                    <a:pt x="75187" y="22"/>
                  </a:cubicBezTo>
                  <a:lnTo>
                    <a:pt x="75187" y="55"/>
                  </a:lnTo>
                  <a:cubicBezTo>
                    <a:pt x="74925" y="16"/>
                    <a:pt x="74637" y="1"/>
                    <a:pt x="743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Google Shape;2514;p47">
              <a:extLst>
                <a:ext uri="{FF2B5EF4-FFF2-40B4-BE49-F238E27FC236}">
                  <a16:creationId xmlns:a16="http://schemas.microsoft.com/office/drawing/2014/main" id="{E0DD7B4D-8220-3D61-3F7A-47AD2EFE3B5C}"/>
                </a:ext>
              </a:extLst>
            </p:cNvPr>
            <p:cNvSpPr/>
            <p:nvPr/>
          </p:nvSpPr>
          <p:spPr>
            <a:xfrm flipH="1">
              <a:off x="7772828" y="2412205"/>
              <a:ext cx="143844" cy="255283"/>
            </a:xfrm>
            <a:custGeom>
              <a:avLst/>
              <a:gdLst/>
              <a:ahLst/>
              <a:cxnLst/>
              <a:rect l="l" t="t" r="r" b="b"/>
              <a:pathLst>
                <a:path w="8607" h="15275" extrusionOk="0">
                  <a:moveTo>
                    <a:pt x="6114" y="0"/>
                  </a:moveTo>
                  <a:cubicBezTo>
                    <a:pt x="6026" y="0"/>
                    <a:pt x="5932" y="55"/>
                    <a:pt x="5905" y="109"/>
                  </a:cubicBezTo>
                  <a:cubicBezTo>
                    <a:pt x="5838" y="209"/>
                    <a:pt x="5871" y="343"/>
                    <a:pt x="5938" y="409"/>
                  </a:cubicBezTo>
                  <a:cubicBezTo>
                    <a:pt x="6072" y="576"/>
                    <a:pt x="6238" y="676"/>
                    <a:pt x="6405" y="843"/>
                  </a:cubicBezTo>
                  <a:cubicBezTo>
                    <a:pt x="6572" y="943"/>
                    <a:pt x="6739" y="1110"/>
                    <a:pt x="6872" y="1243"/>
                  </a:cubicBezTo>
                  <a:cubicBezTo>
                    <a:pt x="6972" y="1343"/>
                    <a:pt x="7072" y="1443"/>
                    <a:pt x="7172" y="1543"/>
                  </a:cubicBezTo>
                  <a:cubicBezTo>
                    <a:pt x="7004" y="1524"/>
                    <a:pt x="6838" y="1515"/>
                    <a:pt x="6674" y="1515"/>
                  </a:cubicBezTo>
                  <a:cubicBezTo>
                    <a:pt x="3678" y="1515"/>
                    <a:pt x="1356" y="4591"/>
                    <a:pt x="534" y="7248"/>
                  </a:cubicBezTo>
                  <a:cubicBezTo>
                    <a:pt x="1" y="8915"/>
                    <a:pt x="101" y="10683"/>
                    <a:pt x="1035" y="12184"/>
                  </a:cubicBezTo>
                  <a:cubicBezTo>
                    <a:pt x="1835" y="13452"/>
                    <a:pt x="3203" y="14786"/>
                    <a:pt x="4671" y="15253"/>
                  </a:cubicBezTo>
                  <a:cubicBezTo>
                    <a:pt x="4710" y="15268"/>
                    <a:pt x="4749" y="15274"/>
                    <a:pt x="4787" y="15274"/>
                  </a:cubicBezTo>
                  <a:cubicBezTo>
                    <a:pt x="5096" y="15274"/>
                    <a:pt x="5305" y="14828"/>
                    <a:pt x="5037" y="14619"/>
                  </a:cubicBezTo>
                  <a:cubicBezTo>
                    <a:pt x="4003" y="13719"/>
                    <a:pt x="2803" y="13085"/>
                    <a:pt x="2002" y="11918"/>
                  </a:cubicBezTo>
                  <a:cubicBezTo>
                    <a:pt x="1101" y="10617"/>
                    <a:pt x="935" y="9116"/>
                    <a:pt x="1402" y="7614"/>
                  </a:cubicBezTo>
                  <a:cubicBezTo>
                    <a:pt x="2164" y="5094"/>
                    <a:pt x="4280" y="2177"/>
                    <a:pt x="7157" y="2177"/>
                  </a:cubicBezTo>
                  <a:cubicBezTo>
                    <a:pt x="7173" y="2177"/>
                    <a:pt x="7189" y="2177"/>
                    <a:pt x="7206" y="2177"/>
                  </a:cubicBezTo>
                  <a:cubicBezTo>
                    <a:pt x="7106" y="2244"/>
                    <a:pt x="6972" y="2311"/>
                    <a:pt x="6872" y="2411"/>
                  </a:cubicBezTo>
                  <a:cubicBezTo>
                    <a:pt x="6672" y="2511"/>
                    <a:pt x="6472" y="2644"/>
                    <a:pt x="6305" y="2778"/>
                  </a:cubicBezTo>
                  <a:cubicBezTo>
                    <a:pt x="6205" y="2878"/>
                    <a:pt x="6072" y="2944"/>
                    <a:pt x="5971" y="3045"/>
                  </a:cubicBezTo>
                  <a:cubicBezTo>
                    <a:pt x="5871" y="3145"/>
                    <a:pt x="5805" y="3278"/>
                    <a:pt x="5705" y="3378"/>
                  </a:cubicBezTo>
                  <a:cubicBezTo>
                    <a:pt x="5605" y="3512"/>
                    <a:pt x="5638" y="3745"/>
                    <a:pt x="5771" y="3845"/>
                  </a:cubicBezTo>
                  <a:cubicBezTo>
                    <a:pt x="5849" y="3923"/>
                    <a:pt x="5951" y="3956"/>
                    <a:pt x="6048" y="3956"/>
                  </a:cubicBezTo>
                  <a:cubicBezTo>
                    <a:pt x="6116" y="3956"/>
                    <a:pt x="6183" y="3939"/>
                    <a:pt x="6238" y="3912"/>
                  </a:cubicBezTo>
                  <a:cubicBezTo>
                    <a:pt x="6338" y="3845"/>
                    <a:pt x="6438" y="3812"/>
                    <a:pt x="6539" y="3745"/>
                  </a:cubicBezTo>
                  <a:cubicBezTo>
                    <a:pt x="6639" y="3678"/>
                    <a:pt x="6739" y="3578"/>
                    <a:pt x="6839" y="3512"/>
                  </a:cubicBezTo>
                  <a:lnTo>
                    <a:pt x="6972" y="3378"/>
                  </a:lnTo>
                  <a:lnTo>
                    <a:pt x="7039" y="3345"/>
                  </a:lnTo>
                  <a:lnTo>
                    <a:pt x="7039" y="3311"/>
                  </a:lnTo>
                  <a:cubicBezTo>
                    <a:pt x="7139" y="3245"/>
                    <a:pt x="7239" y="3178"/>
                    <a:pt x="7306" y="3145"/>
                  </a:cubicBezTo>
                  <a:cubicBezTo>
                    <a:pt x="7506" y="3011"/>
                    <a:pt x="7673" y="2878"/>
                    <a:pt x="7839" y="2778"/>
                  </a:cubicBezTo>
                  <a:cubicBezTo>
                    <a:pt x="8040" y="2644"/>
                    <a:pt x="8206" y="2511"/>
                    <a:pt x="8407" y="2377"/>
                  </a:cubicBezTo>
                  <a:cubicBezTo>
                    <a:pt x="8540" y="2277"/>
                    <a:pt x="8607" y="2111"/>
                    <a:pt x="8540" y="1944"/>
                  </a:cubicBezTo>
                  <a:cubicBezTo>
                    <a:pt x="8511" y="1828"/>
                    <a:pt x="8407" y="1737"/>
                    <a:pt x="8270" y="1737"/>
                  </a:cubicBezTo>
                  <a:cubicBezTo>
                    <a:pt x="8250" y="1737"/>
                    <a:pt x="8228" y="1739"/>
                    <a:pt x="8206" y="1744"/>
                  </a:cubicBezTo>
                  <a:cubicBezTo>
                    <a:pt x="8206" y="1710"/>
                    <a:pt x="8173" y="1710"/>
                    <a:pt x="8173" y="1710"/>
                  </a:cubicBezTo>
                  <a:cubicBezTo>
                    <a:pt x="7906" y="1377"/>
                    <a:pt x="7606" y="1076"/>
                    <a:pt x="7306" y="810"/>
                  </a:cubicBezTo>
                  <a:cubicBezTo>
                    <a:pt x="7139" y="643"/>
                    <a:pt x="6939" y="509"/>
                    <a:pt x="6772" y="376"/>
                  </a:cubicBezTo>
                  <a:cubicBezTo>
                    <a:pt x="6672" y="309"/>
                    <a:pt x="6572" y="242"/>
                    <a:pt x="6505" y="176"/>
                  </a:cubicBezTo>
                  <a:cubicBezTo>
                    <a:pt x="6438" y="142"/>
                    <a:pt x="6405" y="109"/>
                    <a:pt x="6372" y="76"/>
                  </a:cubicBezTo>
                  <a:cubicBezTo>
                    <a:pt x="6305" y="42"/>
                    <a:pt x="6238" y="42"/>
                    <a:pt x="6172" y="9"/>
                  </a:cubicBezTo>
                  <a:cubicBezTo>
                    <a:pt x="6153" y="3"/>
                    <a:pt x="6134" y="0"/>
                    <a:pt x="6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Google Shape;2515;p47">
              <a:extLst>
                <a:ext uri="{FF2B5EF4-FFF2-40B4-BE49-F238E27FC236}">
                  <a16:creationId xmlns:a16="http://schemas.microsoft.com/office/drawing/2014/main" id="{5870EB35-48FF-D220-528D-F25ED75EE25D}"/>
                </a:ext>
              </a:extLst>
            </p:cNvPr>
            <p:cNvSpPr/>
            <p:nvPr/>
          </p:nvSpPr>
          <p:spPr>
            <a:xfrm flipH="1">
              <a:off x="7642939" y="2446215"/>
              <a:ext cx="119862" cy="247312"/>
            </a:xfrm>
            <a:custGeom>
              <a:avLst/>
              <a:gdLst/>
              <a:ahLst/>
              <a:cxnLst/>
              <a:rect l="l" t="t" r="r" b="b"/>
              <a:pathLst>
                <a:path w="7172" h="14798" extrusionOk="0">
                  <a:moveTo>
                    <a:pt x="1982" y="0"/>
                  </a:moveTo>
                  <a:cubicBezTo>
                    <a:pt x="1808" y="0"/>
                    <a:pt x="1686" y="288"/>
                    <a:pt x="1868" y="409"/>
                  </a:cubicBezTo>
                  <a:cubicBezTo>
                    <a:pt x="4337" y="1710"/>
                    <a:pt x="6138" y="4312"/>
                    <a:pt x="5838" y="7147"/>
                  </a:cubicBezTo>
                  <a:cubicBezTo>
                    <a:pt x="5571" y="9616"/>
                    <a:pt x="3836" y="11584"/>
                    <a:pt x="1668" y="12551"/>
                  </a:cubicBezTo>
                  <a:cubicBezTo>
                    <a:pt x="1968" y="11951"/>
                    <a:pt x="2168" y="11284"/>
                    <a:pt x="2302" y="10616"/>
                  </a:cubicBezTo>
                  <a:cubicBezTo>
                    <a:pt x="2341" y="10420"/>
                    <a:pt x="2206" y="10304"/>
                    <a:pt x="2069" y="10304"/>
                  </a:cubicBezTo>
                  <a:cubicBezTo>
                    <a:pt x="1973" y="10304"/>
                    <a:pt x="1876" y="10360"/>
                    <a:pt x="1835" y="10483"/>
                  </a:cubicBezTo>
                  <a:cubicBezTo>
                    <a:pt x="1434" y="11484"/>
                    <a:pt x="867" y="12484"/>
                    <a:pt x="200" y="13318"/>
                  </a:cubicBezTo>
                  <a:cubicBezTo>
                    <a:pt x="0" y="13552"/>
                    <a:pt x="67" y="13919"/>
                    <a:pt x="367" y="14019"/>
                  </a:cubicBezTo>
                  <a:cubicBezTo>
                    <a:pt x="867" y="14152"/>
                    <a:pt x="1301" y="14319"/>
                    <a:pt x="1768" y="14486"/>
                  </a:cubicBezTo>
                  <a:cubicBezTo>
                    <a:pt x="2149" y="14603"/>
                    <a:pt x="2608" y="14798"/>
                    <a:pt x="3053" y="14798"/>
                  </a:cubicBezTo>
                  <a:cubicBezTo>
                    <a:pt x="3114" y="14798"/>
                    <a:pt x="3175" y="14794"/>
                    <a:pt x="3236" y="14786"/>
                  </a:cubicBezTo>
                  <a:cubicBezTo>
                    <a:pt x="3403" y="14786"/>
                    <a:pt x="3536" y="14719"/>
                    <a:pt x="3636" y="14553"/>
                  </a:cubicBezTo>
                  <a:cubicBezTo>
                    <a:pt x="3669" y="14386"/>
                    <a:pt x="3669" y="14186"/>
                    <a:pt x="3536" y="14086"/>
                  </a:cubicBezTo>
                  <a:cubicBezTo>
                    <a:pt x="3302" y="13885"/>
                    <a:pt x="3069" y="13785"/>
                    <a:pt x="2802" y="13719"/>
                  </a:cubicBezTo>
                  <a:cubicBezTo>
                    <a:pt x="2569" y="13652"/>
                    <a:pt x="2302" y="13585"/>
                    <a:pt x="2068" y="13552"/>
                  </a:cubicBezTo>
                  <a:cubicBezTo>
                    <a:pt x="2035" y="13518"/>
                    <a:pt x="2035" y="13518"/>
                    <a:pt x="2002" y="13518"/>
                  </a:cubicBezTo>
                  <a:cubicBezTo>
                    <a:pt x="4637" y="12685"/>
                    <a:pt x="6638" y="10116"/>
                    <a:pt x="6872" y="7314"/>
                  </a:cubicBezTo>
                  <a:cubicBezTo>
                    <a:pt x="7172" y="4212"/>
                    <a:pt x="5137" y="843"/>
                    <a:pt x="2035" y="9"/>
                  </a:cubicBezTo>
                  <a:cubicBezTo>
                    <a:pt x="2017" y="3"/>
                    <a:pt x="1999" y="0"/>
                    <a:pt x="19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Google Shape;2516;p47">
              <a:extLst>
                <a:ext uri="{FF2B5EF4-FFF2-40B4-BE49-F238E27FC236}">
                  <a16:creationId xmlns:a16="http://schemas.microsoft.com/office/drawing/2014/main" id="{88D5AF52-3F22-4BDC-C872-279DD9B8D643}"/>
                </a:ext>
              </a:extLst>
            </p:cNvPr>
            <p:cNvSpPr/>
            <p:nvPr/>
          </p:nvSpPr>
          <p:spPr>
            <a:xfrm flipH="1">
              <a:off x="6593193" y="2555063"/>
              <a:ext cx="199597" cy="193464"/>
            </a:xfrm>
            <a:custGeom>
              <a:avLst/>
              <a:gdLst/>
              <a:ahLst/>
              <a:cxnLst/>
              <a:rect l="l" t="t" r="r" b="b"/>
              <a:pathLst>
                <a:path w="11943" h="11576" extrusionOk="0">
                  <a:moveTo>
                    <a:pt x="6172" y="0"/>
                  </a:moveTo>
                  <a:cubicBezTo>
                    <a:pt x="3336" y="0"/>
                    <a:pt x="801" y="2235"/>
                    <a:pt x="434" y="5071"/>
                  </a:cubicBezTo>
                  <a:cubicBezTo>
                    <a:pt x="1" y="8440"/>
                    <a:pt x="2769" y="11575"/>
                    <a:pt x="6172" y="11575"/>
                  </a:cubicBezTo>
                  <a:cubicBezTo>
                    <a:pt x="9374" y="11575"/>
                    <a:pt x="11942" y="8873"/>
                    <a:pt x="11942" y="5771"/>
                  </a:cubicBezTo>
                  <a:cubicBezTo>
                    <a:pt x="11942" y="5404"/>
                    <a:pt x="11909" y="5004"/>
                    <a:pt x="11842" y="4604"/>
                  </a:cubicBezTo>
                  <a:cubicBezTo>
                    <a:pt x="11275" y="1969"/>
                    <a:pt x="8874" y="0"/>
                    <a:pt x="6172" y="0"/>
                  </a:cubicBezTo>
                  <a:close/>
                </a:path>
              </a:pathLst>
            </a:custGeom>
            <a:solidFill>
              <a:srgbClr val="B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Google Shape;2517;p47">
              <a:extLst>
                <a:ext uri="{FF2B5EF4-FFF2-40B4-BE49-F238E27FC236}">
                  <a16:creationId xmlns:a16="http://schemas.microsoft.com/office/drawing/2014/main" id="{2D9CED2D-B4BB-F0DF-E71C-B6C361264276}"/>
                </a:ext>
              </a:extLst>
            </p:cNvPr>
            <p:cNvSpPr/>
            <p:nvPr/>
          </p:nvSpPr>
          <p:spPr>
            <a:xfrm flipH="1">
              <a:off x="6648378" y="2573765"/>
              <a:ext cx="87724" cy="155242"/>
            </a:xfrm>
            <a:custGeom>
              <a:avLst/>
              <a:gdLst/>
              <a:ahLst/>
              <a:cxnLst/>
              <a:rect l="l" t="t" r="r" b="b"/>
              <a:pathLst>
                <a:path w="5249" h="9289" extrusionOk="0">
                  <a:moveTo>
                    <a:pt x="2614" y="1"/>
                  </a:moveTo>
                  <a:cubicBezTo>
                    <a:pt x="2572" y="1"/>
                    <a:pt x="2535" y="16"/>
                    <a:pt x="2513" y="16"/>
                  </a:cubicBezTo>
                  <a:cubicBezTo>
                    <a:pt x="2413" y="49"/>
                    <a:pt x="2346" y="82"/>
                    <a:pt x="2313" y="116"/>
                  </a:cubicBezTo>
                  <a:cubicBezTo>
                    <a:pt x="2313" y="116"/>
                    <a:pt x="2279" y="149"/>
                    <a:pt x="2279" y="149"/>
                  </a:cubicBezTo>
                  <a:cubicBezTo>
                    <a:pt x="2246" y="216"/>
                    <a:pt x="2179" y="282"/>
                    <a:pt x="2179" y="349"/>
                  </a:cubicBezTo>
                  <a:cubicBezTo>
                    <a:pt x="2179" y="383"/>
                    <a:pt x="2146" y="383"/>
                    <a:pt x="2146" y="416"/>
                  </a:cubicBezTo>
                  <a:cubicBezTo>
                    <a:pt x="2146" y="516"/>
                    <a:pt x="2146" y="583"/>
                    <a:pt x="2146" y="649"/>
                  </a:cubicBezTo>
                  <a:cubicBezTo>
                    <a:pt x="2146" y="783"/>
                    <a:pt x="2179" y="916"/>
                    <a:pt x="2213" y="1050"/>
                  </a:cubicBezTo>
                  <a:cubicBezTo>
                    <a:pt x="2213" y="1050"/>
                    <a:pt x="2213" y="1050"/>
                    <a:pt x="2213" y="1083"/>
                  </a:cubicBezTo>
                  <a:cubicBezTo>
                    <a:pt x="1445" y="1417"/>
                    <a:pt x="745" y="2050"/>
                    <a:pt x="812" y="2984"/>
                  </a:cubicBezTo>
                  <a:cubicBezTo>
                    <a:pt x="878" y="4018"/>
                    <a:pt x="1779" y="4452"/>
                    <a:pt x="2680" y="4686"/>
                  </a:cubicBezTo>
                  <a:cubicBezTo>
                    <a:pt x="3113" y="4819"/>
                    <a:pt x="3580" y="4952"/>
                    <a:pt x="3914" y="5353"/>
                  </a:cubicBezTo>
                  <a:cubicBezTo>
                    <a:pt x="4181" y="5686"/>
                    <a:pt x="4281" y="6187"/>
                    <a:pt x="3980" y="6520"/>
                  </a:cubicBezTo>
                  <a:cubicBezTo>
                    <a:pt x="3647" y="6887"/>
                    <a:pt x="3080" y="6987"/>
                    <a:pt x="2646" y="7054"/>
                  </a:cubicBezTo>
                  <a:cubicBezTo>
                    <a:pt x="2500" y="7069"/>
                    <a:pt x="2357" y="7075"/>
                    <a:pt x="2216" y="7075"/>
                  </a:cubicBezTo>
                  <a:cubicBezTo>
                    <a:pt x="1714" y="7075"/>
                    <a:pt x="1240" y="6991"/>
                    <a:pt x="745" y="6887"/>
                  </a:cubicBezTo>
                  <a:cubicBezTo>
                    <a:pt x="720" y="6884"/>
                    <a:pt x="696" y="6883"/>
                    <a:pt x="673" y="6883"/>
                  </a:cubicBezTo>
                  <a:cubicBezTo>
                    <a:pt x="162" y="6883"/>
                    <a:pt x="1" y="7563"/>
                    <a:pt x="511" y="7754"/>
                  </a:cubicBezTo>
                  <a:cubicBezTo>
                    <a:pt x="859" y="7870"/>
                    <a:pt x="1358" y="7961"/>
                    <a:pt x="1898" y="7961"/>
                  </a:cubicBezTo>
                  <a:cubicBezTo>
                    <a:pt x="1980" y="7961"/>
                    <a:pt x="2062" y="7959"/>
                    <a:pt x="2146" y="7955"/>
                  </a:cubicBezTo>
                  <a:lnTo>
                    <a:pt x="2146" y="7955"/>
                  </a:lnTo>
                  <a:cubicBezTo>
                    <a:pt x="2146" y="8055"/>
                    <a:pt x="2112" y="8155"/>
                    <a:pt x="2112" y="8221"/>
                  </a:cubicBezTo>
                  <a:cubicBezTo>
                    <a:pt x="2112" y="8355"/>
                    <a:pt x="2079" y="8455"/>
                    <a:pt x="2079" y="8588"/>
                  </a:cubicBezTo>
                  <a:cubicBezTo>
                    <a:pt x="2079" y="8755"/>
                    <a:pt x="2079" y="8955"/>
                    <a:pt x="2179" y="9089"/>
                  </a:cubicBezTo>
                  <a:cubicBezTo>
                    <a:pt x="2246" y="9222"/>
                    <a:pt x="2379" y="9289"/>
                    <a:pt x="2546" y="9289"/>
                  </a:cubicBezTo>
                  <a:cubicBezTo>
                    <a:pt x="2680" y="9289"/>
                    <a:pt x="2846" y="9222"/>
                    <a:pt x="2913" y="9089"/>
                  </a:cubicBezTo>
                  <a:cubicBezTo>
                    <a:pt x="2980" y="8989"/>
                    <a:pt x="3013" y="8855"/>
                    <a:pt x="2980" y="8755"/>
                  </a:cubicBezTo>
                  <a:cubicBezTo>
                    <a:pt x="2980" y="8688"/>
                    <a:pt x="2980" y="8655"/>
                    <a:pt x="2980" y="8588"/>
                  </a:cubicBezTo>
                  <a:cubicBezTo>
                    <a:pt x="2980" y="8422"/>
                    <a:pt x="2946" y="8288"/>
                    <a:pt x="2913" y="8121"/>
                  </a:cubicBezTo>
                  <a:cubicBezTo>
                    <a:pt x="2880" y="8055"/>
                    <a:pt x="2880" y="7988"/>
                    <a:pt x="2846" y="7921"/>
                  </a:cubicBezTo>
                  <a:cubicBezTo>
                    <a:pt x="4114" y="7721"/>
                    <a:pt x="5248" y="7054"/>
                    <a:pt x="4914" y="5686"/>
                  </a:cubicBezTo>
                  <a:cubicBezTo>
                    <a:pt x="4714" y="4719"/>
                    <a:pt x="3814" y="4252"/>
                    <a:pt x="2980" y="4018"/>
                  </a:cubicBezTo>
                  <a:cubicBezTo>
                    <a:pt x="2546" y="3885"/>
                    <a:pt x="2012" y="3785"/>
                    <a:pt x="1712" y="3418"/>
                  </a:cubicBezTo>
                  <a:cubicBezTo>
                    <a:pt x="1445" y="3051"/>
                    <a:pt x="1579" y="2651"/>
                    <a:pt x="1846" y="2351"/>
                  </a:cubicBezTo>
                  <a:cubicBezTo>
                    <a:pt x="2179" y="1917"/>
                    <a:pt x="2746" y="1784"/>
                    <a:pt x="3213" y="1683"/>
                  </a:cubicBezTo>
                  <a:cubicBezTo>
                    <a:pt x="3436" y="1636"/>
                    <a:pt x="3666" y="1596"/>
                    <a:pt x="3890" y="1596"/>
                  </a:cubicBezTo>
                  <a:cubicBezTo>
                    <a:pt x="4135" y="1596"/>
                    <a:pt x="4371" y="1644"/>
                    <a:pt x="4581" y="1784"/>
                  </a:cubicBezTo>
                  <a:cubicBezTo>
                    <a:pt x="4638" y="1828"/>
                    <a:pt x="4694" y="1847"/>
                    <a:pt x="4745" y="1847"/>
                  </a:cubicBezTo>
                  <a:cubicBezTo>
                    <a:pt x="4966" y="1847"/>
                    <a:pt x="5110" y="1499"/>
                    <a:pt x="4948" y="1283"/>
                  </a:cubicBezTo>
                  <a:cubicBezTo>
                    <a:pt x="4634" y="902"/>
                    <a:pt x="4184" y="762"/>
                    <a:pt x="3720" y="762"/>
                  </a:cubicBezTo>
                  <a:cubicBezTo>
                    <a:pt x="3494" y="762"/>
                    <a:pt x="3265" y="795"/>
                    <a:pt x="3046" y="850"/>
                  </a:cubicBezTo>
                  <a:cubicBezTo>
                    <a:pt x="3046" y="783"/>
                    <a:pt x="3046" y="716"/>
                    <a:pt x="3046" y="649"/>
                  </a:cubicBezTo>
                  <a:cubicBezTo>
                    <a:pt x="3080" y="483"/>
                    <a:pt x="3080" y="349"/>
                    <a:pt x="2980" y="216"/>
                  </a:cubicBezTo>
                  <a:cubicBezTo>
                    <a:pt x="2913" y="116"/>
                    <a:pt x="2813" y="16"/>
                    <a:pt x="2680" y="16"/>
                  </a:cubicBezTo>
                  <a:cubicBezTo>
                    <a:pt x="2657" y="4"/>
                    <a:pt x="2635" y="1"/>
                    <a:pt x="26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Google Shape;2519;p47">
              <a:extLst>
                <a:ext uri="{FF2B5EF4-FFF2-40B4-BE49-F238E27FC236}">
                  <a16:creationId xmlns:a16="http://schemas.microsoft.com/office/drawing/2014/main" id="{976CAAD2-1672-598C-0E26-478B6EC5D455}"/>
                </a:ext>
              </a:extLst>
            </p:cNvPr>
            <p:cNvSpPr/>
            <p:nvPr/>
          </p:nvSpPr>
          <p:spPr>
            <a:xfrm flipH="1">
              <a:off x="5186118" y="2988786"/>
              <a:ext cx="72482" cy="159170"/>
            </a:xfrm>
            <a:custGeom>
              <a:avLst/>
              <a:gdLst/>
              <a:ahLst/>
              <a:cxnLst/>
              <a:rect l="l" t="t" r="r" b="b"/>
              <a:pathLst>
                <a:path w="4337" h="9524" extrusionOk="0">
                  <a:moveTo>
                    <a:pt x="2069" y="0"/>
                  </a:moveTo>
                  <a:cubicBezTo>
                    <a:pt x="1968" y="0"/>
                    <a:pt x="1835" y="0"/>
                    <a:pt x="1768" y="67"/>
                  </a:cubicBezTo>
                  <a:cubicBezTo>
                    <a:pt x="1668" y="134"/>
                    <a:pt x="1602" y="201"/>
                    <a:pt x="1568" y="334"/>
                  </a:cubicBezTo>
                  <a:cubicBezTo>
                    <a:pt x="1501" y="501"/>
                    <a:pt x="1501" y="734"/>
                    <a:pt x="1568" y="901"/>
                  </a:cubicBezTo>
                  <a:cubicBezTo>
                    <a:pt x="1568" y="968"/>
                    <a:pt x="1602" y="1034"/>
                    <a:pt x="1602" y="1101"/>
                  </a:cubicBezTo>
                  <a:cubicBezTo>
                    <a:pt x="1635" y="1135"/>
                    <a:pt x="1635" y="1135"/>
                    <a:pt x="1635" y="1168"/>
                  </a:cubicBezTo>
                  <a:cubicBezTo>
                    <a:pt x="1568" y="1201"/>
                    <a:pt x="1501" y="1235"/>
                    <a:pt x="1401" y="1268"/>
                  </a:cubicBezTo>
                  <a:cubicBezTo>
                    <a:pt x="601" y="1702"/>
                    <a:pt x="0" y="2602"/>
                    <a:pt x="134" y="3536"/>
                  </a:cubicBezTo>
                  <a:cubicBezTo>
                    <a:pt x="267" y="4570"/>
                    <a:pt x="1301" y="4737"/>
                    <a:pt x="2135" y="4937"/>
                  </a:cubicBezTo>
                  <a:cubicBezTo>
                    <a:pt x="2569" y="5037"/>
                    <a:pt x="2936" y="5171"/>
                    <a:pt x="3136" y="5571"/>
                  </a:cubicBezTo>
                  <a:cubicBezTo>
                    <a:pt x="3303" y="5905"/>
                    <a:pt x="3336" y="6305"/>
                    <a:pt x="3136" y="6605"/>
                  </a:cubicBezTo>
                  <a:cubicBezTo>
                    <a:pt x="2869" y="6972"/>
                    <a:pt x="2369" y="7105"/>
                    <a:pt x="1935" y="7105"/>
                  </a:cubicBezTo>
                  <a:cubicBezTo>
                    <a:pt x="1635" y="7105"/>
                    <a:pt x="1368" y="7039"/>
                    <a:pt x="1135" y="6939"/>
                  </a:cubicBezTo>
                  <a:cubicBezTo>
                    <a:pt x="915" y="6873"/>
                    <a:pt x="740" y="6793"/>
                    <a:pt x="550" y="6793"/>
                  </a:cubicBezTo>
                  <a:cubicBezTo>
                    <a:pt x="451" y="6793"/>
                    <a:pt x="348" y="6815"/>
                    <a:pt x="234" y="6872"/>
                  </a:cubicBezTo>
                  <a:cubicBezTo>
                    <a:pt x="100" y="6939"/>
                    <a:pt x="0" y="7139"/>
                    <a:pt x="67" y="7272"/>
                  </a:cubicBezTo>
                  <a:cubicBezTo>
                    <a:pt x="267" y="7773"/>
                    <a:pt x="901" y="7873"/>
                    <a:pt x="1368" y="7939"/>
                  </a:cubicBezTo>
                  <a:cubicBezTo>
                    <a:pt x="1401" y="7939"/>
                    <a:pt x="1468" y="7939"/>
                    <a:pt x="1535" y="7973"/>
                  </a:cubicBezTo>
                  <a:lnTo>
                    <a:pt x="1535" y="8006"/>
                  </a:lnTo>
                  <a:cubicBezTo>
                    <a:pt x="1501" y="8140"/>
                    <a:pt x="1468" y="8306"/>
                    <a:pt x="1468" y="8440"/>
                  </a:cubicBezTo>
                  <a:cubicBezTo>
                    <a:pt x="1435" y="8573"/>
                    <a:pt x="1435" y="8707"/>
                    <a:pt x="1401" y="8807"/>
                  </a:cubicBezTo>
                  <a:cubicBezTo>
                    <a:pt x="1401" y="9040"/>
                    <a:pt x="1335" y="9240"/>
                    <a:pt x="1535" y="9407"/>
                  </a:cubicBezTo>
                  <a:cubicBezTo>
                    <a:pt x="1600" y="9472"/>
                    <a:pt x="1722" y="9523"/>
                    <a:pt x="1836" y="9523"/>
                  </a:cubicBezTo>
                  <a:cubicBezTo>
                    <a:pt x="1897" y="9523"/>
                    <a:pt x="1955" y="9509"/>
                    <a:pt x="2002" y="9474"/>
                  </a:cubicBezTo>
                  <a:cubicBezTo>
                    <a:pt x="2102" y="9407"/>
                    <a:pt x="2169" y="9340"/>
                    <a:pt x="2202" y="9207"/>
                  </a:cubicBezTo>
                  <a:cubicBezTo>
                    <a:pt x="2235" y="9140"/>
                    <a:pt x="2235" y="9107"/>
                    <a:pt x="2235" y="9040"/>
                  </a:cubicBezTo>
                  <a:lnTo>
                    <a:pt x="2235" y="8840"/>
                  </a:lnTo>
                  <a:cubicBezTo>
                    <a:pt x="2269" y="8707"/>
                    <a:pt x="2269" y="8573"/>
                    <a:pt x="2269" y="8473"/>
                  </a:cubicBezTo>
                  <a:cubicBezTo>
                    <a:pt x="2269" y="8340"/>
                    <a:pt x="2269" y="8206"/>
                    <a:pt x="2269" y="8073"/>
                  </a:cubicBezTo>
                  <a:cubicBezTo>
                    <a:pt x="2269" y="8039"/>
                    <a:pt x="2269" y="8006"/>
                    <a:pt x="2269" y="7939"/>
                  </a:cubicBezTo>
                  <a:cubicBezTo>
                    <a:pt x="2435" y="7939"/>
                    <a:pt x="2636" y="7873"/>
                    <a:pt x="2802" y="7806"/>
                  </a:cubicBezTo>
                  <a:cubicBezTo>
                    <a:pt x="3636" y="7506"/>
                    <a:pt x="4170" y="6739"/>
                    <a:pt x="4037" y="5838"/>
                  </a:cubicBezTo>
                  <a:cubicBezTo>
                    <a:pt x="3870" y="4971"/>
                    <a:pt x="3169" y="4404"/>
                    <a:pt x="2335" y="4237"/>
                  </a:cubicBezTo>
                  <a:cubicBezTo>
                    <a:pt x="1868" y="4170"/>
                    <a:pt x="1335" y="4137"/>
                    <a:pt x="968" y="3836"/>
                  </a:cubicBezTo>
                  <a:cubicBezTo>
                    <a:pt x="601" y="3470"/>
                    <a:pt x="768" y="2836"/>
                    <a:pt x="1034" y="2435"/>
                  </a:cubicBezTo>
                  <a:cubicBezTo>
                    <a:pt x="1301" y="1968"/>
                    <a:pt x="1835" y="1702"/>
                    <a:pt x="2335" y="1568"/>
                  </a:cubicBezTo>
                  <a:cubicBezTo>
                    <a:pt x="2536" y="1524"/>
                    <a:pt x="2739" y="1513"/>
                    <a:pt x="2945" y="1513"/>
                  </a:cubicBezTo>
                  <a:cubicBezTo>
                    <a:pt x="3150" y="1513"/>
                    <a:pt x="3356" y="1524"/>
                    <a:pt x="3561" y="1524"/>
                  </a:cubicBezTo>
                  <a:cubicBezTo>
                    <a:pt x="3766" y="1524"/>
                    <a:pt x="3970" y="1513"/>
                    <a:pt x="4170" y="1468"/>
                  </a:cubicBezTo>
                  <a:cubicBezTo>
                    <a:pt x="4337" y="1435"/>
                    <a:pt x="4337" y="1268"/>
                    <a:pt x="4203" y="1201"/>
                  </a:cubicBezTo>
                  <a:cubicBezTo>
                    <a:pt x="3881" y="959"/>
                    <a:pt x="3450" y="891"/>
                    <a:pt x="3050" y="891"/>
                  </a:cubicBezTo>
                  <a:cubicBezTo>
                    <a:pt x="2954" y="891"/>
                    <a:pt x="2860" y="895"/>
                    <a:pt x="2769" y="901"/>
                  </a:cubicBezTo>
                  <a:cubicBezTo>
                    <a:pt x="2669" y="901"/>
                    <a:pt x="2569" y="934"/>
                    <a:pt x="2502" y="934"/>
                  </a:cubicBezTo>
                  <a:cubicBezTo>
                    <a:pt x="2502" y="901"/>
                    <a:pt x="2469" y="868"/>
                    <a:pt x="2469" y="834"/>
                  </a:cubicBezTo>
                  <a:cubicBezTo>
                    <a:pt x="2469" y="801"/>
                    <a:pt x="2469" y="768"/>
                    <a:pt x="2469" y="734"/>
                  </a:cubicBezTo>
                  <a:cubicBezTo>
                    <a:pt x="2469" y="701"/>
                    <a:pt x="2435" y="668"/>
                    <a:pt x="2435" y="634"/>
                  </a:cubicBezTo>
                  <a:cubicBezTo>
                    <a:pt x="2435" y="601"/>
                    <a:pt x="2469" y="567"/>
                    <a:pt x="2469" y="534"/>
                  </a:cubicBezTo>
                  <a:cubicBezTo>
                    <a:pt x="2469" y="501"/>
                    <a:pt x="2435" y="467"/>
                    <a:pt x="2435" y="434"/>
                  </a:cubicBezTo>
                  <a:cubicBezTo>
                    <a:pt x="2435" y="334"/>
                    <a:pt x="2402" y="201"/>
                    <a:pt x="2302" y="134"/>
                  </a:cubicBezTo>
                  <a:cubicBezTo>
                    <a:pt x="2235" y="67"/>
                    <a:pt x="2169" y="0"/>
                    <a:pt x="20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Google Shape;2520;p47">
              <a:extLst>
                <a:ext uri="{FF2B5EF4-FFF2-40B4-BE49-F238E27FC236}">
                  <a16:creationId xmlns:a16="http://schemas.microsoft.com/office/drawing/2014/main" id="{EA30512A-F9DE-CBBE-113B-52EDF6058723}"/>
                </a:ext>
              </a:extLst>
            </p:cNvPr>
            <p:cNvSpPr/>
            <p:nvPr/>
          </p:nvSpPr>
          <p:spPr>
            <a:xfrm flipH="1">
              <a:off x="5227916" y="1229578"/>
              <a:ext cx="201837" cy="190472"/>
            </a:xfrm>
            <a:custGeom>
              <a:avLst/>
              <a:gdLst/>
              <a:ahLst/>
              <a:cxnLst/>
              <a:rect l="l" t="t" r="r" b="b"/>
              <a:pathLst>
                <a:path w="12077" h="11397" extrusionOk="0">
                  <a:moveTo>
                    <a:pt x="6187" y="1"/>
                  </a:moveTo>
                  <a:cubicBezTo>
                    <a:pt x="3889" y="1"/>
                    <a:pt x="1627" y="1301"/>
                    <a:pt x="901" y="4158"/>
                  </a:cubicBezTo>
                  <a:cubicBezTo>
                    <a:pt x="1" y="7694"/>
                    <a:pt x="2836" y="11396"/>
                    <a:pt x="6505" y="11396"/>
                  </a:cubicBezTo>
                  <a:cubicBezTo>
                    <a:pt x="10275" y="11396"/>
                    <a:pt x="12076" y="8494"/>
                    <a:pt x="12043" y="5625"/>
                  </a:cubicBezTo>
                  <a:cubicBezTo>
                    <a:pt x="12006" y="2044"/>
                    <a:pt x="9068" y="1"/>
                    <a:pt x="61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Google Shape;2521;p47">
              <a:extLst>
                <a:ext uri="{FF2B5EF4-FFF2-40B4-BE49-F238E27FC236}">
                  <a16:creationId xmlns:a16="http://schemas.microsoft.com/office/drawing/2014/main" id="{D50E0EE4-CC24-2337-26C6-19317F18EE88}"/>
                </a:ext>
              </a:extLst>
            </p:cNvPr>
            <p:cNvSpPr/>
            <p:nvPr/>
          </p:nvSpPr>
          <p:spPr>
            <a:xfrm flipH="1">
              <a:off x="5286727" y="1253277"/>
              <a:ext cx="76677" cy="135973"/>
            </a:xfrm>
            <a:custGeom>
              <a:avLst/>
              <a:gdLst/>
              <a:ahLst/>
              <a:cxnLst/>
              <a:rect l="l" t="t" r="r" b="b"/>
              <a:pathLst>
                <a:path w="4588" h="8136" extrusionOk="0">
                  <a:moveTo>
                    <a:pt x="2643" y="0"/>
                  </a:moveTo>
                  <a:cubicBezTo>
                    <a:pt x="2431" y="0"/>
                    <a:pt x="2235" y="161"/>
                    <a:pt x="2235" y="405"/>
                  </a:cubicBezTo>
                  <a:cubicBezTo>
                    <a:pt x="2235" y="571"/>
                    <a:pt x="2235" y="738"/>
                    <a:pt x="2302" y="872"/>
                  </a:cubicBezTo>
                  <a:cubicBezTo>
                    <a:pt x="2302" y="938"/>
                    <a:pt x="2302" y="1005"/>
                    <a:pt x="2335" y="1038"/>
                  </a:cubicBezTo>
                  <a:cubicBezTo>
                    <a:pt x="2302" y="1072"/>
                    <a:pt x="2269" y="1072"/>
                    <a:pt x="2269" y="1072"/>
                  </a:cubicBezTo>
                  <a:cubicBezTo>
                    <a:pt x="1535" y="1339"/>
                    <a:pt x="1068" y="2073"/>
                    <a:pt x="1201" y="2840"/>
                  </a:cubicBezTo>
                  <a:cubicBezTo>
                    <a:pt x="1368" y="3707"/>
                    <a:pt x="2235" y="3840"/>
                    <a:pt x="2836" y="4274"/>
                  </a:cubicBezTo>
                  <a:cubicBezTo>
                    <a:pt x="3403" y="4674"/>
                    <a:pt x="3636" y="5408"/>
                    <a:pt x="3203" y="6009"/>
                  </a:cubicBezTo>
                  <a:cubicBezTo>
                    <a:pt x="2931" y="6348"/>
                    <a:pt x="2546" y="6463"/>
                    <a:pt x="2142" y="6463"/>
                  </a:cubicBezTo>
                  <a:cubicBezTo>
                    <a:pt x="1753" y="6463"/>
                    <a:pt x="1345" y="6357"/>
                    <a:pt x="1001" y="6242"/>
                  </a:cubicBezTo>
                  <a:cubicBezTo>
                    <a:pt x="968" y="6175"/>
                    <a:pt x="934" y="6142"/>
                    <a:pt x="868" y="6142"/>
                  </a:cubicBezTo>
                  <a:cubicBezTo>
                    <a:pt x="778" y="6082"/>
                    <a:pt x="674" y="6049"/>
                    <a:pt x="572" y="6049"/>
                  </a:cubicBezTo>
                  <a:cubicBezTo>
                    <a:pt x="448" y="6049"/>
                    <a:pt x="326" y="6099"/>
                    <a:pt x="234" y="6209"/>
                  </a:cubicBezTo>
                  <a:cubicBezTo>
                    <a:pt x="0" y="6442"/>
                    <a:pt x="100" y="6876"/>
                    <a:pt x="434" y="6943"/>
                  </a:cubicBezTo>
                  <a:cubicBezTo>
                    <a:pt x="934" y="7109"/>
                    <a:pt x="1468" y="7243"/>
                    <a:pt x="2002" y="7276"/>
                  </a:cubicBezTo>
                  <a:cubicBezTo>
                    <a:pt x="2002" y="7376"/>
                    <a:pt x="2002" y="7443"/>
                    <a:pt x="2002" y="7543"/>
                  </a:cubicBezTo>
                  <a:cubicBezTo>
                    <a:pt x="2002" y="7576"/>
                    <a:pt x="2002" y="7610"/>
                    <a:pt x="1968" y="7643"/>
                  </a:cubicBezTo>
                  <a:cubicBezTo>
                    <a:pt x="1968" y="7743"/>
                    <a:pt x="1968" y="7843"/>
                    <a:pt x="2035" y="7943"/>
                  </a:cubicBezTo>
                  <a:cubicBezTo>
                    <a:pt x="2068" y="8043"/>
                    <a:pt x="2168" y="8077"/>
                    <a:pt x="2269" y="8110"/>
                  </a:cubicBezTo>
                  <a:cubicBezTo>
                    <a:pt x="2302" y="8127"/>
                    <a:pt x="2335" y="8135"/>
                    <a:pt x="2369" y="8135"/>
                  </a:cubicBezTo>
                  <a:cubicBezTo>
                    <a:pt x="2402" y="8135"/>
                    <a:pt x="2435" y="8127"/>
                    <a:pt x="2469" y="8110"/>
                  </a:cubicBezTo>
                  <a:cubicBezTo>
                    <a:pt x="2569" y="8077"/>
                    <a:pt x="2669" y="8043"/>
                    <a:pt x="2702" y="7943"/>
                  </a:cubicBezTo>
                  <a:cubicBezTo>
                    <a:pt x="2769" y="7843"/>
                    <a:pt x="2769" y="7743"/>
                    <a:pt x="2769" y="7643"/>
                  </a:cubicBezTo>
                  <a:cubicBezTo>
                    <a:pt x="2736" y="7476"/>
                    <a:pt x="2702" y="7343"/>
                    <a:pt x="2635" y="7210"/>
                  </a:cubicBezTo>
                  <a:cubicBezTo>
                    <a:pt x="2736" y="7176"/>
                    <a:pt x="2836" y="7143"/>
                    <a:pt x="2936" y="7109"/>
                  </a:cubicBezTo>
                  <a:cubicBezTo>
                    <a:pt x="3636" y="6843"/>
                    <a:pt x="4103" y="6242"/>
                    <a:pt x="4203" y="5475"/>
                  </a:cubicBezTo>
                  <a:cubicBezTo>
                    <a:pt x="4270" y="4708"/>
                    <a:pt x="3870" y="4041"/>
                    <a:pt x="3236" y="3640"/>
                  </a:cubicBezTo>
                  <a:cubicBezTo>
                    <a:pt x="2702" y="3273"/>
                    <a:pt x="1635" y="3073"/>
                    <a:pt x="1935" y="2206"/>
                  </a:cubicBezTo>
                  <a:cubicBezTo>
                    <a:pt x="2118" y="1722"/>
                    <a:pt x="2535" y="1572"/>
                    <a:pt x="2994" y="1572"/>
                  </a:cubicBezTo>
                  <a:cubicBezTo>
                    <a:pt x="3453" y="1572"/>
                    <a:pt x="3953" y="1722"/>
                    <a:pt x="4303" y="1839"/>
                  </a:cubicBezTo>
                  <a:cubicBezTo>
                    <a:pt x="4324" y="1847"/>
                    <a:pt x="4343" y="1851"/>
                    <a:pt x="4362" y="1851"/>
                  </a:cubicBezTo>
                  <a:cubicBezTo>
                    <a:pt x="4499" y="1851"/>
                    <a:pt x="4587" y="1660"/>
                    <a:pt x="4470" y="1572"/>
                  </a:cubicBezTo>
                  <a:cubicBezTo>
                    <a:pt x="4070" y="1172"/>
                    <a:pt x="3536" y="972"/>
                    <a:pt x="3002" y="938"/>
                  </a:cubicBezTo>
                  <a:lnTo>
                    <a:pt x="3002" y="905"/>
                  </a:lnTo>
                  <a:cubicBezTo>
                    <a:pt x="3002" y="805"/>
                    <a:pt x="3002" y="738"/>
                    <a:pt x="3002" y="671"/>
                  </a:cubicBezTo>
                  <a:cubicBezTo>
                    <a:pt x="3036" y="605"/>
                    <a:pt x="3036" y="538"/>
                    <a:pt x="3036" y="505"/>
                  </a:cubicBezTo>
                  <a:cubicBezTo>
                    <a:pt x="3069" y="405"/>
                    <a:pt x="3069" y="271"/>
                    <a:pt x="3002" y="171"/>
                  </a:cubicBezTo>
                  <a:cubicBezTo>
                    <a:pt x="2936" y="71"/>
                    <a:pt x="2836" y="4"/>
                    <a:pt x="2702" y="4"/>
                  </a:cubicBezTo>
                  <a:cubicBezTo>
                    <a:pt x="2682" y="2"/>
                    <a:pt x="2662" y="0"/>
                    <a:pt x="2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Google Shape;2523;p47">
              <a:extLst>
                <a:ext uri="{FF2B5EF4-FFF2-40B4-BE49-F238E27FC236}">
                  <a16:creationId xmlns:a16="http://schemas.microsoft.com/office/drawing/2014/main" id="{52868517-49C8-CBB9-072E-656D0DA29348}"/>
                </a:ext>
              </a:extLst>
            </p:cNvPr>
            <p:cNvSpPr/>
            <p:nvPr/>
          </p:nvSpPr>
          <p:spPr>
            <a:xfrm flipH="1">
              <a:off x="7198269" y="1550960"/>
              <a:ext cx="76192" cy="136123"/>
            </a:xfrm>
            <a:custGeom>
              <a:avLst/>
              <a:gdLst/>
              <a:ahLst/>
              <a:cxnLst/>
              <a:rect l="l" t="t" r="r" b="b"/>
              <a:pathLst>
                <a:path w="4559" h="8145" extrusionOk="0">
                  <a:moveTo>
                    <a:pt x="2636" y="1"/>
                  </a:moveTo>
                  <a:cubicBezTo>
                    <a:pt x="2403" y="1"/>
                    <a:pt x="2236" y="161"/>
                    <a:pt x="2236" y="405"/>
                  </a:cubicBezTo>
                  <a:cubicBezTo>
                    <a:pt x="2236" y="572"/>
                    <a:pt x="2236" y="739"/>
                    <a:pt x="2269" y="872"/>
                  </a:cubicBezTo>
                  <a:cubicBezTo>
                    <a:pt x="2303" y="939"/>
                    <a:pt x="2303" y="1006"/>
                    <a:pt x="2303" y="1039"/>
                  </a:cubicBezTo>
                  <a:cubicBezTo>
                    <a:pt x="2303" y="1073"/>
                    <a:pt x="2269" y="1073"/>
                    <a:pt x="2236" y="1073"/>
                  </a:cubicBezTo>
                  <a:cubicBezTo>
                    <a:pt x="1502" y="1339"/>
                    <a:pt x="1035" y="2073"/>
                    <a:pt x="1202" y="2840"/>
                  </a:cubicBezTo>
                  <a:cubicBezTo>
                    <a:pt x="1369" y="3708"/>
                    <a:pt x="2236" y="3841"/>
                    <a:pt x="2836" y="4275"/>
                  </a:cubicBezTo>
                  <a:cubicBezTo>
                    <a:pt x="3403" y="4675"/>
                    <a:pt x="3604" y="5409"/>
                    <a:pt x="3170" y="6009"/>
                  </a:cubicBezTo>
                  <a:cubicBezTo>
                    <a:pt x="2915" y="6349"/>
                    <a:pt x="2539" y="6464"/>
                    <a:pt x="2134" y="6464"/>
                  </a:cubicBezTo>
                  <a:cubicBezTo>
                    <a:pt x="1745" y="6464"/>
                    <a:pt x="1328" y="6357"/>
                    <a:pt x="968" y="6243"/>
                  </a:cubicBezTo>
                  <a:cubicBezTo>
                    <a:pt x="935" y="6176"/>
                    <a:pt x="902" y="6176"/>
                    <a:pt x="868" y="6143"/>
                  </a:cubicBezTo>
                  <a:cubicBezTo>
                    <a:pt x="771" y="6087"/>
                    <a:pt x="673" y="6061"/>
                    <a:pt x="578" y="6061"/>
                  </a:cubicBezTo>
                  <a:cubicBezTo>
                    <a:pt x="446" y="6061"/>
                    <a:pt x="318" y="6112"/>
                    <a:pt x="201" y="6210"/>
                  </a:cubicBezTo>
                  <a:cubicBezTo>
                    <a:pt x="1" y="6476"/>
                    <a:pt x="68" y="6877"/>
                    <a:pt x="401" y="6943"/>
                  </a:cubicBezTo>
                  <a:cubicBezTo>
                    <a:pt x="935" y="7110"/>
                    <a:pt x="1469" y="7244"/>
                    <a:pt x="2002" y="7277"/>
                  </a:cubicBezTo>
                  <a:cubicBezTo>
                    <a:pt x="2002" y="7377"/>
                    <a:pt x="2002" y="7477"/>
                    <a:pt x="1969" y="7577"/>
                  </a:cubicBezTo>
                  <a:cubicBezTo>
                    <a:pt x="1969" y="7577"/>
                    <a:pt x="1969" y="7611"/>
                    <a:pt x="1969" y="7644"/>
                  </a:cubicBezTo>
                  <a:cubicBezTo>
                    <a:pt x="1969" y="7744"/>
                    <a:pt x="1936" y="7844"/>
                    <a:pt x="2002" y="7944"/>
                  </a:cubicBezTo>
                  <a:cubicBezTo>
                    <a:pt x="2069" y="8044"/>
                    <a:pt x="2136" y="8111"/>
                    <a:pt x="2236" y="8144"/>
                  </a:cubicBezTo>
                  <a:lnTo>
                    <a:pt x="2469" y="8144"/>
                  </a:lnTo>
                  <a:cubicBezTo>
                    <a:pt x="2569" y="8111"/>
                    <a:pt x="2636" y="8044"/>
                    <a:pt x="2703" y="7944"/>
                  </a:cubicBezTo>
                  <a:cubicBezTo>
                    <a:pt x="2736" y="7844"/>
                    <a:pt x="2770" y="7744"/>
                    <a:pt x="2736" y="7644"/>
                  </a:cubicBezTo>
                  <a:cubicBezTo>
                    <a:pt x="2703" y="7477"/>
                    <a:pt x="2670" y="7344"/>
                    <a:pt x="2636" y="7210"/>
                  </a:cubicBezTo>
                  <a:cubicBezTo>
                    <a:pt x="2736" y="7177"/>
                    <a:pt x="2803" y="7177"/>
                    <a:pt x="2903" y="7144"/>
                  </a:cubicBezTo>
                  <a:cubicBezTo>
                    <a:pt x="3637" y="6877"/>
                    <a:pt x="4104" y="6243"/>
                    <a:pt x="4171" y="5476"/>
                  </a:cubicBezTo>
                  <a:cubicBezTo>
                    <a:pt x="4271" y="4708"/>
                    <a:pt x="3837" y="4041"/>
                    <a:pt x="3203" y="3641"/>
                  </a:cubicBezTo>
                  <a:cubicBezTo>
                    <a:pt x="2703" y="3274"/>
                    <a:pt x="1635" y="3074"/>
                    <a:pt x="1936" y="2240"/>
                  </a:cubicBezTo>
                  <a:cubicBezTo>
                    <a:pt x="2105" y="1733"/>
                    <a:pt x="2531" y="1577"/>
                    <a:pt x="3001" y="1577"/>
                  </a:cubicBezTo>
                  <a:cubicBezTo>
                    <a:pt x="3459" y="1577"/>
                    <a:pt x="3959" y="1725"/>
                    <a:pt x="4304" y="1840"/>
                  </a:cubicBezTo>
                  <a:cubicBezTo>
                    <a:pt x="4324" y="1848"/>
                    <a:pt x="4344" y="1852"/>
                    <a:pt x="4362" y="1852"/>
                  </a:cubicBezTo>
                  <a:cubicBezTo>
                    <a:pt x="4492" y="1852"/>
                    <a:pt x="4559" y="1661"/>
                    <a:pt x="4471" y="1573"/>
                  </a:cubicBezTo>
                  <a:cubicBezTo>
                    <a:pt x="4071" y="1173"/>
                    <a:pt x="3537" y="972"/>
                    <a:pt x="2970" y="939"/>
                  </a:cubicBezTo>
                  <a:lnTo>
                    <a:pt x="2970" y="906"/>
                  </a:lnTo>
                  <a:cubicBezTo>
                    <a:pt x="2970" y="806"/>
                    <a:pt x="3003" y="739"/>
                    <a:pt x="3003" y="672"/>
                  </a:cubicBezTo>
                  <a:cubicBezTo>
                    <a:pt x="3003" y="606"/>
                    <a:pt x="3003" y="572"/>
                    <a:pt x="3036" y="505"/>
                  </a:cubicBezTo>
                  <a:cubicBezTo>
                    <a:pt x="3070" y="405"/>
                    <a:pt x="3036" y="305"/>
                    <a:pt x="3003" y="205"/>
                  </a:cubicBezTo>
                  <a:cubicBezTo>
                    <a:pt x="2936" y="72"/>
                    <a:pt x="2803" y="5"/>
                    <a:pt x="2703" y="5"/>
                  </a:cubicBezTo>
                  <a:cubicBezTo>
                    <a:pt x="2680" y="2"/>
                    <a:pt x="2658" y="1"/>
                    <a:pt x="2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Google Shape;2524;p47">
              <a:extLst>
                <a:ext uri="{FF2B5EF4-FFF2-40B4-BE49-F238E27FC236}">
                  <a16:creationId xmlns:a16="http://schemas.microsoft.com/office/drawing/2014/main" id="{FA26E1AE-865E-6FCD-3E2B-B9CA0FB90794}"/>
                </a:ext>
              </a:extLst>
            </p:cNvPr>
            <p:cNvSpPr/>
            <p:nvPr/>
          </p:nvSpPr>
          <p:spPr>
            <a:xfrm flipH="1">
              <a:off x="5435385" y="2738015"/>
              <a:ext cx="812194" cy="326078"/>
            </a:xfrm>
            <a:custGeom>
              <a:avLst/>
              <a:gdLst/>
              <a:ahLst/>
              <a:cxnLst/>
              <a:rect l="l" t="t" r="r" b="b"/>
              <a:pathLst>
                <a:path w="48598" h="19511" extrusionOk="0">
                  <a:moveTo>
                    <a:pt x="21326" y="1"/>
                  </a:moveTo>
                  <a:cubicBezTo>
                    <a:pt x="13579" y="1"/>
                    <a:pt x="6261" y="1345"/>
                    <a:pt x="3637" y="3497"/>
                  </a:cubicBezTo>
                  <a:cubicBezTo>
                    <a:pt x="1702" y="5098"/>
                    <a:pt x="368" y="7500"/>
                    <a:pt x="101" y="9968"/>
                  </a:cubicBezTo>
                  <a:cubicBezTo>
                    <a:pt x="1" y="10769"/>
                    <a:pt x="34" y="11603"/>
                    <a:pt x="168" y="12403"/>
                  </a:cubicBezTo>
                  <a:cubicBezTo>
                    <a:pt x="1202" y="17941"/>
                    <a:pt x="5505" y="18108"/>
                    <a:pt x="9908" y="18641"/>
                  </a:cubicBezTo>
                  <a:cubicBezTo>
                    <a:pt x="16646" y="19442"/>
                    <a:pt x="23418" y="19475"/>
                    <a:pt x="30156" y="19509"/>
                  </a:cubicBezTo>
                  <a:cubicBezTo>
                    <a:pt x="30311" y="19510"/>
                    <a:pt x="30468" y="19510"/>
                    <a:pt x="30626" y="19510"/>
                  </a:cubicBezTo>
                  <a:cubicBezTo>
                    <a:pt x="35510" y="19510"/>
                    <a:pt x="41407" y="18948"/>
                    <a:pt x="43765" y="13971"/>
                  </a:cubicBezTo>
                  <a:cubicBezTo>
                    <a:pt x="48598" y="3805"/>
                    <a:pt x="34355" y="1"/>
                    <a:pt x="213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Google Shape;2525;p47">
              <a:extLst>
                <a:ext uri="{FF2B5EF4-FFF2-40B4-BE49-F238E27FC236}">
                  <a16:creationId xmlns:a16="http://schemas.microsoft.com/office/drawing/2014/main" id="{A1324B0D-55BD-3242-464C-3D78D99230FE}"/>
                </a:ext>
              </a:extLst>
            </p:cNvPr>
            <p:cNvSpPr/>
            <p:nvPr/>
          </p:nvSpPr>
          <p:spPr>
            <a:xfrm flipH="1">
              <a:off x="5997810" y="2882779"/>
              <a:ext cx="203491" cy="352433"/>
            </a:xfrm>
            <a:custGeom>
              <a:avLst/>
              <a:gdLst/>
              <a:ahLst/>
              <a:cxnLst/>
              <a:rect l="l" t="t" r="r" b="b"/>
              <a:pathLst>
                <a:path w="12176" h="21088" extrusionOk="0">
                  <a:moveTo>
                    <a:pt x="8073" y="0"/>
                  </a:moveTo>
                  <a:cubicBezTo>
                    <a:pt x="8006" y="0"/>
                    <a:pt x="7940" y="2"/>
                    <a:pt x="7873" y="5"/>
                  </a:cubicBezTo>
                  <a:cubicBezTo>
                    <a:pt x="5971" y="3441"/>
                    <a:pt x="7206" y="8345"/>
                    <a:pt x="6105" y="12214"/>
                  </a:cubicBezTo>
                  <a:cubicBezTo>
                    <a:pt x="5104" y="15750"/>
                    <a:pt x="3069" y="19086"/>
                    <a:pt x="0" y="21087"/>
                  </a:cubicBezTo>
                  <a:cubicBezTo>
                    <a:pt x="6639" y="18819"/>
                    <a:pt x="12176" y="12615"/>
                    <a:pt x="12142" y="5576"/>
                  </a:cubicBezTo>
                  <a:cubicBezTo>
                    <a:pt x="12142" y="4242"/>
                    <a:pt x="11909" y="2841"/>
                    <a:pt x="11175" y="1707"/>
                  </a:cubicBezTo>
                  <a:cubicBezTo>
                    <a:pt x="10446" y="598"/>
                    <a:pt x="9327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Google Shape;2526;p47">
              <a:extLst>
                <a:ext uri="{FF2B5EF4-FFF2-40B4-BE49-F238E27FC236}">
                  <a16:creationId xmlns:a16="http://schemas.microsoft.com/office/drawing/2014/main" id="{5517220E-8076-4E62-60A9-4989F6ACF646}"/>
                </a:ext>
              </a:extLst>
            </p:cNvPr>
            <p:cNvSpPr/>
            <p:nvPr/>
          </p:nvSpPr>
          <p:spPr>
            <a:xfrm flipH="1">
              <a:off x="5605334" y="2881743"/>
              <a:ext cx="532410" cy="11732"/>
            </a:xfrm>
            <a:custGeom>
              <a:avLst/>
              <a:gdLst/>
              <a:ahLst/>
              <a:cxnLst/>
              <a:rect l="l" t="t" r="r" b="b"/>
              <a:pathLst>
                <a:path w="31857" h="702" extrusionOk="0">
                  <a:moveTo>
                    <a:pt x="434" y="1"/>
                  </a:moveTo>
                  <a:cubicBezTo>
                    <a:pt x="0" y="1"/>
                    <a:pt x="0" y="701"/>
                    <a:pt x="434" y="701"/>
                  </a:cubicBezTo>
                  <a:cubicBezTo>
                    <a:pt x="3663" y="648"/>
                    <a:pt x="6897" y="632"/>
                    <a:pt x="10132" y="632"/>
                  </a:cubicBezTo>
                  <a:cubicBezTo>
                    <a:pt x="14986" y="632"/>
                    <a:pt x="19841" y="668"/>
                    <a:pt x="24684" y="668"/>
                  </a:cubicBezTo>
                  <a:cubicBezTo>
                    <a:pt x="25592" y="668"/>
                    <a:pt x="26504" y="673"/>
                    <a:pt x="27418" y="673"/>
                  </a:cubicBezTo>
                  <a:cubicBezTo>
                    <a:pt x="28789" y="673"/>
                    <a:pt x="30162" y="661"/>
                    <a:pt x="31523" y="601"/>
                  </a:cubicBezTo>
                  <a:cubicBezTo>
                    <a:pt x="31856" y="601"/>
                    <a:pt x="31856" y="101"/>
                    <a:pt x="31523" y="101"/>
                  </a:cubicBezTo>
                  <a:cubicBezTo>
                    <a:pt x="29688" y="25"/>
                    <a:pt x="27853" y="4"/>
                    <a:pt x="26016" y="4"/>
                  </a:cubicBezTo>
                  <a:cubicBezTo>
                    <a:pt x="23810" y="4"/>
                    <a:pt x="21600" y="34"/>
                    <a:pt x="19381" y="34"/>
                  </a:cubicBezTo>
                  <a:lnTo>
                    <a:pt x="7272" y="34"/>
                  </a:lnTo>
                  <a:cubicBezTo>
                    <a:pt x="4970" y="34"/>
                    <a:pt x="2702" y="34"/>
                    <a:pt x="4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Google Shape;2527;p47">
              <a:extLst>
                <a:ext uri="{FF2B5EF4-FFF2-40B4-BE49-F238E27FC236}">
                  <a16:creationId xmlns:a16="http://schemas.microsoft.com/office/drawing/2014/main" id="{3F2E2E77-4118-535D-72FE-577BB2E4904C}"/>
                </a:ext>
              </a:extLst>
            </p:cNvPr>
            <p:cNvSpPr/>
            <p:nvPr/>
          </p:nvSpPr>
          <p:spPr>
            <a:xfrm flipH="1">
              <a:off x="5722405" y="2932532"/>
              <a:ext cx="422041" cy="11431"/>
            </a:xfrm>
            <a:custGeom>
              <a:avLst/>
              <a:gdLst/>
              <a:ahLst/>
              <a:cxnLst/>
              <a:rect l="l" t="t" r="r" b="b"/>
              <a:pathLst>
                <a:path w="25253" h="684" extrusionOk="0">
                  <a:moveTo>
                    <a:pt x="20774" y="1"/>
                  </a:moveTo>
                  <a:cubicBezTo>
                    <a:pt x="18029" y="1"/>
                    <a:pt x="15278" y="31"/>
                    <a:pt x="12543" y="31"/>
                  </a:cubicBezTo>
                  <a:cubicBezTo>
                    <a:pt x="10720" y="31"/>
                    <a:pt x="8896" y="17"/>
                    <a:pt x="7073" y="17"/>
                  </a:cubicBezTo>
                  <a:cubicBezTo>
                    <a:pt x="4793" y="17"/>
                    <a:pt x="2514" y="38"/>
                    <a:pt x="234" y="131"/>
                  </a:cubicBezTo>
                  <a:cubicBezTo>
                    <a:pt x="1" y="164"/>
                    <a:pt x="1" y="531"/>
                    <a:pt x="234" y="531"/>
                  </a:cubicBezTo>
                  <a:cubicBezTo>
                    <a:pt x="2514" y="624"/>
                    <a:pt x="4793" y="644"/>
                    <a:pt x="7073" y="644"/>
                  </a:cubicBezTo>
                  <a:cubicBezTo>
                    <a:pt x="8896" y="644"/>
                    <a:pt x="10720" y="631"/>
                    <a:pt x="12543" y="631"/>
                  </a:cubicBezTo>
                  <a:cubicBezTo>
                    <a:pt x="15036" y="651"/>
                    <a:pt x="17542" y="684"/>
                    <a:pt x="20044" y="684"/>
                  </a:cubicBezTo>
                  <a:cubicBezTo>
                    <a:pt x="21660" y="684"/>
                    <a:pt x="23275" y="670"/>
                    <a:pt x="24885" y="631"/>
                  </a:cubicBezTo>
                  <a:cubicBezTo>
                    <a:pt x="25252" y="631"/>
                    <a:pt x="25252" y="64"/>
                    <a:pt x="24885" y="31"/>
                  </a:cubicBezTo>
                  <a:cubicBezTo>
                    <a:pt x="23518" y="8"/>
                    <a:pt x="22146" y="1"/>
                    <a:pt x="2077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Google Shape;2528;p47">
              <a:extLst>
                <a:ext uri="{FF2B5EF4-FFF2-40B4-BE49-F238E27FC236}">
                  <a16:creationId xmlns:a16="http://schemas.microsoft.com/office/drawing/2014/main" id="{A0627F9C-75C1-6EB5-66A2-1059EE072A12}"/>
                </a:ext>
              </a:extLst>
            </p:cNvPr>
            <p:cNvSpPr/>
            <p:nvPr/>
          </p:nvSpPr>
          <p:spPr>
            <a:xfrm flipH="1">
              <a:off x="5619072" y="2934437"/>
              <a:ext cx="60098" cy="10980"/>
            </a:xfrm>
            <a:custGeom>
              <a:avLst/>
              <a:gdLst/>
              <a:ahLst/>
              <a:cxnLst/>
              <a:rect l="l" t="t" r="r" b="b"/>
              <a:pathLst>
                <a:path w="3596" h="657" extrusionOk="0">
                  <a:moveTo>
                    <a:pt x="1782" y="0"/>
                  </a:moveTo>
                  <a:cubicBezTo>
                    <a:pt x="1282" y="0"/>
                    <a:pt x="781" y="50"/>
                    <a:pt x="281" y="150"/>
                  </a:cubicBezTo>
                  <a:cubicBezTo>
                    <a:pt x="1" y="181"/>
                    <a:pt x="98" y="590"/>
                    <a:pt x="357" y="590"/>
                  </a:cubicBezTo>
                  <a:cubicBezTo>
                    <a:pt x="375" y="590"/>
                    <a:pt x="394" y="588"/>
                    <a:pt x="414" y="584"/>
                  </a:cubicBezTo>
                  <a:cubicBezTo>
                    <a:pt x="804" y="512"/>
                    <a:pt x="1199" y="477"/>
                    <a:pt x="1596" y="477"/>
                  </a:cubicBezTo>
                  <a:cubicBezTo>
                    <a:pt x="2116" y="477"/>
                    <a:pt x="2638" y="537"/>
                    <a:pt x="3150" y="650"/>
                  </a:cubicBezTo>
                  <a:cubicBezTo>
                    <a:pt x="3170" y="655"/>
                    <a:pt x="3190" y="657"/>
                    <a:pt x="3210" y="657"/>
                  </a:cubicBezTo>
                  <a:cubicBezTo>
                    <a:pt x="3498" y="657"/>
                    <a:pt x="3596" y="213"/>
                    <a:pt x="3283" y="150"/>
                  </a:cubicBezTo>
                  <a:cubicBezTo>
                    <a:pt x="2783" y="50"/>
                    <a:pt x="2282" y="0"/>
                    <a:pt x="17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Google Shape;2529;p47">
              <a:extLst>
                <a:ext uri="{FF2B5EF4-FFF2-40B4-BE49-F238E27FC236}">
                  <a16:creationId xmlns:a16="http://schemas.microsoft.com/office/drawing/2014/main" id="{4027566D-AD04-1D3B-31AC-AF623C8D4587}"/>
                </a:ext>
              </a:extLst>
            </p:cNvPr>
            <p:cNvSpPr/>
            <p:nvPr/>
          </p:nvSpPr>
          <p:spPr>
            <a:xfrm flipH="1">
              <a:off x="5656073" y="1022059"/>
              <a:ext cx="761538" cy="315482"/>
            </a:xfrm>
            <a:custGeom>
              <a:avLst/>
              <a:gdLst/>
              <a:ahLst/>
              <a:cxnLst/>
              <a:rect l="l" t="t" r="r" b="b"/>
              <a:pathLst>
                <a:path w="45567" h="18877" extrusionOk="0">
                  <a:moveTo>
                    <a:pt x="31765" y="0"/>
                  </a:moveTo>
                  <a:cubicBezTo>
                    <a:pt x="31062" y="0"/>
                    <a:pt x="30358" y="14"/>
                    <a:pt x="29655" y="29"/>
                  </a:cubicBezTo>
                  <a:cubicBezTo>
                    <a:pt x="26386" y="96"/>
                    <a:pt x="23084" y="163"/>
                    <a:pt x="19815" y="196"/>
                  </a:cubicBezTo>
                  <a:cubicBezTo>
                    <a:pt x="11643" y="363"/>
                    <a:pt x="1" y="2398"/>
                    <a:pt x="3237" y="13706"/>
                  </a:cubicBezTo>
                  <a:cubicBezTo>
                    <a:pt x="4700" y="18813"/>
                    <a:pt x="10510" y="18876"/>
                    <a:pt x="15066" y="18876"/>
                  </a:cubicBezTo>
                  <a:cubicBezTo>
                    <a:pt x="15182" y="18876"/>
                    <a:pt x="15298" y="18876"/>
                    <a:pt x="15412" y="18876"/>
                  </a:cubicBezTo>
                  <a:cubicBezTo>
                    <a:pt x="22183" y="18843"/>
                    <a:pt x="28955" y="18810"/>
                    <a:pt x="35660" y="18009"/>
                  </a:cubicBezTo>
                  <a:cubicBezTo>
                    <a:pt x="40096" y="17475"/>
                    <a:pt x="44366" y="17309"/>
                    <a:pt x="45400" y="11771"/>
                  </a:cubicBezTo>
                  <a:cubicBezTo>
                    <a:pt x="45567" y="10971"/>
                    <a:pt x="45567" y="10170"/>
                    <a:pt x="45500" y="9336"/>
                  </a:cubicBezTo>
                  <a:cubicBezTo>
                    <a:pt x="45066" y="5333"/>
                    <a:pt x="42331" y="2098"/>
                    <a:pt x="38528" y="863"/>
                  </a:cubicBezTo>
                  <a:cubicBezTo>
                    <a:pt x="36356" y="148"/>
                    <a:pt x="34067" y="0"/>
                    <a:pt x="317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Google Shape;2530;p47">
              <a:extLst>
                <a:ext uri="{FF2B5EF4-FFF2-40B4-BE49-F238E27FC236}">
                  <a16:creationId xmlns:a16="http://schemas.microsoft.com/office/drawing/2014/main" id="{0005D602-EA23-0FBA-1748-C57A64680CBE}"/>
                </a:ext>
              </a:extLst>
            </p:cNvPr>
            <p:cNvSpPr/>
            <p:nvPr/>
          </p:nvSpPr>
          <p:spPr>
            <a:xfrm flipH="1">
              <a:off x="5701782" y="1159670"/>
              <a:ext cx="203491" cy="352366"/>
            </a:xfrm>
            <a:custGeom>
              <a:avLst/>
              <a:gdLst/>
              <a:ahLst/>
              <a:cxnLst/>
              <a:rect l="l" t="t" r="r" b="b"/>
              <a:pathLst>
                <a:path w="12176" h="21084" extrusionOk="0">
                  <a:moveTo>
                    <a:pt x="4198" y="0"/>
                  </a:moveTo>
                  <a:cubicBezTo>
                    <a:pt x="2906" y="0"/>
                    <a:pt x="1748" y="598"/>
                    <a:pt x="1001" y="1703"/>
                  </a:cubicBezTo>
                  <a:cubicBezTo>
                    <a:pt x="267" y="2837"/>
                    <a:pt x="33" y="4238"/>
                    <a:pt x="33" y="5605"/>
                  </a:cubicBezTo>
                  <a:cubicBezTo>
                    <a:pt x="0" y="12610"/>
                    <a:pt x="5537" y="18848"/>
                    <a:pt x="12175" y="21083"/>
                  </a:cubicBezTo>
                  <a:cubicBezTo>
                    <a:pt x="9107" y="19115"/>
                    <a:pt x="7072" y="15746"/>
                    <a:pt x="6071" y="12243"/>
                  </a:cubicBezTo>
                  <a:cubicBezTo>
                    <a:pt x="4970" y="8374"/>
                    <a:pt x="6205" y="3437"/>
                    <a:pt x="4303" y="1"/>
                  </a:cubicBezTo>
                  <a:cubicBezTo>
                    <a:pt x="4268" y="0"/>
                    <a:pt x="4233" y="0"/>
                    <a:pt x="4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Google Shape;2531;p47">
              <a:extLst>
                <a:ext uri="{FF2B5EF4-FFF2-40B4-BE49-F238E27FC236}">
                  <a16:creationId xmlns:a16="http://schemas.microsoft.com/office/drawing/2014/main" id="{9CD9B6A9-17B1-C971-8C0F-CC4FD8B66A60}"/>
                </a:ext>
              </a:extLst>
            </p:cNvPr>
            <p:cNvSpPr/>
            <p:nvPr/>
          </p:nvSpPr>
          <p:spPr>
            <a:xfrm flipH="1">
              <a:off x="5755864" y="1157648"/>
              <a:ext cx="531842" cy="11532"/>
            </a:xfrm>
            <a:custGeom>
              <a:avLst/>
              <a:gdLst/>
              <a:ahLst/>
              <a:cxnLst/>
              <a:rect l="l" t="t" r="r" b="b"/>
              <a:pathLst>
                <a:path w="31823" h="690" extrusionOk="0">
                  <a:moveTo>
                    <a:pt x="26233" y="0"/>
                  </a:moveTo>
                  <a:cubicBezTo>
                    <a:pt x="23927" y="0"/>
                    <a:pt x="21620" y="22"/>
                    <a:pt x="19314" y="22"/>
                  </a:cubicBezTo>
                  <a:cubicBezTo>
                    <a:pt x="15278" y="22"/>
                    <a:pt x="11208" y="22"/>
                    <a:pt x="7172" y="56"/>
                  </a:cubicBezTo>
                  <a:cubicBezTo>
                    <a:pt x="4904" y="56"/>
                    <a:pt x="2602" y="56"/>
                    <a:pt x="334" y="89"/>
                  </a:cubicBezTo>
                  <a:cubicBezTo>
                    <a:pt x="0" y="89"/>
                    <a:pt x="0" y="623"/>
                    <a:pt x="334" y="623"/>
                  </a:cubicBezTo>
                  <a:cubicBezTo>
                    <a:pt x="8406" y="689"/>
                    <a:pt x="16512" y="656"/>
                    <a:pt x="24584" y="689"/>
                  </a:cubicBezTo>
                  <a:cubicBezTo>
                    <a:pt x="26886" y="689"/>
                    <a:pt x="29154" y="689"/>
                    <a:pt x="31423" y="656"/>
                  </a:cubicBezTo>
                  <a:cubicBezTo>
                    <a:pt x="31823" y="623"/>
                    <a:pt x="31823" y="56"/>
                    <a:pt x="31423" y="56"/>
                  </a:cubicBezTo>
                  <a:cubicBezTo>
                    <a:pt x="29693" y="13"/>
                    <a:pt x="27963" y="0"/>
                    <a:pt x="262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Google Shape;2532;p47">
              <a:extLst>
                <a:ext uri="{FF2B5EF4-FFF2-40B4-BE49-F238E27FC236}">
                  <a16:creationId xmlns:a16="http://schemas.microsoft.com/office/drawing/2014/main" id="{9868FB13-4EE1-EAC2-CD42-66A0C097D50D}"/>
                </a:ext>
              </a:extLst>
            </p:cNvPr>
            <p:cNvSpPr/>
            <p:nvPr/>
          </p:nvSpPr>
          <p:spPr>
            <a:xfrm flipH="1">
              <a:off x="6123238" y="1213752"/>
              <a:ext cx="148307" cy="12250"/>
            </a:xfrm>
            <a:custGeom>
              <a:avLst/>
              <a:gdLst/>
              <a:ahLst/>
              <a:cxnLst/>
              <a:rect l="l" t="t" r="r" b="b"/>
              <a:pathLst>
                <a:path w="8874" h="733" extrusionOk="0">
                  <a:moveTo>
                    <a:pt x="367" y="1"/>
                  </a:moveTo>
                  <a:cubicBezTo>
                    <a:pt x="0" y="1"/>
                    <a:pt x="0" y="568"/>
                    <a:pt x="367" y="568"/>
                  </a:cubicBezTo>
                  <a:cubicBezTo>
                    <a:pt x="2498" y="620"/>
                    <a:pt x="4628" y="733"/>
                    <a:pt x="6759" y="733"/>
                  </a:cubicBezTo>
                  <a:cubicBezTo>
                    <a:pt x="7364" y="733"/>
                    <a:pt x="7968" y="724"/>
                    <a:pt x="8573" y="701"/>
                  </a:cubicBezTo>
                  <a:cubicBezTo>
                    <a:pt x="8873" y="701"/>
                    <a:pt x="8873" y="268"/>
                    <a:pt x="8573" y="234"/>
                  </a:cubicBezTo>
                  <a:cubicBezTo>
                    <a:pt x="5871" y="1"/>
                    <a:pt x="3103" y="68"/>
                    <a:pt x="3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Google Shape;2533;p47">
              <a:extLst>
                <a:ext uri="{FF2B5EF4-FFF2-40B4-BE49-F238E27FC236}">
                  <a16:creationId xmlns:a16="http://schemas.microsoft.com/office/drawing/2014/main" id="{04095E37-923C-6C7A-4485-90BBAE6A0EE2}"/>
                </a:ext>
              </a:extLst>
            </p:cNvPr>
            <p:cNvSpPr/>
            <p:nvPr/>
          </p:nvSpPr>
          <p:spPr>
            <a:xfrm flipH="1">
              <a:off x="5803244" y="1215941"/>
              <a:ext cx="241412" cy="10144"/>
            </a:xfrm>
            <a:custGeom>
              <a:avLst/>
              <a:gdLst/>
              <a:ahLst/>
              <a:cxnLst/>
              <a:rect l="l" t="t" r="r" b="b"/>
              <a:pathLst>
                <a:path w="14445" h="607" extrusionOk="0">
                  <a:moveTo>
                    <a:pt x="12798" y="1"/>
                  </a:moveTo>
                  <a:cubicBezTo>
                    <a:pt x="12115" y="1"/>
                    <a:pt x="11422" y="37"/>
                    <a:pt x="10742" y="37"/>
                  </a:cubicBezTo>
                  <a:lnTo>
                    <a:pt x="7239" y="70"/>
                  </a:lnTo>
                  <a:lnTo>
                    <a:pt x="334" y="70"/>
                  </a:lnTo>
                  <a:cubicBezTo>
                    <a:pt x="1" y="70"/>
                    <a:pt x="1" y="570"/>
                    <a:pt x="334" y="570"/>
                  </a:cubicBezTo>
                  <a:cubicBezTo>
                    <a:pt x="1102" y="559"/>
                    <a:pt x="1869" y="556"/>
                    <a:pt x="2636" y="556"/>
                  </a:cubicBezTo>
                  <a:cubicBezTo>
                    <a:pt x="4170" y="556"/>
                    <a:pt x="5705" y="570"/>
                    <a:pt x="7239" y="570"/>
                  </a:cubicBezTo>
                  <a:lnTo>
                    <a:pt x="10642" y="570"/>
                  </a:lnTo>
                  <a:cubicBezTo>
                    <a:pt x="11342" y="570"/>
                    <a:pt x="12055" y="607"/>
                    <a:pt x="12758" y="607"/>
                  </a:cubicBezTo>
                  <a:cubicBezTo>
                    <a:pt x="13226" y="607"/>
                    <a:pt x="13691" y="591"/>
                    <a:pt x="14144" y="537"/>
                  </a:cubicBezTo>
                  <a:cubicBezTo>
                    <a:pt x="14444" y="504"/>
                    <a:pt x="14444" y="103"/>
                    <a:pt x="14144" y="70"/>
                  </a:cubicBezTo>
                  <a:cubicBezTo>
                    <a:pt x="13704" y="17"/>
                    <a:pt x="13253" y="1"/>
                    <a:pt x="127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Google Shape;2534;p47">
              <a:extLst>
                <a:ext uri="{FF2B5EF4-FFF2-40B4-BE49-F238E27FC236}">
                  <a16:creationId xmlns:a16="http://schemas.microsoft.com/office/drawing/2014/main" id="{48342265-17A3-200E-D900-D8817CF68CC9}"/>
                </a:ext>
              </a:extLst>
            </p:cNvPr>
            <p:cNvSpPr/>
            <p:nvPr/>
          </p:nvSpPr>
          <p:spPr>
            <a:xfrm flipH="1">
              <a:off x="7528642" y="1533763"/>
              <a:ext cx="575896" cy="566821"/>
            </a:xfrm>
            <a:custGeom>
              <a:avLst/>
              <a:gdLst/>
              <a:ahLst/>
              <a:cxnLst/>
              <a:rect l="l" t="t" r="r" b="b"/>
              <a:pathLst>
                <a:path w="34459" h="33916" extrusionOk="0">
                  <a:moveTo>
                    <a:pt x="25769" y="0"/>
                  </a:moveTo>
                  <a:cubicBezTo>
                    <a:pt x="24659" y="0"/>
                    <a:pt x="23550" y="17"/>
                    <a:pt x="22450" y="33"/>
                  </a:cubicBezTo>
                  <a:cubicBezTo>
                    <a:pt x="20181" y="67"/>
                    <a:pt x="17913" y="100"/>
                    <a:pt x="15645" y="100"/>
                  </a:cubicBezTo>
                  <a:cubicBezTo>
                    <a:pt x="13376" y="133"/>
                    <a:pt x="11108" y="167"/>
                    <a:pt x="8873" y="200"/>
                  </a:cubicBezTo>
                  <a:cubicBezTo>
                    <a:pt x="7739" y="234"/>
                    <a:pt x="6638" y="234"/>
                    <a:pt x="5504" y="267"/>
                  </a:cubicBezTo>
                  <a:cubicBezTo>
                    <a:pt x="4603" y="267"/>
                    <a:pt x="3703" y="267"/>
                    <a:pt x="2802" y="434"/>
                  </a:cubicBezTo>
                  <a:cubicBezTo>
                    <a:pt x="2035" y="567"/>
                    <a:pt x="1334" y="867"/>
                    <a:pt x="767" y="1434"/>
                  </a:cubicBezTo>
                  <a:cubicBezTo>
                    <a:pt x="701" y="1434"/>
                    <a:pt x="667" y="1468"/>
                    <a:pt x="667" y="1501"/>
                  </a:cubicBezTo>
                  <a:cubicBezTo>
                    <a:pt x="1001" y="5971"/>
                    <a:pt x="901" y="10474"/>
                    <a:pt x="734" y="14944"/>
                  </a:cubicBezTo>
                  <a:cubicBezTo>
                    <a:pt x="534" y="19414"/>
                    <a:pt x="234" y="23884"/>
                    <a:pt x="100" y="28387"/>
                  </a:cubicBezTo>
                  <a:cubicBezTo>
                    <a:pt x="67" y="29421"/>
                    <a:pt x="0" y="30489"/>
                    <a:pt x="67" y="31556"/>
                  </a:cubicBezTo>
                  <a:cubicBezTo>
                    <a:pt x="100" y="32223"/>
                    <a:pt x="300" y="32990"/>
                    <a:pt x="1001" y="33291"/>
                  </a:cubicBezTo>
                  <a:cubicBezTo>
                    <a:pt x="1311" y="33410"/>
                    <a:pt x="1688" y="33427"/>
                    <a:pt x="2061" y="33427"/>
                  </a:cubicBezTo>
                  <a:cubicBezTo>
                    <a:pt x="2211" y="33427"/>
                    <a:pt x="2359" y="33424"/>
                    <a:pt x="2502" y="33424"/>
                  </a:cubicBezTo>
                  <a:cubicBezTo>
                    <a:pt x="3036" y="33457"/>
                    <a:pt x="3603" y="33491"/>
                    <a:pt x="4136" y="33491"/>
                  </a:cubicBezTo>
                  <a:cubicBezTo>
                    <a:pt x="5271" y="33557"/>
                    <a:pt x="6405" y="33591"/>
                    <a:pt x="7539" y="33624"/>
                  </a:cubicBezTo>
                  <a:cubicBezTo>
                    <a:pt x="12075" y="33758"/>
                    <a:pt x="16579" y="33858"/>
                    <a:pt x="21115" y="33891"/>
                  </a:cubicBezTo>
                  <a:cubicBezTo>
                    <a:pt x="22233" y="33908"/>
                    <a:pt x="23358" y="33916"/>
                    <a:pt x="24488" y="33916"/>
                  </a:cubicBezTo>
                  <a:cubicBezTo>
                    <a:pt x="25618" y="33916"/>
                    <a:pt x="26753" y="33908"/>
                    <a:pt x="27887" y="33891"/>
                  </a:cubicBezTo>
                  <a:cubicBezTo>
                    <a:pt x="29021" y="33891"/>
                    <a:pt x="30155" y="33891"/>
                    <a:pt x="31289" y="33858"/>
                  </a:cubicBezTo>
                  <a:cubicBezTo>
                    <a:pt x="32023" y="33858"/>
                    <a:pt x="32924" y="33858"/>
                    <a:pt x="33591" y="33391"/>
                  </a:cubicBezTo>
                  <a:cubicBezTo>
                    <a:pt x="34325" y="32890"/>
                    <a:pt x="34358" y="32023"/>
                    <a:pt x="34325" y="31189"/>
                  </a:cubicBezTo>
                  <a:cubicBezTo>
                    <a:pt x="34291" y="30088"/>
                    <a:pt x="34258" y="28954"/>
                    <a:pt x="34225" y="27853"/>
                  </a:cubicBezTo>
                  <a:cubicBezTo>
                    <a:pt x="34158" y="25585"/>
                    <a:pt x="34125" y="23317"/>
                    <a:pt x="34091" y="21048"/>
                  </a:cubicBezTo>
                  <a:cubicBezTo>
                    <a:pt x="34058" y="16579"/>
                    <a:pt x="34125" y="12075"/>
                    <a:pt x="34258" y="7572"/>
                  </a:cubicBezTo>
                  <a:cubicBezTo>
                    <a:pt x="34291" y="6438"/>
                    <a:pt x="34325" y="5304"/>
                    <a:pt x="34358" y="4170"/>
                  </a:cubicBezTo>
                  <a:cubicBezTo>
                    <a:pt x="34391" y="3636"/>
                    <a:pt x="34425" y="3069"/>
                    <a:pt x="34425" y="2502"/>
                  </a:cubicBezTo>
                  <a:cubicBezTo>
                    <a:pt x="34458" y="2068"/>
                    <a:pt x="34425" y="1601"/>
                    <a:pt x="34158" y="1234"/>
                  </a:cubicBezTo>
                  <a:cubicBezTo>
                    <a:pt x="33758" y="634"/>
                    <a:pt x="32957" y="400"/>
                    <a:pt x="32257" y="334"/>
                  </a:cubicBezTo>
                  <a:cubicBezTo>
                    <a:pt x="31189" y="167"/>
                    <a:pt x="30155" y="100"/>
                    <a:pt x="29088" y="67"/>
                  </a:cubicBezTo>
                  <a:cubicBezTo>
                    <a:pt x="27987" y="17"/>
                    <a:pt x="26878" y="0"/>
                    <a:pt x="25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Google Shape;2535;p47">
              <a:extLst>
                <a:ext uri="{FF2B5EF4-FFF2-40B4-BE49-F238E27FC236}">
                  <a16:creationId xmlns:a16="http://schemas.microsoft.com/office/drawing/2014/main" id="{D6470F68-C14A-790B-A1BA-4E39E79ED1FC}"/>
                </a:ext>
              </a:extLst>
            </p:cNvPr>
            <p:cNvSpPr/>
            <p:nvPr/>
          </p:nvSpPr>
          <p:spPr>
            <a:xfrm flipH="1">
              <a:off x="7528642" y="1533763"/>
              <a:ext cx="575896" cy="566821"/>
            </a:xfrm>
            <a:custGeom>
              <a:avLst/>
              <a:gdLst/>
              <a:ahLst/>
              <a:cxnLst/>
              <a:rect l="l" t="t" r="r" b="b"/>
              <a:pathLst>
                <a:path w="34459" h="33916" extrusionOk="0">
                  <a:moveTo>
                    <a:pt x="26966" y="290"/>
                  </a:moveTo>
                  <a:cubicBezTo>
                    <a:pt x="28674" y="290"/>
                    <a:pt x="30382" y="354"/>
                    <a:pt x="32090" y="567"/>
                  </a:cubicBezTo>
                  <a:cubicBezTo>
                    <a:pt x="32824" y="667"/>
                    <a:pt x="33758" y="867"/>
                    <a:pt x="34058" y="1635"/>
                  </a:cubicBezTo>
                  <a:cubicBezTo>
                    <a:pt x="34258" y="2102"/>
                    <a:pt x="34158" y="2669"/>
                    <a:pt x="34125" y="3169"/>
                  </a:cubicBezTo>
                  <a:cubicBezTo>
                    <a:pt x="34125" y="3703"/>
                    <a:pt x="34091" y="4270"/>
                    <a:pt x="34058" y="4803"/>
                  </a:cubicBezTo>
                  <a:cubicBezTo>
                    <a:pt x="33891" y="9173"/>
                    <a:pt x="33824" y="13576"/>
                    <a:pt x="33824" y="17946"/>
                  </a:cubicBezTo>
                  <a:cubicBezTo>
                    <a:pt x="33824" y="22316"/>
                    <a:pt x="33891" y="26719"/>
                    <a:pt x="34058" y="31089"/>
                  </a:cubicBezTo>
                  <a:cubicBezTo>
                    <a:pt x="34058" y="31556"/>
                    <a:pt x="34091" y="32023"/>
                    <a:pt x="33958" y="32490"/>
                  </a:cubicBezTo>
                  <a:cubicBezTo>
                    <a:pt x="33824" y="32924"/>
                    <a:pt x="33524" y="33224"/>
                    <a:pt x="33124" y="33391"/>
                  </a:cubicBezTo>
                  <a:cubicBezTo>
                    <a:pt x="32603" y="33599"/>
                    <a:pt x="32029" y="33638"/>
                    <a:pt x="31461" y="33638"/>
                  </a:cubicBezTo>
                  <a:cubicBezTo>
                    <a:pt x="31120" y="33638"/>
                    <a:pt x="30780" y="33624"/>
                    <a:pt x="30455" y="33624"/>
                  </a:cubicBezTo>
                  <a:cubicBezTo>
                    <a:pt x="28254" y="33657"/>
                    <a:pt x="26085" y="33657"/>
                    <a:pt x="23884" y="33657"/>
                  </a:cubicBezTo>
                  <a:cubicBezTo>
                    <a:pt x="19481" y="33657"/>
                    <a:pt x="15111" y="33591"/>
                    <a:pt x="10708" y="33491"/>
                  </a:cubicBezTo>
                  <a:cubicBezTo>
                    <a:pt x="8506" y="33424"/>
                    <a:pt x="6338" y="33357"/>
                    <a:pt x="4136" y="33291"/>
                  </a:cubicBezTo>
                  <a:cubicBezTo>
                    <a:pt x="3569" y="33257"/>
                    <a:pt x="3036" y="33224"/>
                    <a:pt x="2469" y="33224"/>
                  </a:cubicBezTo>
                  <a:cubicBezTo>
                    <a:pt x="2002" y="33190"/>
                    <a:pt x="1368" y="33257"/>
                    <a:pt x="934" y="32990"/>
                  </a:cubicBezTo>
                  <a:cubicBezTo>
                    <a:pt x="200" y="32557"/>
                    <a:pt x="267" y="31489"/>
                    <a:pt x="300" y="30789"/>
                  </a:cubicBezTo>
                  <a:cubicBezTo>
                    <a:pt x="334" y="26419"/>
                    <a:pt x="601" y="22083"/>
                    <a:pt x="801" y="17746"/>
                  </a:cubicBezTo>
                  <a:cubicBezTo>
                    <a:pt x="1034" y="13410"/>
                    <a:pt x="1201" y="9073"/>
                    <a:pt x="1034" y="4703"/>
                  </a:cubicBezTo>
                  <a:cubicBezTo>
                    <a:pt x="1001" y="3703"/>
                    <a:pt x="934" y="2735"/>
                    <a:pt x="834" y="1735"/>
                  </a:cubicBezTo>
                  <a:cubicBezTo>
                    <a:pt x="867" y="1735"/>
                    <a:pt x="901" y="1701"/>
                    <a:pt x="934" y="1701"/>
                  </a:cubicBezTo>
                  <a:cubicBezTo>
                    <a:pt x="1943" y="666"/>
                    <a:pt x="3480" y="560"/>
                    <a:pt x="4907" y="560"/>
                  </a:cubicBezTo>
                  <a:cubicBezTo>
                    <a:pt x="5272" y="560"/>
                    <a:pt x="5631" y="567"/>
                    <a:pt x="5971" y="567"/>
                  </a:cubicBezTo>
                  <a:cubicBezTo>
                    <a:pt x="8139" y="534"/>
                    <a:pt x="10341" y="500"/>
                    <a:pt x="12542" y="467"/>
                  </a:cubicBezTo>
                  <a:cubicBezTo>
                    <a:pt x="16912" y="400"/>
                    <a:pt x="21282" y="300"/>
                    <a:pt x="25685" y="300"/>
                  </a:cubicBezTo>
                  <a:cubicBezTo>
                    <a:pt x="26112" y="294"/>
                    <a:pt x="26539" y="290"/>
                    <a:pt x="26966" y="290"/>
                  </a:cubicBezTo>
                  <a:close/>
                  <a:moveTo>
                    <a:pt x="25769" y="0"/>
                  </a:moveTo>
                  <a:cubicBezTo>
                    <a:pt x="24659" y="0"/>
                    <a:pt x="23550" y="17"/>
                    <a:pt x="22450" y="33"/>
                  </a:cubicBezTo>
                  <a:cubicBezTo>
                    <a:pt x="20181" y="67"/>
                    <a:pt x="17913" y="100"/>
                    <a:pt x="15645" y="100"/>
                  </a:cubicBezTo>
                  <a:cubicBezTo>
                    <a:pt x="13376" y="133"/>
                    <a:pt x="11108" y="167"/>
                    <a:pt x="8873" y="200"/>
                  </a:cubicBezTo>
                  <a:cubicBezTo>
                    <a:pt x="7739" y="234"/>
                    <a:pt x="6638" y="234"/>
                    <a:pt x="5504" y="267"/>
                  </a:cubicBezTo>
                  <a:cubicBezTo>
                    <a:pt x="4603" y="267"/>
                    <a:pt x="3703" y="267"/>
                    <a:pt x="2802" y="434"/>
                  </a:cubicBezTo>
                  <a:cubicBezTo>
                    <a:pt x="2035" y="567"/>
                    <a:pt x="1334" y="867"/>
                    <a:pt x="767" y="1434"/>
                  </a:cubicBezTo>
                  <a:cubicBezTo>
                    <a:pt x="701" y="1434"/>
                    <a:pt x="667" y="1468"/>
                    <a:pt x="667" y="1501"/>
                  </a:cubicBezTo>
                  <a:cubicBezTo>
                    <a:pt x="1001" y="5971"/>
                    <a:pt x="901" y="10474"/>
                    <a:pt x="734" y="14944"/>
                  </a:cubicBezTo>
                  <a:cubicBezTo>
                    <a:pt x="534" y="19414"/>
                    <a:pt x="234" y="23884"/>
                    <a:pt x="100" y="28387"/>
                  </a:cubicBezTo>
                  <a:cubicBezTo>
                    <a:pt x="67" y="29421"/>
                    <a:pt x="0" y="30489"/>
                    <a:pt x="67" y="31556"/>
                  </a:cubicBezTo>
                  <a:cubicBezTo>
                    <a:pt x="100" y="32223"/>
                    <a:pt x="300" y="32990"/>
                    <a:pt x="1001" y="33291"/>
                  </a:cubicBezTo>
                  <a:cubicBezTo>
                    <a:pt x="1311" y="33410"/>
                    <a:pt x="1688" y="33427"/>
                    <a:pt x="2061" y="33427"/>
                  </a:cubicBezTo>
                  <a:cubicBezTo>
                    <a:pt x="2211" y="33427"/>
                    <a:pt x="2359" y="33424"/>
                    <a:pt x="2502" y="33424"/>
                  </a:cubicBezTo>
                  <a:cubicBezTo>
                    <a:pt x="3036" y="33457"/>
                    <a:pt x="3603" y="33491"/>
                    <a:pt x="4136" y="33491"/>
                  </a:cubicBezTo>
                  <a:cubicBezTo>
                    <a:pt x="5271" y="33557"/>
                    <a:pt x="6405" y="33591"/>
                    <a:pt x="7539" y="33624"/>
                  </a:cubicBezTo>
                  <a:cubicBezTo>
                    <a:pt x="12075" y="33758"/>
                    <a:pt x="16579" y="33858"/>
                    <a:pt x="21115" y="33891"/>
                  </a:cubicBezTo>
                  <a:cubicBezTo>
                    <a:pt x="22233" y="33908"/>
                    <a:pt x="23358" y="33916"/>
                    <a:pt x="24488" y="33916"/>
                  </a:cubicBezTo>
                  <a:cubicBezTo>
                    <a:pt x="25618" y="33916"/>
                    <a:pt x="26753" y="33908"/>
                    <a:pt x="27887" y="33891"/>
                  </a:cubicBezTo>
                  <a:cubicBezTo>
                    <a:pt x="29021" y="33891"/>
                    <a:pt x="30155" y="33891"/>
                    <a:pt x="31289" y="33858"/>
                  </a:cubicBezTo>
                  <a:cubicBezTo>
                    <a:pt x="32023" y="33858"/>
                    <a:pt x="32924" y="33858"/>
                    <a:pt x="33591" y="33391"/>
                  </a:cubicBezTo>
                  <a:cubicBezTo>
                    <a:pt x="34325" y="32890"/>
                    <a:pt x="34358" y="32023"/>
                    <a:pt x="34325" y="31189"/>
                  </a:cubicBezTo>
                  <a:cubicBezTo>
                    <a:pt x="34291" y="30088"/>
                    <a:pt x="34258" y="28954"/>
                    <a:pt x="34225" y="27853"/>
                  </a:cubicBezTo>
                  <a:cubicBezTo>
                    <a:pt x="34158" y="25585"/>
                    <a:pt x="34125" y="23317"/>
                    <a:pt x="34091" y="21048"/>
                  </a:cubicBezTo>
                  <a:cubicBezTo>
                    <a:pt x="34058" y="16579"/>
                    <a:pt x="34125" y="12075"/>
                    <a:pt x="34258" y="7572"/>
                  </a:cubicBezTo>
                  <a:cubicBezTo>
                    <a:pt x="34291" y="6438"/>
                    <a:pt x="34325" y="5304"/>
                    <a:pt x="34358" y="4170"/>
                  </a:cubicBezTo>
                  <a:cubicBezTo>
                    <a:pt x="34391" y="3636"/>
                    <a:pt x="34425" y="3069"/>
                    <a:pt x="34425" y="2502"/>
                  </a:cubicBezTo>
                  <a:cubicBezTo>
                    <a:pt x="34458" y="2068"/>
                    <a:pt x="34425" y="1601"/>
                    <a:pt x="34158" y="1234"/>
                  </a:cubicBezTo>
                  <a:cubicBezTo>
                    <a:pt x="33758" y="634"/>
                    <a:pt x="32957" y="400"/>
                    <a:pt x="32257" y="334"/>
                  </a:cubicBezTo>
                  <a:cubicBezTo>
                    <a:pt x="31189" y="167"/>
                    <a:pt x="30155" y="100"/>
                    <a:pt x="29088" y="67"/>
                  </a:cubicBezTo>
                  <a:cubicBezTo>
                    <a:pt x="27987" y="17"/>
                    <a:pt x="26878" y="0"/>
                    <a:pt x="257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Google Shape;2536;p47">
              <a:extLst>
                <a:ext uri="{FF2B5EF4-FFF2-40B4-BE49-F238E27FC236}">
                  <a16:creationId xmlns:a16="http://schemas.microsoft.com/office/drawing/2014/main" id="{4AA07C7A-F98A-F211-B86E-04F242F09EC2}"/>
                </a:ext>
              </a:extLst>
            </p:cNvPr>
            <p:cNvSpPr/>
            <p:nvPr/>
          </p:nvSpPr>
          <p:spPr>
            <a:xfrm flipH="1">
              <a:off x="7532001" y="1537105"/>
              <a:ext cx="569194" cy="560136"/>
            </a:xfrm>
            <a:custGeom>
              <a:avLst/>
              <a:gdLst/>
              <a:ahLst/>
              <a:cxnLst/>
              <a:rect l="l" t="t" r="r" b="b"/>
              <a:pathLst>
                <a:path w="34058" h="33516" extrusionOk="0">
                  <a:moveTo>
                    <a:pt x="25385" y="267"/>
                  </a:moveTo>
                  <a:cubicBezTo>
                    <a:pt x="27487" y="267"/>
                    <a:pt x="29621" y="300"/>
                    <a:pt x="31723" y="567"/>
                  </a:cubicBezTo>
                  <a:cubicBezTo>
                    <a:pt x="32423" y="634"/>
                    <a:pt x="33391" y="834"/>
                    <a:pt x="33658" y="1601"/>
                  </a:cubicBezTo>
                  <a:cubicBezTo>
                    <a:pt x="33858" y="2068"/>
                    <a:pt x="33758" y="2635"/>
                    <a:pt x="33758" y="3102"/>
                  </a:cubicBezTo>
                  <a:lnTo>
                    <a:pt x="33724" y="3136"/>
                  </a:lnTo>
                  <a:cubicBezTo>
                    <a:pt x="33724" y="3669"/>
                    <a:pt x="33691" y="4203"/>
                    <a:pt x="33658" y="4770"/>
                  </a:cubicBezTo>
                  <a:cubicBezTo>
                    <a:pt x="33524" y="9073"/>
                    <a:pt x="33424" y="13410"/>
                    <a:pt x="33424" y="17746"/>
                  </a:cubicBezTo>
                  <a:cubicBezTo>
                    <a:pt x="33424" y="22049"/>
                    <a:pt x="33491" y="26386"/>
                    <a:pt x="33658" y="30722"/>
                  </a:cubicBezTo>
                  <a:cubicBezTo>
                    <a:pt x="33658" y="31189"/>
                    <a:pt x="33691" y="31656"/>
                    <a:pt x="33558" y="32090"/>
                  </a:cubicBezTo>
                  <a:cubicBezTo>
                    <a:pt x="33424" y="32523"/>
                    <a:pt x="33124" y="32824"/>
                    <a:pt x="32724" y="32990"/>
                  </a:cubicBezTo>
                  <a:cubicBezTo>
                    <a:pt x="32223" y="33199"/>
                    <a:pt x="31658" y="33238"/>
                    <a:pt x="31100" y="33238"/>
                  </a:cubicBezTo>
                  <a:cubicBezTo>
                    <a:pt x="30766" y="33238"/>
                    <a:pt x="30435" y="33224"/>
                    <a:pt x="30122" y="33224"/>
                  </a:cubicBezTo>
                  <a:cubicBezTo>
                    <a:pt x="27954" y="33257"/>
                    <a:pt x="25785" y="33257"/>
                    <a:pt x="23617" y="33257"/>
                  </a:cubicBezTo>
                  <a:cubicBezTo>
                    <a:pt x="19281" y="33257"/>
                    <a:pt x="14944" y="33191"/>
                    <a:pt x="10608" y="33091"/>
                  </a:cubicBezTo>
                  <a:cubicBezTo>
                    <a:pt x="8440" y="33024"/>
                    <a:pt x="6271" y="32957"/>
                    <a:pt x="4103" y="32890"/>
                  </a:cubicBezTo>
                  <a:cubicBezTo>
                    <a:pt x="3536" y="32857"/>
                    <a:pt x="3002" y="32857"/>
                    <a:pt x="2469" y="32824"/>
                  </a:cubicBezTo>
                  <a:cubicBezTo>
                    <a:pt x="1968" y="32790"/>
                    <a:pt x="1368" y="32857"/>
                    <a:pt x="934" y="32590"/>
                  </a:cubicBezTo>
                  <a:cubicBezTo>
                    <a:pt x="200" y="32190"/>
                    <a:pt x="301" y="31122"/>
                    <a:pt x="301" y="30422"/>
                  </a:cubicBezTo>
                  <a:cubicBezTo>
                    <a:pt x="334" y="26119"/>
                    <a:pt x="601" y="21816"/>
                    <a:pt x="801" y="17513"/>
                  </a:cubicBezTo>
                  <a:cubicBezTo>
                    <a:pt x="1034" y="13243"/>
                    <a:pt x="1201" y="8940"/>
                    <a:pt x="1034" y="4637"/>
                  </a:cubicBezTo>
                  <a:cubicBezTo>
                    <a:pt x="1001" y="3669"/>
                    <a:pt x="934" y="2669"/>
                    <a:pt x="834" y="1701"/>
                  </a:cubicBezTo>
                  <a:cubicBezTo>
                    <a:pt x="868" y="1701"/>
                    <a:pt x="901" y="1668"/>
                    <a:pt x="934" y="1668"/>
                  </a:cubicBezTo>
                  <a:cubicBezTo>
                    <a:pt x="2169" y="367"/>
                    <a:pt x="4270" y="567"/>
                    <a:pt x="5905" y="534"/>
                  </a:cubicBezTo>
                  <a:cubicBezTo>
                    <a:pt x="8073" y="501"/>
                    <a:pt x="10241" y="467"/>
                    <a:pt x="12409" y="434"/>
                  </a:cubicBezTo>
                  <a:cubicBezTo>
                    <a:pt x="16712" y="367"/>
                    <a:pt x="21049" y="300"/>
                    <a:pt x="25385" y="267"/>
                  </a:cubicBezTo>
                  <a:close/>
                  <a:moveTo>
                    <a:pt x="25481" y="0"/>
                  </a:moveTo>
                  <a:cubicBezTo>
                    <a:pt x="24384" y="0"/>
                    <a:pt x="23284" y="17"/>
                    <a:pt x="22183" y="34"/>
                  </a:cubicBezTo>
                  <a:lnTo>
                    <a:pt x="15445" y="134"/>
                  </a:lnTo>
                  <a:cubicBezTo>
                    <a:pt x="13243" y="134"/>
                    <a:pt x="11008" y="167"/>
                    <a:pt x="8773" y="200"/>
                  </a:cubicBezTo>
                  <a:cubicBezTo>
                    <a:pt x="7672" y="234"/>
                    <a:pt x="6572" y="234"/>
                    <a:pt x="5438" y="267"/>
                  </a:cubicBezTo>
                  <a:cubicBezTo>
                    <a:pt x="4570" y="267"/>
                    <a:pt x="3670" y="267"/>
                    <a:pt x="2802" y="434"/>
                  </a:cubicBezTo>
                  <a:cubicBezTo>
                    <a:pt x="2035" y="567"/>
                    <a:pt x="1301" y="867"/>
                    <a:pt x="768" y="1435"/>
                  </a:cubicBezTo>
                  <a:cubicBezTo>
                    <a:pt x="701" y="1435"/>
                    <a:pt x="667" y="1435"/>
                    <a:pt x="667" y="1501"/>
                  </a:cubicBezTo>
                  <a:cubicBezTo>
                    <a:pt x="1001" y="5904"/>
                    <a:pt x="901" y="10341"/>
                    <a:pt x="734" y="14777"/>
                  </a:cubicBezTo>
                  <a:cubicBezTo>
                    <a:pt x="534" y="19181"/>
                    <a:pt x="234" y="23617"/>
                    <a:pt x="100" y="28054"/>
                  </a:cubicBezTo>
                  <a:cubicBezTo>
                    <a:pt x="67" y="29088"/>
                    <a:pt x="0" y="30155"/>
                    <a:pt x="67" y="31189"/>
                  </a:cubicBezTo>
                  <a:cubicBezTo>
                    <a:pt x="100" y="31856"/>
                    <a:pt x="301" y="32624"/>
                    <a:pt x="968" y="32890"/>
                  </a:cubicBezTo>
                  <a:cubicBezTo>
                    <a:pt x="1435" y="33091"/>
                    <a:pt x="1968" y="33024"/>
                    <a:pt x="2469" y="33057"/>
                  </a:cubicBezTo>
                  <a:cubicBezTo>
                    <a:pt x="3002" y="33091"/>
                    <a:pt x="3570" y="33091"/>
                    <a:pt x="4103" y="33124"/>
                  </a:cubicBezTo>
                  <a:cubicBezTo>
                    <a:pt x="5204" y="33157"/>
                    <a:pt x="6338" y="33191"/>
                    <a:pt x="7472" y="33257"/>
                  </a:cubicBezTo>
                  <a:cubicBezTo>
                    <a:pt x="11909" y="33391"/>
                    <a:pt x="16379" y="33491"/>
                    <a:pt x="20849" y="33491"/>
                  </a:cubicBezTo>
                  <a:cubicBezTo>
                    <a:pt x="21966" y="33507"/>
                    <a:pt x="23083" y="33516"/>
                    <a:pt x="24201" y="33516"/>
                  </a:cubicBezTo>
                  <a:cubicBezTo>
                    <a:pt x="25318" y="33516"/>
                    <a:pt x="26436" y="33507"/>
                    <a:pt x="27553" y="33491"/>
                  </a:cubicBezTo>
                  <a:cubicBezTo>
                    <a:pt x="28654" y="33491"/>
                    <a:pt x="29788" y="33491"/>
                    <a:pt x="30922" y="33457"/>
                  </a:cubicBezTo>
                  <a:cubicBezTo>
                    <a:pt x="31656" y="33457"/>
                    <a:pt x="32524" y="33457"/>
                    <a:pt x="33191" y="33024"/>
                  </a:cubicBezTo>
                  <a:cubicBezTo>
                    <a:pt x="33925" y="32523"/>
                    <a:pt x="33958" y="31656"/>
                    <a:pt x="33925" y="30856"/>
                  </a:cubicBezTo>
                  <a:cubicBezTo>
                    <a:pt x="33891" y="29755"/>
                    <a:pt x="33858" y="28654"/>
                    <a:pt x="33824" y="27553"/>
                  </a:cubicBezTo>
                  <a:cubicBezTo>
                    <a:pt x="33758" y="25318"/>
                    <a:pt x="33724" y="23050"/>
                    <a:pt x="33691" y="20815"/>
                  </a:cubicBezTo>
                  <a:cubicBezTo>
                    <a:pt x="33658" y="16379"/>
                    <a:pt x="33724" y="11942"/>
                    <a:pt x="33858" y="7506"/>
                  </a:cubicBezTo>
                  <a:cubicBezTo>
                    <a:pt x="33891" y="6371"/>
                    <a:pt x="33925" y="5271"/>
                    <a:pt x="33958" y="4136"/>
                  </a:cubicBezTo>
                  <a:cubicBezTo>
                    <a:pt x="33991" y="3603"/>
                    <a:pt x="34025" y="3036"/>
                    <a:pt x="34025" y="2502"/>
                  </a:cubicBezTo>
                  <a:cubicBezTo>
                    <a:pt x="34058" y="2068"/>
                    <a:pt x="34025" y="1601"/>
                    <a:pt x="33758" y="1234"/>
                  </a:cubicBezTo>
                  <a:cubicBezTo>
                    <a:pt x="33357" y="601"/>
                    <a:pt x="32557" y="400"/>
                    <a:pt x="31856" y="300"/>
                  </a:cubicBezTo>
                  <a:cubicBezTo>
                    <a:pt x="30856" y="167"/>
                    <a:pt x="29788" y="100"/>
                    <a:pt x="28754" y="67"/>
                  </a:cubicBezTo>
                  <a:cubicBezTo>
                    <a:pt x="27670" y="17"/>
                    <a:pt x="26578" y="0"/>
                    <a:pt x="254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Google Shape;2537;p47">
              <a:extLst>
                <a:ext uri="{FF2B5EF4-FFF2-40B4-BE49-F238E27FC236}">
                  <a16:creationId xmlns:a16="http://schemas.microsoft.com/office/drawing/2014/main" id="{515C61F2-3246-628E-215F-C5FD89EDDA0E}"/>
                </a:ext>
              </a:extLst>
            </p:cNvPr>
            <p:cNvSpPr/>
            <p:nvPr/>
          </p:nvSpPr>
          <p:spPr>
            <a:xfrm flipH="1">
              <a:off x="7587186" y="1657652"/>
              <a:ext cx="350678" cy="13888"/>
            </a:xfrm>
            <a:custGeom>
              <a:avLst/>
              <a:gdLst/>
              <a:ahLst/>
              <a:cxnLst/>
              <a:rect l="l" t="t" r="r" b="b"/>
              <a:pathLst>
                <a:path w="20983" h="831" extrusionOk="0">
                  <a:moveTo>
                    <a:pt x="17830" y="1"/>
                  </a:moveTo>
                  <a:cubicBezTo>
                    <a:pt x="16896" y="1"/>
                    <a:pt x="15962" y="26"/>
                    <a:pt x="15045" y="26"/>
                  </a:cubicBezTo>
                  <a:cubicBezTo>
                    <a:pt x="13244" y="59"/>
                    <a:pt x="11409" y="59"/>
                    <a:pt x="9608" y="59"/>
                  </a:cubicBezTo>
                  <a:cubicBezTo>
                    <a:pt x="6406" y="59"/>
                    <a:pt x="3203" y="59"/>
                    <a:pt x="1" y="192"/>
                  </a:cubicBezTo>
                  <a:lnTo>
                    <a:pt x="1" y="626"/>
                  </a:lnTo>
                  <a:cubicBezTo>
                    <a:pt x="3203" y="793"/>
                    <a:pt x="6406" y="760"/>
                    <a:pt x="9608" y="793"/>
                  </a:cubicBezTo>
                  <a:lnTo>
                    <a:pt x="15045" y="793"/>
                  </a:lnTo>
                  <a:cubicBezTo>
                    <a:pt x="16023" y="793"/>
                    <a:pt x="17021" y="831"/>
                    <a:pt x="18017" y="831"/>
                  </a:cubicBezTo>
                  <a:cubicBezTo>
                    <a:pt x="18889" y="831"/>
                    <a:pt x="19759" y="802"/>
                    <a:pt x="20616" y="693"/>
                  </a:cubicBezTo>
                  <a:cubicBezTo>
                    <a:pt x="20983" y="659"/>
                    <a:pt x="20983" y="192"/>
                    <a:pt x="20616" y="126"/>
                  </a:cubicBezTo>
                  <a:cubicBezTo>
                    <a:pt x="19698" y="26"/>
                    <a:pt x="18764" y="1"/>
                    <a:pt x="17830" y="1"/>
                  </a:cubicBezTo>
                  <a:close/>
                </a:path>
              </a:pathLst>
            </a:custGeom>
            <a:solidFill>
              <a:srgbClr val="D47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Google Shape;2538;p47">
              <a:extLst>
                <a:ext uri="{FF2B5EF4-FFF2-40B4-BE49-F238E27FC236}">
                  <a16:creationId xmlns:a16="http://schemas.microsoft.com/office/drawing/2014/main" id="{30482C13-D599-8E55-8AE4-2AAB392FB3FF}"/>
                </a:ext>
              </a:extLst>
            </p:cNvPr>
            <p:cNvSpPr/>
            <p:nvPr/>
          </p:nvSpPr>
          <p:spPr>
            <a:xfrm flipH="1">
              <a:off x="7601124" y="1761704"/>
              <a:ext cx="336740" cy="15693"/>
            </a:xfrm>
            <a:custGeom>
              <a:avLst/>
              <a:gdLst/>
              <a:ahLst/>
              <a:cxnLst/>
              <a:rect l="l" t="t" r="r" b="b"/>
              <a:pathLst>
                <a:path w="20149" h="939" extrusionOk="0">
                  <a:moveTo>
                    <a:pt x="16145" y="0"/>
                  </a:moveTo>
                  <a:cubicBezTo>
                    <a:pt x="15545" y="0"/>
                    <a:pt x="14945" y="4"/>
                    <a:pt x="14345" y="4"/>
                  </a:cubicBezTo>
                  <a:lnTo>
                    <a:pt x="8907" y="4"/>
                  </a:lnTo>
                  <a:cubicBezTo>
                    <a:pt x="7106" y="4"/>
                    <a:pt x="5338" y="4"/>
                    <a:pt x="3537" y="37"/>
                  </a:cubicBezTo>
                  <a:cubicBezTo>
                    <a:pt x="2369" y="37"/>
                    <a:pt x="1168" y="37"/>
                    <a:pt x="1" y="138"/>
                  </a:cubicBezTo>
                  <a:lnTo>
                    <a:pt x="1" y="771"/>
                  </a:lnTo>
                  <a:cubicBezTo>
                    <a:pt x="1135" y="838"/>
                    <a:pt x="2303" y="871"/>
                    <a:pt x="3437" y="871"/>
                  </a:cubicBezTo>
                  <a:cubicBezTo>
                    <a:pt x="5271" y="905"/>
                    <a:pt x="7073" y="905"/>
                    <a:pt x="8907" y="905"/>
                  </a:cubicBezTo>
                  <a:lnTo>
                    <a:pt x="14278" y="905"/>
                  </a:lnTo>
                  <a:cubicBezTo>
                    <a:pt x="16079" y="871"/>
                    <a:pt x="17914" y="938"/>
                    <a:pt x="19715" y="771"/>
                  </a:cubicBezTo>
                  <a:cubicBezTo>
                    <a:pt x="20149" y="738"/>
                    <a:pt x="20149" y="171"/>
                    <a:pt x="19715" y="104"/>
                  </a:cubicBezTo>
                  <a:cubicBezTo>
                    <a:pt x="18536" y="15"/>
                    <a:pt x="17343" y="0"/>
                    <a:pt x="16145" y="0"/>
                  </a:cubicBezTo>
                  <a:close/>
                </a:path>
              </a:pathLst>
            </a:custGeom>
            <a:solidFill>
              <a:srgbClr val="D47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Google Shape;2539;p47">
              <a:extLst>
                <a:ext uri="{FF2B5EF4-FFF2-40B4-BE49-F238E27FC236}">
                  <a16:creationId xmlns:a16="http://schemas.microsoft.com/office/drawing/2014/main" id="{E42F395A-7A91-A2AD-377C-A017699B9B08}"/>
                </a:ext>
              </a:extLst>
            </p:cNvPr>
            <p:cNvSpPr/>
            <p:nvPr/>
          </p:nvSpPr>
          <p:spPr>
            <a:xfrm flipH="1">
              <a:off x="7609480" y="1837211"/>
              <a:ext cx="334501" cy="13487"/>
            </a:xfrm>
            <a:custGeom>
              <a:avLst/>
              <a:gdLst/>
              <a:ahLst/>
              <a:cxnLst/>
              <a:rect l="l" t="t" r="r" b="b"/>
              <a:pathLst>
                <a:path w="20015" h="807" extrusionOk="0">
                  <a:moveTo>
                    <a:pt x="1346" y="1"/>
                  </a:moveTo>
                  <a:cubicBezTo>
                    <a:pt x="1003" y="1"/>
                    <a:pt x="662" y="13"/>
                    <a:pt x="334" y="56"/>
                  </a:cubicBezTo>
                  <a:cubicBezTo>
                    <a:pt x="0" y="123"/>
                    <a:pt x="0" y="690"/>
                    <a:pt x="334" y="723"/>
                  </a:cubicBezTo>
                  <a:cubicBezTo>
                    <a:pt x="717" y="790"/>
                    <a:pt x="1117" y="807"/>
                    <a:pt x="1518" y="807"/>
                  </a:cubicBezTo>
                  <a:cubicBezTo>
                    <a:pt x="1918" y="807"/>
                    <a:pt x="2318" y="790"/>
                    <a:pt x="2702" y="790"/>
                  </a:cubicBezTo>
                  <a:cubicBezTo>
                    <a:pt x="3536" y="790"/>
                    <a:pt x="4336" y="790"/>
                    <a:pt x="5170" y="757"/>
                  </a:cubicBezTo>
                  <a:cubicBezTo>
                    <a:pt x="6772" y="757"/>
                    <a:pt x="8406" y="690"/>
                    <a:pt x="10007" y="623"/>
                  </a:cubicBezTo>
                  <a:cubicBezTo>
                    <a:pt x="10808" y="590"/>
                    <a:pt x="11617" y="581"/>
                    <a:pt x="12426" y="581"/>
                  </a:cubicBezTo>
                  <a:cubicBezTo>
                    <a:pt x="13234" y="581"/>
                    <a:pt x="14043" y="590"/>
                    <a:pt x="14844" y="590"/>
                  </a:cubicBezTo>
                  <a:lnTo>
                    <a:pt x="19781" y="590"/>
                  </a:lnTo>
                  <a:cubicBezTo>
                    <a:pt x="20014" y="590"/>
                    <a:pt x="20014" y="223"/>
                    <a:pt x="19781" y="223"/>
                  </a:cubicBezTo>
                  <a:lnTo>
                    <a:pt x="14844" y="223"/>
                  </a:lnTo>
                  <a:cubicBezTo>
                    <a:pt x="14043" y="223"/>
                    <a:pt x="13234" y="231"/>
                    <a:pt x="12426" y="231"/>
                  </a:cubicBezTo>
                  <a:cubicBezTo>
                    <a:pt x="11617" y="231"/>
                    <a:pt x="10808" y="223"/>
                    <a:pt x="10007" y="189"/>
                  </a:cubicBezTo>
                  <a:cubicBezTo>
                    <a:pt x="8406" y="123"/>
                    <a:pt x="6772" y="56"/>
                    <a:pt x="5170" y="23"/>
                  </a:cubicBezTo>
                  <a:lnTo>
                    <a:pt x="2702" y="23"/>
                  </a:lnTo>
                  <a:cubicBezTo>
                    <a:pt x="2264" y="23"/>
                    <a:pt x="1803" y="1"/>
                    <a:pt x="1346" y="1"/>
                  </a:cubicBezTo>
                  <a:close/>
                </a:path>
              </a:pathLst>
            </a:custGeom>
            <a:solidFill>
              <a:srgbClr val="D47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Google Shape;2540;p47">
              <a:extLst>
                <a:ext uri="{FF2B5EF4-FFF2-40B4-BE49-F238E27FC236}">
                  <a16:creationId xmlns:a16="http://schemas.microsoft.com/office/drawing/2014/main" id="{0C37DB2D-0815-4DC1-AAB7-C6D922ECE448}"/>
                </a:ext>
              </a:extLst>
            </p:cNvPr>
            <p:cNvSpPr/>
            <p:nvPr/>
          </p:nvSpPr>
          <p:spPr>
            <a:xfrm flipH="1">
              <a:off x="7618956" y="1980822"/>
              <a:ext cx="331726" cy="14573"/>
            </a:xfrm>
            <a:custGeom>
              <a:avLst/>
              <a:gdLst/>
              <a:ahLst/>
              <a:cxnLst/>
              <a:rect l="l" t="t" r="r" b="b"/>
              <a:pathLst>
                <a:path w="19849" h="872" extrusionOk="0">
                  <a:moveTo>
                    <a:pt x="3986" y="1"/>
                  </a:moveTo>
                  <a:cubicBezTo>
                    <a:pt x="2725" y="1"/>
                    <a:pt x="1480" y="21"/>
                    <a:pt x="234" y="203"/>
                  </a:cubicBezTo>
                  <a:cubicBezTo>
                    <a:pt x="1" y="236"/>
                    <a:pt x="1" y="670"/>
                    <a:pt x="234" y="703"/>
                  </a:cubicBezTo>
                  <a:cubicBezTo>
                    <a:pt x="1435" y="853"/>
                    <a:pt x="2636" y="872"/>
                    <a:pt x="3851" y="872"/>
                  </a:cubicBezTo>
                  <a:cubicBezTo>
                    <a:pt x="4256" y="872"/>
                    <a:pt x="4662" y="870"/>
                    <a:pt x="5071" y="870"/>
                  </a:cubicBezTo>
                  <a:lnTo>
                    <a:pt x="14945" y="870"/>
                  </a:lnTo>
                  <a:cubicBezTo>
                    <a:pt x="15745" y="836"/>
                    <a:pt x="16579" y="836"/>
                    <a:pt x="17413" y="836"/>
                  </a:cubicBezTo>
                  <a:cubicBezTo>
                    <a:pt x="17780" y="803"/>
                    <a:pt x="18147" y="803"/>
                    <a:pt x="18547" y="803"/>
                  </a:cubicBezTo>
                  <a:cubicBezTo>
                    <a:pt x="18948" y="770"/>
                    <a:pt x="19315" y="670"/>
                    <a:pt x="19715" y="570"/>
                  </a:cubicBezTo>
                  <a:cubicBezTo>
                    <a:pt x="19848" y="536"/>
                    <a:pt x="19848" y="336"/>
                    <a:pt x="19715" y="303"/>
                  </a:cubicBezTo>
                  <a:cubicBezTo>
                    <a:pt x="19315" y="203"/>
                    <a:pt x="18981" y="136"/>
                    <a:pt x="18547" y="103"/>
                  </a:cubicBezTo>
                  <a:cubicBezTo>
                    <a:pt x="18147" y="69"/>
                    <a:pt x="17780" y="69"/>
                    <a:pt x="17413" y="69"/>
                  </a:cubicBezTo>
                  <a:cubicBezTo>
                    <a:pt x="16579" y="36"/>
                    <a:pt x="15745" y="36"/>
                    <a:pt x="14945" y="36"/>
                  </a:cubicBezTo>
                  <a:cubicBezTo>
                    <a:pt x="13277" y="3"/>
                    <a:pt x="11642" y="3"/>
                    <a:pt x="10008" y="3"/>
                  </a:cubicBezTo>
                  <a:lnTo>
                    <a:pt x="5071" y="3"/>
                  </a:lnTo>
                  <a:cubicBezTo>
                    <a:pt x="4708" y="3"/>
                    <a:pt x="4346" y="1"/>
                    <a:pt x="3986" y="1"/>
                  </a:cubicBezTo>
                  <a:close/>
                </a:path>
              </a:pathLst>
            </a:custGeom>
            <a:solidFill>
              <a:srgbClr val="D471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Google Shape;2541;p47">
              <a:extLst>
                <a:ext uri="{FF2B5EF4-FFF2-40B4-BE49-F238E27FC236}">
                  <a16:creationId xmlns:a16="http://schemas.microsoft.com/office/drawing/2014/main" id="{B5464BDE-A455-463C-D697-9ADFEC689E94}"/>
                </a:ext>
              </a:extLst>
            </p:cNvPr>
            <p:cNvSpPr/>
            <p:nvPr/>
          </p:nvSpPr>
          <p:spPr>
            <a:xfrm flipH="1">
              <a:off x="7480142" y="1601214"/>
              <a:ext cx="575896" cy="566838"/>
            </a:xfrm>
            <a:custGeom>
              <a:avLst/>
              <a:gdLst/>
              <a:ahLst/>
              <a:cxnLst/>
              <a:rect l="l" t="t" r="r" b="b"/>
              <a:pathLst>
                <a:path w="34459" h="33917" extrusionOk="0">
                  <a:moveTo>
                    <a:pt x="25785" y="0"/>
                  </a:moveTo>
                  <a:cubicBezTo>
                    <a:pt x="24676" y="0"/>
                    <a:pt x="23567" y="17"/>
                    <a:pt x="22450" y="34"/>
                  </a:cubicBezTo>
                  <a:cubicBezTo>
                    <a:pt x="20181" y="67"/>
                    <a:pt x="17913" y="100"/>
                    <a:pt x="15645" y="134"/>
                  </a:cubicBezTo>
                  <a:cubicBezTo>
                    <a:pt x="13376" y="134"/>
                    <a:pt x="11142" y="167"/>
                    <a:pt x="8873" y="200"/>
                  </a:cubicBezTo>
                  <a:cubicBezTo>
                    <a:pt x="7772" y="234"/>
                    <a:pt x="6638" y="234"/>
                    <a:pt x="5538" y="267"/>
                  </a:cubicBezTo>
                  <a:cubicBezTo>
                    <a:pt x="4637" y="267"/>
                    <a:pt x="3703" y="267"/>
                    <a:pt x="2836" y="434"/>
                  </a:cubicBezTo>
                  <a:cubicBezTo>
                    <a:pt x="2068" y="567"/>
                    <a:pt x="1335" y="868"/>
                    <a:pt x="767" y="1435"/>
                  </a:cubicBezTo>
                  <a:cubicBezTo>
                    <a:pt x="734" y="1435"/>
                    <a:pt x="667" y="1468"/>
                    <a:pt x="667" y="1535"/>
                  </a:cubicBezTo>
                  <a:cubicBezTo>
                    <a:pt x="1001" y="5971"/>
                    <a:pt x="934" y="10474"/>
                    <a:pt x="734" y="14944"/>
                  </a:cubicBezTo>
                  <a:cubicBezTo>
                    <a:pt x="534" y="19414"/>
                    <a:pt x="234" y="23884"/>
                    <a:pt x="100" y="28387"/>
                  </a:cubicBezTo>
                  <a:cubicBezTo>
                    <a:pt x="100" y="29421"/>
                    <a:pt x="0" y="30489"/>
                    <a:pt x="67" y="31556"/>
                  </a:cubicBezTo>
                  <a:cubicBezTo>
                    <a:pt x="134" y="32223"/>
                    <a:pt x="300" y="33024"/>
                    <a:pt x="1001" y="33291"/>
                  </a:cubicBezTo>
                  <a:cubicBezTo>
                    <a:pt x="1468" y="33458"/>
                    <a:pt x="2002" y="33424"/>
                    <a:pt x="2502" y="33458"/>
                  </a:cubicBezTo>
                  <a:cubicBezTo>
                    <a:pt x="3036" y="33458"/>
                    <a:pt x="3603" y="33491"/>
                    <a:pt x="4170" y="33524"/>
                  </a:cubicBezTo>
                  <a:cubicBezTo>
                    <a:pt x="5304" y="33558"/>
                    <a:pt x="6438" y="33591"/>
                    <a:pt x="7572" y="33624"/>
                  </a:cubicBezTo>
                  <a:cubicBezTo>
                    <a:pt x="12076" y="33791"/>
                    <a:pt x="16612" y="33858"/>
                    <a:pt x="21115" y="33891"/>
                  </a:cubicBezTo>
                  <a:cubicBezTo>
                    <a:pt x="22249" y="33908"/>
                    <a:pt x="23375" y="33916"/>
                    <a:pt x="24501" y="33916"/>
                  </a:cubicBezTo>
                  <a:cubicBezTo>
                    <a:pt x="25627" y="33916"/>
                    <a:pt x="26753" y="33908"/>
                    <a:pt x="27887" y="33891"/>
                  </a:cubicBezTo>
                  <a:cubicBezTo>
                    <a:pt x="29021" y="33891"/>
                    <a:pt x="30155" y="33891"/>
                    <a:pt x="31289" y="33858"/>
                  </a:cubicBezTo>
                  <a:cubicBezTo>
                    <a:pt x="32056" y="33858"/>
                    <a:pt x="32924" y="33858"/>
                    <a:pt x="33591" y="33424"/>
                  </a:cubicBezTo>
                  <a:cubicBezTo>
                    <a:pt x="34325" y="32890"/>
                    <a:pt x="34358" y="32023"/>
                    <a:pt x="34325" y="31223"/>
                  </a:cubicBezTo>
                  <a:cubicBezTo>
                    <a:pt x="34291" y="30088"/>
                    <a:pt x="34258" y="28988"/>
                    <a:pt x="34225" y="27854"/>
                  </a:cubicBezTo>
                  <a:cubicBezTo>
                    <a:pt x="34158" y="25585"/>
                    <a:pt x="34125" y="23317"/>
                    <a:pt x="34125" y="21082"/>
                  </a:cubicBezTo>
                  <a:cubicBezTo>
                    <a:pt x="34058" y="16579"/>
                    <a:pt x="34125" y="12076"/>
                    <a:pt x="34258" y="7572"/>
                  </a:cubicBezTo>
                  <a:cubicBezTo>
                    <a:pt x="34291" y="6438"/>
                    <a:pt x="34325" y="5304"/>
                    <a:pt x="34358" y="4170"/>
                  </a:cubicBezTo>
                  <a:cubicBezTo>
                    <a:pt x="34391" y="3636"/>
                    <a:pt x="34425" y="3069"/>
                    <a:pt x="34458" y="2502"/>
                  </a:cubicBezTo>
                  <a:cubicBezTo>
                    <a:pt x="34458" y="2068"/>
                    <a:pt x="34425" y="1601"/>
                    <a:pt x="34191" y="1234"/>
                  </a:cubicBezTo>
                  <a:cubicBezTo>
                    <a:pt x="33758" y="634"/>
                    <a:pt x="32957" y="434"/>
                    <a:pt x="32257" y="334"/>
                  </a:cubicBezTo>
                  <a:cubicBezTo>
                    <a:pt x="31223" y="167"/>
                    <a:pt x="30155" y="100"/>
                    <a:pt x="29121" y="67"/>
                  </a:cubicBezTo>
                  <a:cubicBezTo>
                    <a:pt x="28004" y="17"/>
                    <a:pt x="26894" y="0"/>
                    <a:pt x="25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Google Shape;2542;p47">
              <a:extLst>
                <a:ext uri="{FF2B5EF4-FFF2-40B4-BE49-F238E27FC236}">
                  <a16:creationId xmlns:a16="http://schemas.microsoft.com/office/drawing/2014/main" id="{C32360B0-F5F9-BCD4-2323-960D689A1E9E}"/>
                </a:ext>
              </a:extLst>
            </p:cNvPr>
            <p:cNvSpPr/>
            <p:nvPr/>
          </p:nvSpPr>
          <p:spPr>
            <a:xfrm flipH="1">
              <a:off x="7480142" y="1601214"/>
              <a:ext cx="575896" cy="566838"/>
            </a:xfrm>
            <a:custGeom>
              <a:avLst/>
              <a:gdLst/>
              <a:ahLst/>
              <a:cxnLst/>
              <a:rect l="l" t="t" r="r" b="b"/>
              <a:pathLst>
                <a:path w="34459" h="33917" extrusionOk="0">
                  <a:moveTo>
                    <a:pt x="26969" y="290"/>
                  </a:moveTo>
                  <a:cubicBezTo>
                    <a:pt x="28685" y="290"/>
                    <a:pt x="30409" y="354"/>
                    <a:pt x="32090" y="567"/>
                  </a:cubicBezTo>
                  <a:cubicBezTo>
                    <a:pt x="32824" y="667"/>
                    <a:pt x="33791" y="868"/>
                    <a:pt x="34058" y="1635"/>
                  </a:cubicBezTo>
                  <a:cubicBezTo>
                    <a:pt x="34258" y="2102"/>
                    <a:pt x="34158" y="2669"/>
                    <a:pt x="34158" y="3169"/>
                  </a:cubicBezTo>
                  <a:cubicBezTo>
                    <a:pt x="34125" y="3703"/>
                    <a:pt x="34091" y="4270"/>
                    <a:pt x="34091" y="4804"/>
                  </a:cubicBezTo>
                  <a:cubicBezTo>
                    <a:pt x="33924" y="9207"/>
                    <a:pt x="33824" y="13577"/>
                    <a:pt x="33824" y="17946"/>
                  </a:cubicBezTo>
                  <a:cubicBezTo>
                    <a:pt x="33824" y="22316"/>
                    <a:pt x="33891" y="26719"/>
                    <a:pt x="34058" y="31089"/>
                  </a:cubicBezTo>
                  <a:cubicBezTo>
                    <a:pt x="34058" y="31556"/>
                    <a:pt x="34125" y="32023"/>
                    <a:pt x="33958" y="32490"/>
                  </a:cubicBezTo>
                  <a:cubicBezTo>
                    <a:pt x="33824" y="32924"/>
                    <a:pt x="33524" y="33224"/>
                    <a:pt x="33124" y="33391"/>
                  </a:cubicBezTo>
                  <a:cubicBezTo>
                    <a:pt x="32624" y="33599"/>
                    <a:pt x="32045" y="33638"/>
                    <a:pt x="31478" y="33638"/>
                  </a:cubicBezTo>
                  <a:cubicBezTo>
                    <a:pt x="31138" y="33638"/>
                    <a:pt x="30801" y="33624"/>
                    <a:pt x="30489" y="33624"/>
                  </a:cubicBezTo>
                  <a:cubicBezTo>
                    <a:pt x="28287" y="33658"/>
                    <a:pt x="26086" y="33658"/>
                    <a:pt x="23884" y="33658"/>
                  </a:cubicBezTo>
                  <a:cubicBezTo>
                    <a:pt x="19514" y="33658"/>
                    <a:pt x="15111" y="33624"/>
                    <a:pt x="10741" y="33491"/>
                  </a:cubicBezTo>
                  <a:cubicBezTo>
                    <a:pt x="8540" y="33424"/>
                    <a:pt x="6338" y="33357"/>
                    <a:pt x="4137" y="33291"/>
                  </a:cubicBezTo>
                  <a:cubicBezTo>
                    <a:pt x="3603" y="33257"/>
                    <a:pt x="3036" y="33257"/>
                    <a:pt x="2502" y="33224"/>
                  </a:cubicBezTo>
                  <a:cubicBezTo>
                    <a:pt x="2002" y="33191"/>
                    <a:pt x="1368" y="33257"/>
                    <a:pt x="934" y="32991"/>
                  </a:cubicBezTo>
                  <a:cubicBezTo>
                    <a:pt x="200" y="32590"/>
                    <a:pt x="300" y="31489"/>
                    <a:pt x="300" y="30789"/>
                  </a:cubicBezTo>
                  <a:cubicBezTo>
                    <a:pt x="334" y="26419"/>
                    <a:pt x="601" y="22083"/>
                    <a:pt x="834" y="17746"/>
                  </a:cubicBezTo>
                  <a:cubicBezTo>
                    <a:pt x="1034" y="13410"/>
                    <a:pt x="1201" y="9073"/>
                    <a:pt x="1034" y="4704"/>
                  </a:cubicBezTo>
                  <a:cubicBezTo>
                    <a:pt x="1001" y="3736"/>
                    <a:pt x="934" y="2736"/>
                    <a:pt x="868" y="1735"/>
                  </a:cubicBezTo>
                  <a:cubicBezTo>
                    <a:pt x="901" y="1735"/>
                    <a:pt x="934" y="1735"/>
                    <a:pt x="968" y="1701"/>
                  </a:cubicBezTo>
                  <a:cubicBezTo>
                    <a:pt x="1950" y="666"/>
                    <a:pt x="3482" y="560"/>
                    <a:pt x="4907" y="560"/>
                  </a:cubicBezTo>
                  <a:cubicBezTo>
                    <a:pt x="5272" y="560"/>
                    <a:pt x="5631" y="567"/>
                    <a:pt x="5971" y="567"/>
                  </a:cubicBezTo>
                  <a:lnTo>
                    <a:pt x="12543" y="467"/>
                  </a:lnTo>
                  <a:cubicBezTo>
                    <a:pt x="16912" y="401"/>
                    <a:pt x="21315" y="300"/>
                    <a:pt x="25685" y="300"/>
                  </a:cubicBezTo>
                  <a:cubicBezTo>
                    <a:pt x="26112" y="294"/>
                    <a:pt x="26541" y="290"/>
                    <a:pt x="26969" y="290"/>
                  </a:cubicBezTo>
                  <a:close/>
                  <a:moveTo>
                    <a:pt x="25785" y="0"/>
                  </a:moveTo>
                  <a:cubicBezTo>
                    <a:pt x="24676" y="0"/>
                    <a:pt x="23567" y="17"/>
                    <a:pt x="22450" y="34"/>
                  </a:cubicBezTo>
                  <a:cubicBezTo>
                    <a:pt x="20181" y="67"/>
                    <a:pt x="17913" y="100"/>
                    <a:pt x="15645" y="134"/>
                  </a:cubicBezTo>
                  <a:cubicBezTo>
                    <a:pt x="13376" y="134"/>
                    <a:pt x="11142" y="167"/>
                    <a:pt x="8873" y="200"/>
                  </a:cubicBezTo>
                  <a:cubicBezTo>
                    <a:pt x="7772" y="234"/>
                    <a:pt x="6638" y="234"/>
                    <a:pt x="5538" y="267"/>
                  </a:cubicBezTo>
                  <a:cubicBezTo>
                    <a:pt x="4637" y="267"/>
                    <a:pt x="3703" y="267"/>
                    <a:pt x="2836" y="434"/>
                  </a:cubicBezTo>
                  <a:cubicBezTo>
                    <a:pt x="2068" y="567"/>
                    <a:pt x="1335" y="868"/>
                    <a:pt x="767" y="1435"/>
                  </a:cubicBezTo>
                  <a:cubicBezTo>
                    <a:pt x="734" y="1435"/>
                    <a:pt x="667" y="1468"/>
                    <a:pt x="667" y="1535"/>
                  </a:cubicBezTo>
                  <a:cubicBezTo>
                    <a:pt x="1001" y="5971"/>
                    <a:pt x="934" y="10474"/>
                    <a:pt x="734" y="14944"/>
                  </a:cubicBezTo>
                  <a:cubicBezTo>
                    <a:pt x="534" y="19414"/>
                    <a:pt x="234" y="23884"/>
                    <a:pt x="100" y="28387"/>
                  </a:cubicBezTo>
                  <a:cubicBezTo>
                    <a:pt x="100" y="29421"/>
                    <a:pt x="0" y="30489"/>
                    <a:pt x="67" y="31556"/>
                  </a:cubicBezTo>
                  <a:cubicBezTo>
                    <a:pt x="134" y="32223"/>
                    <a:pt x="300" y="33024"/>
                    <a:pt x="1001" y="33291"/>
                  </a:cubicBezTo>
                  <a:cubicBezTo>
                    <a:pt x="1468" y="33458"/>
                    <a:pt x="2002" y="33424"/>
                    <a:pt x="2502" y="33458"/>
                  </a:cubicBezTo>
                  <a:cubicBezTo>
                    <a:pt x="3036" y="33458"/>
                    <a:pt x="3603" y="33491"/>
                    <a:pt x="4170" y="33524"/>
                  </a:cubicBezTo>
                  <a:cubicBezTo>
                    <a:pt x="5304" y="33558"/>
                    <a:pt x="6438" y="33591"/>
                    <a:pt x="7572" y="33624"/>
                  </a:cubicBezTo>
                  <a:cubicBezTo>
                    <a:pt x="12076" y="33791"/>
                    <a:pt x="16612" y="33858"/>
                    <a:pt x="21115" y="33891"/>
                  </a:cubicBezTo>
                  <a:cubicBezTo>
                    <a:pt x="22249" y="33908"/>
                    <a:pt x="23375" y="33916"/>
                    <a:pt x="24501" y="33916"/>
                  </a:cubicBezTo>
                  <a:cubicBezTo>
                    <a:pt x="25627" y="33916"/>
                    <a:pt x="26753" y="33908"/>
                    <a:pt x="27887" y="33891"/>
                  </a:cubicBezTo>
                  <a:cubicBezTo>
                    <a:pt x="29021" y="33891"/>
                    <a:pt x="30155" y="33891"/>
                    <a:pt x="31289" y="33858"/>
                  </a:cubicBezTo>
                  <a:cubicBezTo>
                    <a:pt x="32056" y="33858"/>
                    <a:pt x="32924" y="33858"/>
                    <a:pt x="33591" y="33424"/>
                  </a:cubicBezTo>
                  <a:cubicBezTo>
                    <a:pt x="34325" y="32890"/>
                    <a:pt x="34358" y="32023"/>
                    <a:pt x="34325" y="31223"/>
                  </a:cubicBezTo>
                  <a:cubicBezTo>
                    <a:pt x="34291" y="30088"/>
                    <a:pt x="34258" y="28988"/>
                    <a:pt x="34225" y="27854"/>
                  </a:cubicBezTo>
                  <a:cubicBezTo>
                    <a:pt x="34158" y="25585"/>
                    <a:pt x="34125" y="23317"/>
                    <a:pt x="34125" y="21082"/>
                  </a:cubicBezTo>
                  <a:cubicBezTo>
                    <a:pt x="34058" y="16579"/>
                    <a:pt x="34125" y="12076"/>
                    <a:pt x="34258" y="7572"/>
                  </a:cubicBezTo>
                  <a:cubicBezTo>
                    <a:pt x="34291" y="6438"/>
                    <a:pt x="34325" y="5304"/>
                    <a:pt x="34358" y="4170"/>
                  </a:cubicBezTo>
                  <a:cubicBezTo>
                    <a:pt x="34391" y="3636"/>
                    <a:pt x="34425" y="3069"/>
                    <a:pt x="34458" y="2502"/>
                  </a:cubicBezTo>
                  <a:cubicBezTo>
                    <a:pt x="34458" y="2068"/>
                    <a:pt x="34425" y="1601"/>
                    <a:pt x="34191" y="1234"/>
                  </a:cubicBezTo>
                  <a:cubicBezTo>
                    <a:pt x="33758" y="634"/>
                    <a:pt x="32957" y="434"/>
                    <a:pt x="32257" y="334"/>
                  </a:cubicBezTo>
                  <a:cubicBezTo>
                    <a:pt x="31223" y="167"/>
                    <a:pt x="30155" y="100"/>
                    <a:pt x="29121" y="67"/>
                  </a:cubicBezTo>
                  <a:cubicBezTo>
                    <a:pt x="28004" y="17"/>
                    <a:pt x="26894" y="0"/>
                    <a:pt x="257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Google Shape;2543;p47">
              <a:extLst>
                <a:ext uri="{FF2B5EF4-FFF2-40B4-BE49-F238E27FC236}">
                  <a16:creationId xmlns:a16="http://schemas.microsoft.com/office/drawing/2014/main" id="{F7A9D9B9-FD91-0C1A-610C-0EEF8E1D002B}"/>
                </a:ext>
              </a:extLst>
            </p:cNvPr>
            <p:cNvSpPr/>
            <p:nvPr/>
          </p:nvSpPr>
          <p:spPr>
            <a:xfrm flipH="1">
              <a:off x="7483485" y="1604557"/>
              <a:ext cx="568660" cy="560287"/>
            </a:xfrm>
            <a:custGeom>
              <a:avLst/>
              <a:gdLst/>
              <a:ahLst/>
              <a:cxnLst/>
              <a:rect l="l" t="t" r="r" b="b"/>
              <a:pathLst>
                <a:path w="34026" h="33525" extrusionOk="0">
                  <a:moveTo>
                    <a:pt x="25352" y="267"/>
                  </a:moveTo>
                  <a:cubicBezTo>
                    <a:pt x="27487" y="267"/>
                    <a:pt x="29589" y="301"/>
                    <a:pt x="31690" y="567"/>
                  </a:cubicBezTo>
                  <a:cubicBezTo>
                    <a:pt x="32424" y="668"/>
                    <a:pt x="33358" y="834"/>
                    <a:pt x="33658" y="1602"/>
                  </a:cubicBezTo>
                  <a:cubicBezTo>
                    <a:pt x="33825" y="2069"/>
                    <a:pt x="33758" y="2636"/>
                    <a:pt x="33725" y="3136"/>
                  </a:cubicBezTo>
                  <a:cubicBezTo>
                    <a:pt x="33691" y="3670"/>
                    <a:pt x="33658" y="4203"/>
                    <a:pt x="33658" y="4770"/>
                  </a:cubicBezTo>
                  <a:cubicBezTo>
                    <a:pt x="33491" y="9074"/>
                    <a:pt x="33425" y="13410"/>
                    <a:pt x="33391" y="17746"/>
                  </a:cubicBezTo>
                  <a:cubicBezTo>
                    <a:pt x="33391" y="22050"/>
                    <a:pt x="33458" y="26386"/>
                    <a:pt x="33625" y="30722"/>
                  </a:cubicBezTo>
                  <a:cubicBezTo>
                    <a:pt x="33658" y="31189"/>
                    <a:pt x="33691" y="31656"/>
                    <a:pt x="33558" y="32123"/>
                  </a:cubicBezTo>
                  <a:cubicBezTo>
                    <a:pt x="33425" y="32524"/>
                    <a:pt x="33124" y="32824"/>
                    <a:pt x="32724" y="32991"/>
                  </a:cubicBezTo>
                  <a:cubicBezTo>
                    <a:pt x="32203" y="33199"/>
                    <a:pt x="31643" y="33238"/>
                    <a:pt x="31084" y="33238"/>
                  </a:cubicBezTo>
                  <a:cubicBezTo>
                    <a:pt x="30749" y="33238"/>
                    <a:pt x="30414" y="33224"/>
                    <a:pt x="30089" y="33224"/>
                  </a:cubicBezTo>
                  <a:cubicBezTo>
                    <a:pt x="28556" y="33248"/>
                    <a:pt x="27023" y="33271"/>
                    <a:pt x="25489" y="33271"/>
                  </a:cubicBezTo>
                  <a:cubicBezTo>
                    <a:pt x="24854" y="33271"/>
                    <a:pt x="24219" y="33267"/>
                    <a:pt x="23584" y="33258"/>
                  </a:cubicBezTo>
                  <a:cubicBezTo>
                    <a:pt x="19248" y="33258"/>
                    <a:pt x="14911" y="33224"/>
                    <a:pt x="10575" y="33091"/>
                  </a:cubicBezTo>
                  <a:cubicBezTo>
                    <a:pt x="8407" y="33024"/>
                    <a:pt x="6239" y="32957"/>
                    <a:pt x="4070" y="32891"/>
                  </a:cubicBezTo>
                  <a:cubicBezTo>
                    <a:pt x="3537" y="32857"/>
                    <a:pt x="3003" y="32857"/>
                    <a:pt x="2436" y="32824"/>
                  </a:cubicBezTo>
                  <a:cubicBezTo>
                    <a:pt x="1969" y="32791"/>
                    <a:pt x="1335" y="32857"/>
                    <a:pt x="901" y="32624"/>
                  </a:cubicBezTo>
                  <a:cubicBezTo>
                    <a:pt x="201" y="32190"/>
                    <a:pt x="268" y="31123"/>
                    <a:pt x="268" y="30422"/>
                  </a:cubicBezTo>
                  <a:cubicBezTo>
                    <a:pt x="301" y="26119"/>
                    <a:pt x="568" y="21816"/>
                    <a:pt x="801" y="17513"/>
                  </a:cubicBezTo>
                  <a:cubicBezTo>
                    <a:pt x="1001" y="13243"/>
                    <a:pt x="1202" y="8940"/>
                    <a:pt x="1001" y="4637"/>
                  </a:cubicBezTo>
                  <a:cubicBezTo>
                    <a:pt x="968" y="3670"/>
                    <a:pt x="901" y="2669"/>
                    <a:pt x="835" y="1702"/>
                  </a:cubicBezTo>
                  <a:cubicBezTo>
                    <a:pt x="868" y="1702"/>
                    <a:pt x="901" y="1702"/>
                    <a:pt x="935" y="1668"/>
                  </a:cubicBezTo>
                  <a:cubicBezTo>
                    <a:pt x="2169" y="367"/>
                    <a:pt x="4237" y="567"/>
                    <a:pt x="5872" y="534"/>
                  </a:cubicBezTo>
                  <a:cubicBezTo>
                    <a:pt x="8040" y="501"/>
                    <a:pt x="10208" y="467"/>
                    <a:pt x="12376" y="434"/>
                  </a:cubicBezTo>
                  <a:cubicBezTo>
                    <a:pt x="16713" y="401"/>
                    <a:pt x="21049" y="301"/>
                    <a:pt x="25352" y="267"/>
                  </a:cubicBezTo>
                  <a:close/>
                  <a:moveTo>
                    <a:pt x="25456" y="0"/>
                  </a:moveTo>
                  <a:cubicBezTo>
                    <a:pt x="24360" y="0"/>
                    <a:pt x="23267" y="17"/>
                    <a:pt x="22183" y="34"/>
                  </a:cubicBezTo>
                  <a:cubicBezTo>
                    <a:pt x="19915" y="67"/>
                    <a:pt x="17680" y="100"/>
                    <a:pt x="15445" y="134"/>
                  </a:cubicBezTo>
                  <a:lnTo>
                    <a:pt x="8740" y="201"/>
                  </a:lnTo>
                  <a:cubicBezTo>
                    <a:pt x="7640" y="234"/>
                    <a:pt x="6539" y="234"/>
                    <a:pt x="5438" y="267"/>
                  </a:cubicBezTo>
                  <a:cubicBezTo>
                    <a:pt x="4537" y="267"/>
                    <a:pt x="3637" y="267"/>
                    <a:pt x="2769" y="434"/>
                  </a:cubicBezTo>
                  <a:cubicBezTo>
                    <a:pt x="2036" y="567"/>
                    <a:pt x="1302" y="868"/>
                    <a:pt x="735" y="1435"/>
                  </a:cubicBezTo>
                  <a:cubicBezTo>
                    <a:pt x="701" y="1435"/>
                    <a:pt x="635" y="1435"/>
                    <a:pt x="668" y="1501"/>
                  </a:cubicBezTo>
                  <a:cubicBezTo>
                    <a:pt x="968" y="5905"/>
                    <a:pt x="901" y="10341"/>
                    <a:pt x="701" y="14778"/>
                  </a:cubicBezTo>
                  <a:cubicBezTo>
                    <a:pt x="501" y="19181"/>
                    <a:pt x="201" y="23617"/>
                    <a:pt x="101" y="28054"/>
                  </a:cubicBezTo>
                  <a:cubicBezTo>
                    <a:pt x="67" y="29088"/>
                    <a:pt x="1" y="30155"/>
                    <a:pt x="67" y="31189"/>
                  </a:cubicBezTo>
                  <a:cubicBezTo>
                    <a:pt x="101" y="31857"/>
                    <a:pt x="268" y="32624"/>
                    <a:pt x="968" y="32891"/>
                  </a:cubicBezTo>
                  <a:cubicBezTo>
                    <a:pt x="1435" y="33091"/>
                    <a:pt x="1969" y="33024"/>
                    <a:pt x="2436" y="33057"/>
                  </a:cubicBezTo>
                  <a:cubicBezTo>
                    <a:pt x="3003" y="33091"/>
                    <a:pt x="3537" y="33091"/>
                    <a:pt x="4070" y="33124"/>
                  </a:cubicBezTo>
                  <a:cubicBezTo>
                    <a:pt x="5204" y="33157"/>
                    <a:pt x="6305" y="33224"/>
                    <a:pt x="7439" y="33258"/>
                  </a:cubicBezTo>
                  <a:cubicBezTo>
                    <a:pt x="11909" y="33391"/>
                    <a:pt x="16379" y="33491"/>
                    <a:pt x="20849" y="33524"/>
                  </a:cubicBezTo>
                  <a:lnTo>
                    <a:pt x="27520" y="33524"/>
                  </a:lnTo>
                  <a:cubicBezTo>
                    <a:pt x="28655" y="33491"/>
                    <a:pt x="29755" y="33491"/>
                    <a:pt x="30889" y="33491"/>
                  </a:cubicBezTo>
                  <a:cubicBezTo>
                    <a:pt x="31657" y="33458"/>
                    <a:pt x="32524" y="33491"/>
                    <a:pt x="33158" y="33024"/>
                  </a:cubicBezTo>
                  <a:cubicBezTo>
                    <a:pt x="33892" y="32524"/>
                    <a:pt x="33925" y="31656"/>
                    <a:pt x="33892" y="30856"/>
                  </a:cubicBezTo>
                  <a:cubicBezTo>
                    <a:pt x="33858" y="29755"/>
                    <a:pt x="33825" y="28654"/>
                    <a:pt x="33792" y="27553"/>
                  </a:cubicBezTo>
                  <a:cubicBezTo>
                    <a:pt x="33725" y="25319"/>
                    <a:pt x="33691" y="23084"/>
                    <a:pt x="33691" y="20849"/>
                  </a:cubicBezTo>
                  <a:cubicBezTo>
                    <a:pt x="33658" y="16379"/>
                    <a:pt x="33691" y="11942"/>
                    <a:pt x="33825" y="7506"/>
                  </a:cubicBezTo>
                  <a:cubicBezTo>
                    <a:pt x="33858" y="6372"/>
                    <a:pt x="33892" y="5271"/>
                    <a:pt x="33925" y="4137"/>
                  </a:cubicBezTo>
                  <a:cubicBezTo>
                    <a:pt x="33958" y="3603"/>
                    <a:pt x="33992" y="3036"/>
                    <a:pt x="34025" y="2502"/>
                  </a:cubicBezTo>
                  <a:cubicBezTo>
                    <a:pt x="34025" y="2069"/>
                    <a:pt x="33992" y="1602"/>
                    <a:pt x="33758" y="1235"/>
                  </a:cubicBezTo>
                  <a:cubicBezTo>
                    <a:pt x="33325" y="634"/>
                    <a:pt x="32557" y="401"/>
                    <a:pt x="31857" y="334"/>
                  </a:cubicBezTo>
                  <a:cubicBezTo>
                    <a:pt x="30823" y="167"/>
                    <a:pt x="29789" y="100"/>
                    <a:pt x="28755" y="67"/>
                  </a:cubicBezTo>
                  <a:cubicBezTo>
                    <a:pt x="27654" y="17"/>
                    <a:pt x="26553" y="0"/>
                    <a:pt x="254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Google Shape;2544;p47">
              <a:extLst>
                <a:ext uri="{FF2B5EF4-FFF2-40B4-BE49-F238E27FC236}">
                  <a16:creationId xmlns:a16="http://schemas.microsoft.com/office/drawing/2014/main" id="{E0D43586-B326-EF8D-C3AE-57515F6664E6}"/>
                </a:ext>
              </a:extLst>
            </p:cNvPr>
            <p:cNvSpPr/>
            <p:nvPr/>
          </p:nvSpPr>
          <p:spPr>
            <a:xfrm flipH="1">
              <a:off x="7538686" y="1725171"/>
              <a:ext cx="350662" cy="13838"/>
            </a:xfrm>
            <a:custGeom>
              <a:avLst/>
              <a:gdLst/>
              <a:ahLst/>
              <a:cxnLst/>
              <a:rect l="l" t="t" r="r" b="b"/>
              <a:pathLst>
                <a:path w="20982" h="828" extrusionOk="0">
                  <a:moveTo>
                    <a:pt x="18048" y="1"/>
                  </a:moveTo>
                  <a:cubicBezTo>
                    <a:pt x="17056" y="1"/>
                    <a:pt x="16057" y="37"/>
                    <a:pt x="15077" y="55"/>
                  </a:cubicBezTo>
                  <a:lnTo>
                    <a:pt x="9607" y="55"/>
                  </a:lnTo>
                  <a:cubicBezTo>
                    <a:pt x="6405" y="55"/>
                    <a:pt x="3202" y="55"/>
                    <a:pt x="0" y="189"/>
                  </a:cubicBezTo>
                  <a:lnTo>
                    <a:pt x="0" y="656"/>
                  </a:lnTo>
                  <a:cubicBezTo>
                    <a:pt x="3202" y="789"/>
                    <a:pt x="6405" y="789"/>
                    <a:pt x="9607" y="789"/>
                  </a:cubicBezTo>
                  <a:lnTo>
                    <a:pt x="15077" y="789"/>
                  </a:lnTo>
                  <a:cubicBezTo>
                    <a:pt x="16056" y="789"/>
                    <a:pt x="17053" y="827"/>
                    <a:pt x="18045" y="827"/>
                  </a:cubicBezTo>
                  <a:cubicBezTo>
                    <a:pt x="18912" y="827"/>
                    <a:pt x="19774" y="798"/>
                    <a:pt x="20615" y="689"/>
                  </a:cubicBezTo>
                  <a:cubicBezTo>
                    <a:pt x="20982" y="656"/>
                    <a:pt x="20982" y="189"/>
                    <a:pt x="20615" y="122"/>
                  </a:cubicBezTo>
                  <a:cubicBezTo>
                    <a:pt x="19775" y="29"/>
                    <a:pt x="18914" y="1"/>
                    <a:pt x="18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Google Shape;2545;p47">
              <a:extLst>
                <a:ext uri="{FF2B5EF4-FFF2-40B4-BE49-F238E27FC236}">
                  <a16:creationId xmlns:a16="http://schemas.microsoft.com/office/drawing/2014/main" id="{68E8C174-2DB1-A312-1549-04D3C271D87B}"/>
                </a:ext>
              </a:extLst>
            </p:cNvPr>
            <p:cNvSpPr/>
            <p:nvPr/>
          </p:nvSpPr>
          <p:spPr>
            <a:xfrm flipH="1">
              <a:off x="7552624" y="1829173"/>
              <a:ext cx="336723" cy="15175"/>
            </a:xfrm>
            <a:custGeom>
              <a:avLst/>
              <a:gdLst/>
              <a:ahLst/>
              <a:cxnLst/>
              <a:rect l="l" t="t" r="r" b="b"/>
              <a:pathLst>
                <a:path w="20148" h="908" extrusionOk="0">
                  <a:moveTo>
                    <a:pt x="15914" y="1"/>
                  </a:moveTo>
                  <a:cubicBezTo>
                    <a:pt x="15404" y="1"/>
                    <a:pt x="14892" y="3"/>
                    <a:pt x="14377" y="3"/>
                  </a:cubicBezTo>
                  <a:lnTo>
                    <a:pt x="8906" y="3"/>
                  </a:lnTo>
                  <a:cubicBezTo>
                    <a:pt x="7138" y="3"/>
                    <a:pt x="5337" y="37"/>
                    <a:pt x="3569" y="37"/>
                  </a:cubicBezTo>
                  <a:cubicBezTo>
                    <a:pt x="2368" y="37"/>
                    <a:pt x="1201" y="37"/>
                    <a:pt x="0" y="137"/>
                  </a:cubicBezTo>
                  <a:lnTo>
                    <a:pt x="0" y="771"/>
                  </a:lnTo>
                  <a:cubicBezTo>
                    <a:pt x="1168" y="871"/>
                    <a:pt x="2302" y="871"/>
                    <a:pt x="3469" y="871"/>
                  </a:cubicBezTo>
                  <a:cubicBezTo>
                    <a:pt x="5270" y="904"/>
                    <a:pt x="7105" y="904"/>
                    <a:pt x="8906" y="904"/>
                  </a:cubicBezTo>
                  <a:lnTo>
                    <a:pt x="14277" y="904"/>
                  </a:lnTo>
                  <a:cubicBezTo>
                    <a:pt x="14888" y="904"/>
                    <a:pt x="15496" y="908"/>
                    <a:pt x="16103" y="908"/>
                  </a:cubicBezTo>
                  <a:cubicBezTo>
                    <a:pt x="17316" y="908"/>
                    <a:pt x="18524" y="893"/>
                    <a:pt x="19747" y="804"/>
                  </a:cubicBezTo>
                  <a:cubicBezTo>
                    <a:pt x="20148" y="737"/>
                    <a:pt x="20148" y="170"/>
                    <a:pt x="19747" y="137"/>
                  </a:cubicBezTo>
                  <a:cubicBezTo>
                    <a:pt x="18461" y="18"/>
                    <a:pt x="17191" y="1"/>
                    <a:pt x="159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Google Shape;2546;p47">
              <a:extLst>
                <a:ext uri="{FF2B5EF4-FFF2-40B4-BE49-F238E27FC236}">
                  <a16:creationId xmlns:a16="http://schemas.microsoft.com/office/drawing/2014/main" id="{E2424DA8-3F11-B5D4-7705-57B27BC7659C}"/>
                </a:ext>
              </a:extLst>
            </p:cNvPr>
            <p:cNvSpPr/>
            <p:nvPr/>
          </p:nvSpPr>
          <p:spPr>
            <a:xfrm flipH="1">
              <a:off x="7560981" y="1904680"/>
              <a:ext cx="334501" cy="13554"/>
            </a:xfrm>
            <a:custGeom>
              <a:avLst/>
              <a:gdLst/>
              <a:ahLst/>
              <a:cxnLst/>
              <a:rect l="l" t="t" r="r" b="b"/>
              <a:pathLst>
                <a:path w="20015" h="811" extrusionOk="0">
                  <a:moveTo>
                    <a:pt x="1346" y="0"/>
                  </a:moveTo>
                  <a:cubicBezTo>
                    <a:pt x="1004" y="0"/>
                    <a:pt x="662" y="12"/>
                    <a:pt x="334" y="55"/>
                  </a:cubicBezTo>
                  <a:cubicBezTo>
                    <a:pt x="0" y="122"/>
                    <a:pt x="0" y="689"/>
                    <a:pt x="334" y="756"/>
                  </a:cubicBezTo>
                  <a:cubicBezTo>
                    <a:pt x="662" y="799"/>
                    <a:pt x="1004" y="811"/>
                    <a:pt x="1346" y="811"/>
                  </a:cubicBezTo>
                  <a:cubicBezTo>
                    <a:pt x="1803" y="811"/>
                    <a:pt x="2264" y="789"/>
                    <a:pt x="2702" y="789"/>
                  </a:cubicBezTo>
                  <a:cubicBezTo>
                    <a:pt x="3536" y="789"/>
                    <a:pt x="4370" y="789"/>
                    <a:pt x="5170" y="756"/>
                  </a:cubicBezTo>
                  <a:cubicBezTo>
                    <a:pt x="6805" y="756"/>
                    <a:pt x="8406" y="689"/>
                    <a:pt x="10041" y="622"/>
                  </a:cubicBezTo>
                  <a:cubicBezTo>
                    <a:pt x="10841" y="589"/>
                    <a:pt x="11642" y="581"/>
                    <a:pt x="12446" y="581"/>
                  </a:cubicBezTo>
                  <a:cubicBezTo>
                    <a:pt x="13251" y="581"/>
                    <a:pt x="14060" y="589"/>
                    <a:pt x="14877" y="589"/>
                  </a:cubicBezTo>
                  <a:lnTo>
                    <a:pt x="19814" y="589"/>
                  </a:lnTo>
                  <a:cubicBezTo>
                    <a:pt x="20014" y="589"/>
                    <a:pt x="20014" y="222"/>
                    <a:pt x="19814" y="222"/>
                  </a:cubicBezTo>
                  <a:lnTo>
                    <a:pt x="14877" y="222"/>
                  </a:lnTo>
                  <a:cubicBezTo>
                    <a:pt x="14060" y="222"/>
                    <a:pt x="13251" y="230"/>
                    <a:pt x="12446" y="230"/>
                  </a:cubicBezTo>
                  <a:cubicBezTo>
                    <a:pt x="11642" y="230"/>
                    <a:pt x="10841" y="222"/>
                    <a:pt x="10041" y="189"/>
                  </a:cubicBezTo>
                  <a:cubicBezTo>
                    <a:pt x="8406" y="122"/>
                    <a:pt x="6805" y="55"/>
                    <a:pt x="5170" y="55"/>
                  </a:cubicBezTo>
                  <a:cubicBezTo>
                    <a:pt x="4370" y="22"/>
                    <a:pt x="3536" y="22"/>
                    <a:pt x="2702" y="22"/>
                  </a:cubicBezTo>
                  <a:cubicBezTo>
                    <a:pt x="2264" y="22"/>
                    <a:pt x="1803" y="0"/>
                    <a:pt x="1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Google Shape;2547;p47">
              <a:extLst>
                <a:ext uri="{FF2B5EF4-FFF2-40B4-BE49-F238E27FC236}">
                  <a16:creationId xmlns:a16="http://schemas.microsoft.com/office/drawing/2014/main" id="{42427E0E-034B-E95D-0F68-76565DC29D88}"/>
                </a:ext>
              </a:extLst>
            </p:cNvPr>
            <p:cNvSpPr/>
            <p:nvPr/>
          </p:nvSpPr>
          <p:spPr>
            <a:xfrm flipH="1">
              <a:off x="7569905" y="2048290"/>
              <a:ext cx="332278" cy="14674"/>
            </a:xfrm>
            <a:custGeom>
              <a:avLst/>
              <a:gdLst/>
              <a:ahLst/>
              <a:cxnLst/>
              <a:rect l="l" t="t" r="r" b="b"/>
              <a:pathLst>
                <a:path w="19882" h="878" extrusionOk="0">
                  <a:moveTo>
                    <a:pt x="4004" y="0"/>
                  </a:moveTo>
                  <a:cubicBezTo>
                    <a:pt x="2758" y="0"/>
                    <a:pt x="1513" y="20"/>
                    <a:pt x="268" y="202"/>
                  </a:cubicBezTo>
                  <a:cubicBezTo>
                    <a:pt x="1" y="235"/>
                    <a:pt x="1" y="669"/>
                    <a:pt x="268" y="702"/>
                  </a:cubicBezTo>
                  <a:cubicBezTo>
                    <a:pt x="1287" y="851"/>
                    <a:pt x="2305" y="878"/>
                    <a:pt x="3324" y="878"/>
                  </a:cubicBezTo>
                  <a:cubicBezTo>
                    <a:pt x="3907" y="878"/>
                    <a:pt x="4489" y="869"/>
                    <a:pt x="5071" y="869"/>
                  </a:cubicBezTo>
                  <a:lnTo>
                    <a:pt x="14945" y="869"/>
                  </a:lnTo>
                  <a:cubicBezTo>
                    <a:pt x="15779" y="869"/>
                    <a:pt x="16613" y="869"/>
                    <a:pt x="17413" y="836"/>
                  </a:cubicBezTo>
                  <a:cubicBezTo>
                    <a:pt x="17814" y="836"/>
                    <a:pt x="18180" y="802"/>
                    <a:pt x="18547" y="802"/>
                  </a:cubicBezTo>
                  <a:cubicBezTo>
                    <a:pt x="18981" y="769"/>
                    <a:pt x="19315" y="669"/>
                    <a:pt x="19748" y="569"/>
                  </a:cubicBezTo>
                  <a:cubicBezTo>
                    <a:pt x="19848" y="569"/>
                    <a:pt x="19882" y="335"/>
                    <a:pt x="19748" y="302"/>
                  </a:cubicBezTo>
                  <a:cubicBezTo>
                    <a:pt x="19315" y="235"/>
                    <a:pt x="18981" y="135"/>
                    <a:pt x="18547" y="102"/>
                  </a:cubicBezTo>
                  <a:cubicBezTo>
                    <a:pt x="18180" y="68"/>
                    <a:pt x="17814" y="68"/>
                    <a:pt x="17413" y="68"/>
                  </a:cubicBezTo>
                  <a:cubicBezTo>
                    <a:pt x="16613" y="35"/>
                    <a:pt x="15779" y="35"/>
                    <a:pt x="14945" y="35"/>
                  </a:cubicBezTo>
                  <a:lnTo>
                    <a:pt x="10008" y="35"/>
                  </a:lnTo>
                  <a:lnTo>
                    <a:pt x="5071" y="2"/>
                  </a:lnTo>
                  <a:cubicBezTo>
                    <a:pt x="4715" y="2"/>
                    <a:pt x="4359" y="0"/>
                    <a:pt x="40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Google Shape;2548;p47">
              <a:extLst>
                <a:ext uri="{FF2B5EF4-FFF2-40B4-BE49-F238E27FC236}">
                  <a16:creationId xmlns:a16="http://schemas.microsoft.com/office/drawing/2014/main" id="{8B6AB719-AEF3-CB0D-561F-088BB95D3EDD}"/>
                </a:ext>
              </a:extLst>
            </p:cNvPr>
            <p:cNvSpPr/>
            <p:nvPr/>
          </p:nvSpPr>
          <p:spPr>
            <a:xfrm flipH="1">
              <a:off x="7928355" y="1692097"/>
              <a:ext cx="69156" cy="66516"/>
            </a:xfrm>
            <a:custGeom>
              <a:avLst/>
              <a:gdLst/>
              <a:ahLst/>
              <a:cxnLst/>
              <a:rect l="l" t="t" r="r" b="b"/>
              <a:pathLst>
                <a:path w="4138" h="3980" extrusionOk="0">
                  <a:moveTo>
                    <a:pt x="3739" y="1"/>
                  </a:moveTo>
                  <a:cubicBezTo>
                    <a:pt x="3620" y="1"/>
                    <a:pt x="3505" y="52"/>
                    <a:pt x="3437" y="166"/>
                  </a:cubicBezTo>
                  <a:cubicBezTo>
                    <a:pt x="3303" y="466"/>
                    <a:pt x="3203" y="767"/>
                    <a:pt x="3103" y="1067"/>
                  </a:cubicBezTo>
                  <a:cubicBezTo>
                    <a:pt x="2970" y="1334"/>
                    <a:pt x="2869" y="1601"/>
                    <a:pt x="2703" y="1867"/>
                  </a:cubicBezTo>
                  <a:cubicBezTo>
                    <a:pt x="2503" y="2268"/>
                    <a:pt x="2269" y="2668"/>
                    <a:pt x="2036" y="3035"/>
                  </a:cubicBezTo>
                  <a:cubicBezTo>
                    <a:pt x="1569" y="2435"/>
                    <a:pt x="1068" y="1867"/>
                    <a:pt x="601" y="1267"/>
                  </a:cubicBezTo>
                  <a:cubicBezTo>
                    <a:pt x="539" y="1205"/>
                    <a:pt x="455" y="1179"/>
                    <a:pt x="374" y="1179"/>
                  </a:cubicBezTo>
                  <a:cubicBezTo>
                    <a:pt x="279" y="1179"/>
                    <a:pt x="188" y="1213"/>
                    <a:pt x="134" y="1267"/>
                  </a:cubicBezTo>
                  <a:cubicBezTo>
                    <a:pt x="1" y="1400"/>
                    <a:pt x="1" y="1601"/>
                    <a:pt x="134" y="1734"/>
                  </a:cubicBezTo>
                  <a:lnTo>
                    <a:pt x="1835" y="3869"/>
                  </a:lnTo>
                  <a:cubicBezTo>
                    <a:pt x="1888" y="3948"/>
                    <a:pt x="1966" y="3980"/>
                    <a:pt x="2048" y="3980"/>
                  </a:cubicBezTo>
                  <a:cubicBezTo>
                    <a:pt x="2174" y="3980"/>
                    <a:pt x="2308" y="3903"/>
                    <a:pt x="2369" y="3802"/>
                  </a:cubicBezTo>
                  <a:cubicBezTo>
                    <a:pt x="2769" y="3302"/>
                    <a:pt x="3103" y="2768"/>
                    <a:pt x="3370" y="2234"/>
                  </a:cubicBezTo>
                  <a:cubicBezTo>
                    <a:pt x="3537" y="1968"/>
                    <a:pt x="3670" y="1667"/>
                    <a:pt x="3770" y="1400"/>
                  </a:cubicBezTo>
                  <a:cubicBezTo>
                    <a:pt x="3904" y="1100"/>
                    <a:pt x="4070" y="767"/>
                    <a:pt x="4104" y="466"/>
                  </a:cubicBezTo>
                  <a:cubicBezTo>
                    <a:pt x="4137" y="266"/>
                    <a:pt x="4070" y="100"/>
                    <a:pt x="3904" y="33"/>
                  </a:cubicBezTo>
                  <a:cubicBezTo>
                    <a:pt x="3851" y="12"/>
                    <a:pt x="3795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Google Shape;2549;p47">
              <a:extLst>
                <a:ext uri="{FF2B5EF4-FFF2-40B4-BE49-F238E27FC236}">
                  <a16:creationId xmlns:a16="http://schemas.microsoft.com/office/drawing/2014/main" id="{491AB06E-69A5-D6D5-E1D4-569CF7BBF86A}"/>
                </a:ext>
              </a:extLst>
            </p:cNvPr>
            <p:cNvSpPr/>
            <p:nvPr/>
          </p:nvSpPr>
          <p:spPr>
            <a:xfrm flipH="1">
              <a:off x="7933937" y="1806293"/>
              <a:ext cx="64126" cy="59697"/>
            </a:xfrm>
            <a:custGeom>
              <a:avLst/>
              <a:gdLst/>
              <a:ahLst/>
              <a:cxnLst/>
              <a:rect l="l" t="t" r="r" b="b"/>
              <a:pathLst>
                <a:path w="3837" h="3572" extrusionOk="0">
                  <a:moveTo>
                    <a:pt x="2047" y="0"/>
                  </a:moveTo>
                  <a:cubicBezTo>
                    <a:pt x="1734" y="0"/>
                    <a:pt x="1425" y="83"/>
                    <a:pt x="1168" y="272"/>
                  </a:cubicBezTo>
                  <a:cubicBezTo>
                    <a:pt x="934" y="438"/>
                    <a:pt x="768" y="605"/>
                    <a:pt x="668" y="839"/>
                  </a:cubicBezTo>
                  <a:cubicBezTo>
                    <a:pt x="234" y="1206"/>
                    <a:pt x="0" y="1839"/>
                    <a:pt x="234" y="2406"/>
                  </a:cubicBezTo>
                  <a:cubicBezTo>
                    <a:pt x="467" y="2940"/>
                    <a:pt x="901" y="3374"/>
                    <a:pt x="1501" y="3507"/>
                  </a:cubicBezTo>
                  <a:cubicBezTo>
                    <a:pt x="1660" y="3549"/>
                    <a:pt x="1828" y="3572"/>
                    <a:pt x="1997" y="3572"/>
                  </a:cubicBezTo>
                  <a:cubicBezTo>
                    <a:pt x="2362" y="3572"/>
                    <a:pt x="2729" y="3468"/>
                    <a:pt x="3003" y="3240"/>
                  </a:cubicBezTo>
                  <a:cubicBezTo>
                    <a:pt x="3503" y="2873"/>
                    <a:pt x="3836" y="2306"/>
                    <a:pt x="3803" y="1673"/>
                  </a:cubicBezTo>
                  <a:cubicBezTo>
                    <a:pt x="3770" y="1072"/>
                    <a:pt x="3470" y="472"/>
                    <a:pt x="2902" y="205"/>
                  </a:cubicBezTo>
                  <a:cubicBezTo>
                    <a:pt x="2643" y="75"/>
                    <a:pt x="2343" y="0"/>
                    <a:pt x="20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Google Shape;2550;p47">
              <a:extLst>
                <a:ext uri="{FF2B5EF4-FFF2-40B4-BE49-F238E27FC236}">
                  <a16:creationId xmlns:a16="http://schemas.microsoft.com/office/drawing/2014/main" id="{AEBDE448-4361-E345-F00D-6E7D8D57AF1A}"/>
                </a:ext>
              </a:extLst>
            </p:cNvPr>
            <p:cNvSpPr/>
            <p:nvPr/>
          </p:nvSpPr>
          <p:spPr>
            <a:xfrm flipH="1">
              <a:off x="7934488" y="1884174"/>
              <a:ext cx="60783" cy="60499"/>
            </a:xfrm>
            <a:custGeom>
              <a:avLst/>
              <a:gdLst/>
              <a:ahLst/>
              <a:cxnLst/>
              <a:rect l="l" t="t" r="r" b="b"/>
              <a:pathLst>
                <a:path w="3637" h="3620" extrusionOk="0">
                  <a:moveTo>
                    <a:pt x="1803" y="1"/>
                  </a:moveTo>
                  <a:cubicBezTo>
                    <a:pt x="1749" y="1"/>
                    <a:pt x="1693" y="5"/>
                    <a:pt x="1635" y="15"/>
                  </a:cubicBezTo>
                  <a:cubicBezTo>
                    <a:pt x="1368" y="48"/>
                    <a:pt x="1168" y="81"/>
                    <a:pt x="934" y="215"/>
                  </a:cubicBezTo>
                  <a:cubicBezTo>
                    <a:pt x="801" y="282"/>
                    <a:pt x="667" y="415"/>
                    <a:pt x="601" y="548"/>
                  </a:cubicBezTo>
                  <a:cubicBezTo>
                    <a:pt x="367" y="749"/>
                    <a:pt x="167" y="1049"/>
                    <a:pt x="100" y="1349"/>
                  </a:cubicBezTo>
                  <a:cubicBezTo>
                    <a:pt x="0" y="1683"/>
                    <a:pt x="0" y="2050"/>
                    <a:pt x="100" y="2383"/>
                  </a:cubicBezTo>
                  <a:cubicBezTo>
                    <a:pt x="200" y="2617"/>
                    <a:pt x="300" y="2783"/>
                    <a:pt x="467" y="2984"/>
                  </a:cubicBezTo>
                  <a:cubicBezTo>
                    <a:pt x="567" y="3084"/>
                    <a:pt x="701" y="3184"/>
                    <a:pt x="834" y="3284"/>
                  </a:cubicBezTo>
                  <a:cubicBezTo>
                    <a:pt x="1101" y="3484"/>
                    <a:pt x="1435" y="3584"/>
                    <a:pt x="1768" y="3617"/>
                  </a:cubicBezTo>
                  <a:cubicBezTo>
                    <a:pt x="1793" y="3619"/>
                    <a:pt x="1817" y="3619"/>
                    <a:pt x="1842" y="3619"/>
                  </a:cubicBezTo>
                  <a:cubicBezTo>
                    <a:pt x="2453" y="3619"/>
                    <a:pt x="3081" y="3228"/>
                    <a:pt x="3369" y="2683"/>
                  </a:cubicBezTo>
                  <a:cubicBezTo>
                    <a:pt x="3536" y="2383"/>
                    <a:pt x="3636" y="2016"/>
                    <a:pt x="3603" y="1649"/>
                  </a:cubicBezTo>
                  <a:cubicBezTo>
                    <a:pt x="3569" y="1382"/>
                    <a:pt x="3536" y="1216"/>
                    <a:pt x="3403" y="949"/>
                  </a:cubicBezTo>
                  <a:cubicBezTo>
                    <a:pt x="3336" y="782"/>
                    <a:pt x="3202" y="649"/>
                    <a:pt x="3102" y="548"/>
                  </a:cubicBezTo>
                  <a:cubicBezTo>
                    <a:pt x="2969" y="415"/>
                    <a:pt x="2802" y="315"/>
                    <a:pt x="2669" y="215"/>
                  </a:cubicBezTo>
                  <a:cubicBezTo>
                    <a:pt x="2502" y="148"/>
                    <a:pt x="2335" y="81"/>
                    <a:pt x="2168" y="48"/>
                  </a:cubicBezTo>
                  <a:cubicBezTo>
                    <a:pt x="2050" y="24"/>
                    <a:pt x="1932" y="1"/>
                    <a:pt x="18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Google Shape;2551;p47">
              <a:extLst>
                <a:ext uri="{FF2B5EF4-FFF2-40B4-BE49-F238E27FC236}">
                  <a16:creationId xmlns:a16="http://schemas.microsoft.com/office/drawing/2014/main" id="{1854B4C1-96E7-AACE-E464-843A74C7ECCB}"/>
                </a:ext>
              </a:extLst>
            </p:cNvPr>
            <p:cNvSpPr/>
            <p:nvPr/>
          </p:nvSpPr>
          <p:spPr>
            <a:xfrm flipH="1">
              <a:off x="7926132" y="2010921"/>
              <a:ext cx="70259" cy="67686"/>
            </a:xfrm>
            <a:custGeom>
              <a:avLst/>
              <a:gdLst/>
              <a:ahLst/>
              <a:cxnLst/>
              <a:rect l="l" t="t" r="r" b="b"/>
              <a:pathLst>
                <a:path w="4204" h="4050" extrusionOk="0">
                  <a:moveTo>
                    <a:pt x="1965" y="0"/>
                  </a:moveTo>
                  <a:cubicBezTo>
                    <a:pt x="1933" y="0"/>
                    <a:pt x="1900" y="1"/>
                    <a:pt x="1868" y="3"/>
                  </a:cubicBezTo>
                  <a:cubicBezTo>
                    <a:pt x="1101" y="70"/>
                    <a:pt x="301" y="503"/>
                    <a:pt x="101" y="1304"/>
                  </a:cubicBezTo>
                  <a:cubicBezTo>
                    <a:pt x="67" y="1437"/>
                    <a:pt x="34" y="1537"/>
                    <a:pt x="34" y="1671"/>
                  </a:cubicBezTo>
                  <a:cubicBezTo>
                    <a:pt x="0" y="1938"/>
                    <a:pt x="0" y="2204"/>
                    <a:pt x="34" y="2471"/>
                  </a:cubicBezTo>
                  <a:cubicBezTo>
                    <a:pt x="134" y="3005"/>
                    <a:pt x="534" y="3439"/>
                    <a:pt x="968" y="3739"/>
                  </a:cubicBezTo>
                  <a:cubicBezTo>
                    <a:pt x="1326" y="3954"/>
                    <a:pt x="1719" y="4049"/>
                    <a:pt x="2121" y="4049"/>
                  </a:cubicBezTo>
                  <a:cubicBezTo>
                    <a:pt x="2280" y="4049"/>
                    <a:pt x="2441" y="4034"/>
                    <a:pt x="2602" y="4006"/>
                  </a:cubicBezTo>
                  <a:cubicBezTo>
                    <a:pt x="3303" y="3906"/>
                    <a:pt x="3870" y="3339"/>
                    <a:pt x="4037" y="2671"/>
                  </a:cubicBezTo>
                  <a:cubicBezTo>
                    <a:pt x="4203" y="1971"/>
                    <a:pt x="4003" y="1304"/>
                    <a:pt x="3570" y="770"/>
                  </a:cubicBezTo>
                  <a:cubicBezTo>
                    <a:pt x="3221" y="295"/>
                    <a:pt x="2572" y="0"/>
                    <a:pt x="19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Google Shape;2552;p47">
              <a:extLst>
                <a:ext uri="{FF2B5EF4-FFF2-40B4-BE49-F238E27FC236}">
                  <a16:creationId xmlns:a16="http://schemas.microsoft.com/office/drawing/2014/main" id="{4A3A814E-FAC5-D5B7-2409-C1FBACF9F812}"/>
                </a:ext>
              </a:extLst>
            </p:cNvPr>
            <p:cNvSpPr/>
            <p:nvPr/>
          </p:nvSpPr>
          <p:spPr>
            <a:xfrm flipH="1">
              <a:off x="6303866" y="3565167"/>
              <a:ext cx="1165145" cy="627237"/>
            </a:xfrm>
            <a:custGeom>
              <a:avLst/>
              <a:gdLst/>
              <a:ahLst/>
              <a:cxnLst/>
              <a:rect l="l" t="t" r="r" b="b"/>
              <a:pathLst>
                <a:path w="69717" h="37531" extrusionOk="0">
                  <a:moveTo>
                    <a:pt x="24396" y="1"/>
                  </a:moveTo>
                  <a:cubicBezTo>
                    <a:pt x="16330" y="1"/>
                    <a:pt x="8203" y="785"/>
                    <a:pt x="134" y="2005"/>
                  </a:cubicBezTo>
                  <a:cubicBezTo>
                    <a:pt x="234" y="7776"/>
                    <a:pt x="0" y="16382"/>
                    <a:pt x="5171" y="20118"/>
                  </a:cubicBezTo>
                  <a:cubicBezTo>
                    <a:pt x="7339" y="21686"/>
                    <a:pt x="9907" y="22520"/>
                    <a:pt x="12543" y="23020"/>
                  </a:cubicBezTo>
                  <a:cubicBezTo>
                    <a:pt x="13310" y="23187"/>
                    <a:pt x="14110" y="23320"/>
                    <a:pt x="14878" y="23420"/>
                  </a:cubicBezTo>
                  <a:cubicBezTo>
                    <a:pt x="18280" y="23887"/>
                    <a:pt x="21783" y="24154"/>
                    <a:pt x="25018" y="25389"/>
                  </a:cubicBezTo>
                  <a:cubicBezTo>
                    <a:pt x="25519" y="25555"/>
                    <a:pt x="26052" y="25789"/>
                    <a:pt x="26386" y="26256"/>
                  </a:cubicBezTo>
                  <a:cubicBezTo>
                    <a:pt x="26753" y="26756"/>
                    <a:pt x="26753" y="27457"/>
                    <a:pt x="26753" y="28124"/>
                  </a:cubicBezTo>
                  <a:lnTo>
                    <a:pt x="26753" y="37464"/>
                  </a:lnTo>
                  <a:lnTo>
                    <a:pt x="66148" y="37531"/>
                  </a:lnTo>
                  <a:cubicBezTo>
                    <a:pt x="66748" y="33294"/>
                    <a:pt x="67215" y="29091"/>
                    <a:pt x="67348" y="25389"/>
                  </a:cubicBezTo>
                  <a:cubicBezTo>
                    <a:pt x="67615" y="19017"/>
                    <a:pt x="69717" y="10912"/>
                    <a:pt x="62712" y="7709"/>
                  </a:cubicBezTo>
                  <a:cubicBezTo>
                    <a:pt x="50446" y="2072"/>
                    <a:pt x="37502" y="1"/>
                    <a:pt x="243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Google Shape;2553;p47">
              <a:extLst>
                <a:ext uri="{FF2B5EF4-FFF2-40B4-BE49-F238E27FC236}">
                  <a16:creationId xmlns:a16="http://schemas.microsoft.com/office/drawing/2014/main" id="{74427630-3B9D-1617-0BFB-4F2274515BE8}"/>
                </a:ext>
              </a:extLst>
            </p:cNvPr>
            <p:cNvSpPr/>
            <p:nvPr/>
          </p:nvSpPr>
          <p:spPr>
            <a:xfrm flipH="1">
              <a:off x="7157374" y="2603680"/>
              <a:ext cx="138263" cy="133934"/>
            </a:xfrm>
            <a:custGeom>
              <a:avLst/>
              <a:gdLst/>
              <a:ahLst/>
              <a:cxnLst/>
              <a:rect l="l" t="t" r="r" b="b"/>
              <a:pathLst>
                <a:path w="8273" h="8014" extrusionOk="0">
                  <a:moveTo>
                    <a:pt x="3787" y="1"/>
                  </a:moveTo>
                  <a:cubicBezTo>
                    <a:pt x="2734" y="1"/>
                    <a:pt x="1669" y="580"/>
                    <a:pt x="1068" y="1528"/>
                  </a:cubicBezTo>
                  <a:cubicBezTo>
                    <a:pt x="0" y="3229"/>
                    <a:pt x="434" y="5631"/>
                    <a:pt x="1902" y="6965"/>
                  </a:cubicBezTo>
                  <a:cubicBezTo>
                    <a:pt x="2565" y="7598"/>
                    <a:pt x="3474" y="8014"/>
                    <a:pt x="4406" y="8014"/>
                  </a:cubicBezTo>
                  <a:cubicBezTo>
                    <a:pt x="4505" y="8014"/>
                    <a:pt x="4604" y="8009"/>
                    <a:pt x="4704" y="7999"/>
                  </a:cubicBezTo>
                  <a:cubicBezTo>
                    <a:pt x="5838" y="7899"/>
                    <a:pt x="6739" y="7332"/>
                    <a:pt x="7339" y="6365"/>
                  </a:cubicBezTo>
                  <a:cubicBezTo>
                    <a:pt x="7873" y="5531"/>
                    <a:pt x="8273" y="4430"/>
                    <a:pt x="8240" y="3429"/>
                  </a:cubicBezTo>
                  <a:cubicBezTo>
                    <a:pt x="8206" y="2262"/>
                    <a:pt x="7572" y="1294"/>
                    <a:pt x="6572" y="794"/>
                  </a:cubicBezTo>
                  <a:cubicBezTo>
                    <a:pt x="6105" y="594"/>
                    <a:pt x="5638" y="427"/>
                    <a:pt x="5137" y="360"/>
                  </a:cubicBezTo>
                  <a:cubicBezTo>
                    <a:pt x="4717" y="115"/>
                    <a:pt x="4254" y="1"/>
                    <a:pt x="378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Google Shape;2554;p47">
              <a:extLst>
                <a:ext uri="{FF2B5EF4-FFF2-40B4-BE49-F238E27FC236}">
                  <a16:creationId xmlns:a16="http://schemas.microsoft.com/office/drawing/2014/main" id="{9946A6C1-2984-7211-C7DD-C6BAC6CE2F87}"/>
                </a:ext>
              </a:extLst>
            </p:cNvPr>
            <p:cNvSpPr/>
            <p:nvPr/>
          </p:nvSpPr>
          <p:spPr>
            <a:xfrm flipH="1">
              <a:off x="5906376" y="1854292"/>
              <a:ext cx="403072" cy="18985"/>
            </a:xfrm>
            <a:custGeom>
              <a:avLst/>
              <a:gdLst/>
              <a:ahLst/>
              <a:cxnLst/>
              <a:rect l="l" t="t" r="r" b="b"/>
              <a:pathLst>
                <a:path w="24118" h="1136" extrusionOk="0">
                  <a:moveTo>
                    <a:pt x="22767" y="0"/>
                  </a:moveTo>
                  <a:cubicBezTo>
                    <a:pt x="22675" y="0"/>
                    <a:pt x="22580" y="1"/>
                    <a:pt x="22483" y="1"/>
                  </a:cubicBezTo>
                  <a:lnTo>
                    <a:pt x="18046" y="1"/>
                  </a:lnTo>
                  <a:lnTo>
                    <a:pt x="12242" y="35"/>
                  </a:lnTo>
                  <a:cubicBezTo>
                    <a:pt x="11118" y="35"/>
                    <a:pt x="9990" y="29"/>
                    <a:pt x="8863" y="29"/>
                  </a:cubicBezTo>
                  <a:cubicBezTo>
                    <a:pt x="6043" y="29"/>
                    <a:pt x="3222" y="63"/>
                    <a:pt x="434" y="302"/>
                  </a:cubicBezTo>
                  <a:cubicBezTo>
                    <a:pt x="0" y="335"/>
                    <a:pt x="0" y="735"/>
                    <a:pt x="434" y="769"/>
                  </a:cubicBezTo>
                  <a:cubicBezTo>
                    <a:pt x="4337" y="1136"/>
                    <a:pt x="8306" y="1036"/>
                    <a:pt x="12242" y="1069"/>
                  </a:cubicBezTo>
                  <a:lnTo>
                    <a:pt x="22483" y="1069"/>
                  </a:lnTo>
                  <a:cubicBezTo>
                    <a:pt x="22590" y="1069"/>
                    <a:pt x="22694" y="1070"/>
                    <a:pt x="22795" y="1070"/>
                  </a:cubicBezTo>
                  <a:cubicBezTo>
                    <a:pt x="23201" y="1070"/>
                    <a:pt x="23564" y="1049"/>
                    <a:pt x="23884" y="835"/>
                  </a:cubicBezTo>
                  <a:cubicBezTo>
                    <a:pt x="24117" y="669"/>
                    <a:pt x="24117" y="402"/>
                    <a:pt x="23884" y="235"/>
                  </a:cubicBezTo>
                  <a:lnTo>
                    <a:pt x="23884" y="268"/>
                  </a:lnTo>
                  <a:cubicBezTo>
                    <a:pt x="23556" y="23"/>
                    <a:pt x="23184" y="0"/>
                    <a:pt x="227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Google Shape;2555;p47">
              <a:extLst>
                <a:ext uri="{FF2B5EF4-FFF2-40B4-BE49-F238E27FC236}">
                  <a16:creationId xmlns:a16="http://schemas.microsoft.com/office/drawing/2014/main" id="{4362B95C-AA7C-55BB-A40F-0F12579F234F}"/>
                </a:ext>
              </a:extLst>
            </p:cNvPr>
            <p:cNvSpPr/>
            <p:nvPr/>
          </p:nvSpPr>
          <p:spPr>
            <a:xfrm flipH="1">
              <a:off x="5906376" y="1918417"/>
              <a:ext cx="403072" cy="18985"/>
            </a:xfrm>
            <a:custGeom>
              <a:avLst/>
              <a:gdLst/>
              <a:ahLst/>
              <a:cxnLst/>
              <a:rect l="l" t="t" r="r" b="b"/>
              <a:pathLst>
                <a:path w="24118" h="1136" extrusionOk="0">
                  <a:moveTo>
                    <a:pt x="22795" y="66"/>
                  </a:moveTo>
                  <a:cubicBezTo>
                    <a:pt x="22694" y="66"/>
                    <a:pt x="22590" y="67"/>
                    <a:pt x="22483" y="67"/>
                  </a:cubicBezTo>
                  <a:lnTo>
                    <a:pt x="12242" y="67"/>
                  </a:lnTo>
                  <a:cubicBezTo>
                    <a:pt x="8306" y="101"/>
                    <a:pt x="4337" y="1"/>
                    <a:pt x="434" y="367"/>
                  </a:cubicBezTo>
                  <a:cubicBezTo>
                    <a:pt x="0" y="401"/>
                    <a:pt x="0" y="801"/>
                    <a:pt x="434" y="834"/>
                  </a:cubicBezTo>
                  <a:cubicBezTo>
                    <a:pt x="2959" y="1072"/>
                    <a:pt x="5512" y="1114"/>
                    <a:pt x="8067" y="1114"/>
                  </a:cubicBezTo>
                  <a:cubicBezTo>
                    <a:pt x="9460" y="1114"/>
                    <a:pt x="10853" y="1101"/>
                    <a:pt x="12242" y="1101"/>
                  </a:cubicBezTo>
                  <a:cubicBezTo>
                    <a:pt x="14177" y="1101"/>
                    <a:pt x="16112" y="1135"/>
                    <a:pt x="18046" y="1135"/>
                  </a:cubicBezTo>
                  <a:lnTo>
                    <a:pt x="22483" y="1135"/>
                  </a:lnTo>
                  <a:cubicBezTo>
                    <a:pt x="22590" y="1135"/>
                    <a:pt x="22694" y="1136"/>
                    <a:pt x="22795" y="1136"/>
                  </a:cubicBezTo>
                  <a:cubicBezTo>
                    <a:pt x="23201" y="1136"/>
                    <a:pt x="23564" y="1115"/>
                    <a:pt x="23884" y="901"/>
                  </a:cubicBezTo>
                  <a:cubicBezTo>
                    <a:pt x="24117" y="734"/>
                    <a:pt x="24117" y="468"/>
                    <a:pt x="23884" y="301"/>
                  </a:cubicBezTo>
                  <a:cubicBezTo>
                    <a:pt x="23564" y="87"/>
                    <a:pt x="23201" y="66"/>
                    <a:pt x="22795" y="6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Google Shape;2556;p47">
              <a:extLst>
                <a:ext uri="{FF2B5EF4-FFF2-40B4-BE49-F238E27FC236}">
                  <a16:creationId xmlns:a16="http://schemas.microsoft.com/office/drawing/2014/main" id="{9553276A-C5A7-0B92-69E9-2355CCCF8880}"/>
                </a:ext>
              </a:extLst>
            </p:cNvPr>
            <p:cNvSpPr/>
            <p:nvPr/>
          </p:nvSpPr>
          <p:spPr>
            <a:xfrm flipH="1">
              <a:off x="5571747" y="3742778"/>
              <a:ext cx="71415" cy="225205"/>
            </a:xfrm>
            <a:custGeom>
              <a:avLst/>
              <a:gdLst/>
              <a:ahLst/>
              <a:cxnLst/>
              <a:rect l="l" t="t" r="r" b="b"/>
              <a:pathLst>
                <a:path w="4959" h="15638" extrusionOk="0">
                  <a:moveTo>
                    <a:pt x="120" y="1"/>
                  </a:moveTo>
                  <a:cubicBezTo>
                    <a:pt x="64" y="1"/>
                    <a:pt x="0" y="52"/>
                    <a:pt x="22" y="117"/>
                  </a:cubicBezTo>
                  <a:cubicBezTo>
                    <a:pt x="789" y="2052"/>
                    <a:pt x="1623" y="3986"/>
                    <a:pt x="2290" y="5988"/>
                  </a:cubicBezTo>
                  <a:cubicBezTo>
                    <a:pt x="2924" y="7956"/>
                    <a:pt x="3491" y="9991"/>
                    <a:pt x="3958" y="12025"/>
                  </a:cubicBezTo>
                  <a:cubicBezTo>
                    <a:pt x="4092" y="12592"/>
                    <a:pt x="4225" y="13159"/>
                    <a:pt x="4325" y="13727"/>
                  </a:cubicBezTo>
                  <a:cubicBezTo>
                    <a:pt x="4425" y="14327"/>
                    <a:pt x="4459" y="14994"/>
                    <a:pt x="4692" y="15528"/>
                  </a:cubicBezTo>
                  <a:cubicBezTo>
                    <a:pt x="4707" y="15603"/>
                    <a:pt x="4763" y="15637"/>
                    <a:pt x="4819" y="15637"/>
                  </a:cubicBezTo>
                  <a:cubicBezTo>
                    <a:pt x="4888" y="15637"/>
                    <a:pt x="4959" y="15586"/>
                    <a:pt x="4959" y="15494"/>
                  </a:cubicBezTo>
                  <a:cubicBezTo>
                    <a:pt x="4959" y="14994"/>
                    <a:pt x="4826" y="14460"/>
                    <a:pt x="4725" y="13993"/>
                  </a:cubicBezTo>
                  <a:cubicBezTo>
                    <a:pt x="4625" y="13460"/>
                    <a:pt x="4525" y="12926"/>
                    <a:pt x="4392" y="12426"/>
                  </a:cubicBezTo>
                  <a:cubicBezTo>
                    <a:pt x="4192" y="11392"/>
                    <a:pt x="3925" y="10357"/>
                    <a:pt x="3658" y="9323"/>
                  </a:cubicBezTo>
                  <a:cubicBezTo>
                    <a:pt x="3091" y="7255"/>
                    <a:pt x="2390" y="5254"/>
                    <a:pt x="1623" y="3252"/>
                  </a:cubicBezTo>
                  <a:cubicBezTo>
                    <a:pt x="1190" y="2185"/>
                    <a:pt x="756" y="1084"/>
                    <a:pt x="189" y="50"/>
                  </a:cubicBezTo>
                  <a:cubicBezTo>
                    <a:pt x="177" y="15"/>
                    <a:pt x="149" y="1"/>
                    <a:pt x="1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Google Shape;2557;p47">
              <a:extLst>
                <a:ext uri="{FF2B5EF4-FFF2-40B4-BE49-F238E27FC236}">
                  <a16:creationId xmlns:a16="http://schemas.microsoft.com/office/drawing/2014/main" id="{21F8F824-BA5E-CCCC-4CE1-6A293F2796BD}"/>
                </a:ext>
              </a:extLst>
            </p:cNvPr>
            <p:cNvSpPr/>
            <p:nvPr/>
          </p:nvSpPr>
          <p:spPr>
            <a:xfrm flipH="1">
              <a:off x="5410340" y="3125926"/>
              <a:ext cx="170539" cy="576334"/>
            </a:xfrm>
            <a:custGeom>
              <a:avLst/>
              <a:gdLst/>
              <a:ahLst/>
              <a:cxnLst/>
              <a:rect l="l" t="t" r="r" b="b"/>
              <a:pathLst>
                <a:path w="11842" h="40020" extrusionOk="0">
                  <a:moveTo>
                    <a:pt x="5970" y="0"/>
                  </a:moveTo>
                  <a:cubicBezTo>
                    <a:pt x="5801" y="0"/>
                    <a:pt x="5632" y="27"/>
                    <a:pt x="5471" y="87"/>
                  </a:cubicBezTo>
                  <a:lnTo>
                    <a:pt x="5504" y="87"/>
                  </a:lnTo>
                  <a:cubicBezTo>
                    <a:pt x="5437" y="87"/>
                    <a:pt x="5371" y="120"/>
                    <a:pt x="5304" y="154"/>
                  </a:cubicBezTo>
                  <a:cubicBezTo>
                    <a:pt x="4904" y="387"/>
                    <a:pt x="4670" y="754"/>
                    <a:pt x="4437" y="1154"/>
                  </a:cubicBezTo>
                  <a:cubicBezTo>
                    <a:pt x="1902" y="5357"/>
                    <a:pt x="634" y="10261"/>
                    <a:pt x="267" y="15131"/>
                  </a:cubicBezTo>
                  <a:cubicBezTo>
                    <a:pt x="0" y="18800"/>
                    <a:pt x="200" y="22503"/>
                    <a:pt x="667" y="26172"/>
                  </a:cubicBezTo>
                  <a:cubicBezTo>
                    <a:pt x="1201" y="30475"/>
                    <a:pt x="634" y="34745"/>
                    <a:pt x="2202" y="38881"/>
                  </a:cubicBezTo>
                  <a:cubicBezTo>
                    <a:pt x="2335" y="39282"/>
                    <a:pt x="2535" y="39715"/>
                    <a:pt x="2902" y="39915"/>
                  </a:cubicBezTo>
                  <a:cubicBezTo>
                    <a:pt x="3040" y="39988"/>
                    <a:pt x="3183" y="40020"/>
                    <a:pt x="3327" y="40020"/>
                  </a:cubicBezTo>
                  <a:cubicBezTo>
                    <a:pt x="3915" y="40020"/>
                    <a:pt x="4522" y="39484"/>
                    <a:pt x="4870" y="38948"/>
                  </a:cubicBezTo>
                  <a:cubicBezTo>
                    <a:pt x="5871" y="37514"/>
                    <a:pt x="6438" y="35812"/>
                    <a:pt x="6938" y="34145"/>
                  </a:cubicBezTo>
                  <a:cubicBezTo>
                    <a:pt x="10007" y="24271"/>
                    <a:pt x="11842" y="12529"/>
                    <a:pt x="8373" y="2489"/>
                  </a:cubicBezTo>
                  <a:cubicBezTo>
                    <a:pt x="8139" y="1788"/>
                    <a:pt x="7872" y="1088"/>
                    <a:pt x="7339" y="554"/>
                  </a:cubicBezTo>
                  <a:cubicBezTo>
                    <a:pt x="6966" y="231"/>
                    <a:pt x="6464" y="0"/>
                    <a:pt x="59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Google Shape;2558;p47">
              <a:extLst>
                <a:ext uri="{FF2B5EF4-FFF2-40B4-BE49-F238E27FC236}">
                  <a16:creationId xmlns:a16="http://schemas.microsoft.com/office/drawing/2014/main" id="{E8752032-8ED5-86CC-2DD2-59A7D6C75737}"/>
                </a:ext>
              </a:extLst>
            </p:cNvPr>
            <p:cNvSpPr/>
            <p:nvPr/>
          </p:nvSpPr>
          <p:spPr>
            <a:xfrm flipH="1">
              <a:off x="5502090" y="3244735"/>
              <a:ext cx="67743" cy="779088"/>
            </a:xfrm>
            <a:custGeom>
              <a:avLst/>
              <a:gdLst/>
              <a:ahLst/>
              <a:cxnLst/>
              <a:rect l="l" t="t" r="r" b="b"/>
              <a:pathLst>
                <a:path w="4704" h="54099" extrusionOk="0">
                  <a:moveTo>
                    <a:pt x="4620" y="1"/>
                  </a:moveTo>
                  <a:cubicBezTo>
                    <a:pt x="4579" y="1"/>
                    <a:pt x="4537" y="26"/>
                    <a:pt x="4537" y="76"/>
                  </a:cubicBezTo>
                  <a:cubicBezTo>
                    <a:pt x="4437" y="4146"/>
                    <a:pt x="4370" y="8215"/>
                    <a:pt x="4270" y="12285"/>
                  </a:cubicBezTo>
                  <a:cubicBezTo>
                    <a:pt x="4170" y="15854"/>
                    <a:pt x="4203" y="19490"/>
                    <a:pt x="3903" y="23059"/>
                  </a:cubicBezTo>
                  <a:cubicBezTo>
                    <a:pt x="3603" y="26495"/>
                    <a:pt x="2836" y="29831"/>
                    <a:pt x="2002" y="33166"/>
                  </a:cubicBezTo>
                  <a:cubicBezTo>
                    <a:pt x="1201" y="36469"/>
                    <a:pt x="434" y="39771"/>
                    <a:pt x="201" y="43207"/>
                  </a:cubicBezTo>
                  <a:cubicBezTo>
                    <a:pt x="0" y="46776"/>
                    <a:pt x="301" y="50379"/>
                    <a:pt x="701" y="53948"/>
                  </a:cubicBezTo>
                  <a:cubicBezTo>
                    <a:pt x="701" y="54048"/>
                    <a:pt x="768" y="54098"/>
                    <a:pt x="834" y="54098"/>
                  </a:cubicBezTo>
                  <a:cubicBezTo>
                    <a:pt x="901" y="54098"/>
                    <a:pt x="968" y="54048"/>
                    <a:pt x="968" y="53948"/>
                  </a:cubicBezTo>
                  <a:cubicBezTo>
                    <a:pt x="634" y="49945"/>
                    <a:pt x="234" y="45942"/>
                    <a:pt x="634" y="41906"/>
                  </a:cubicBezTo>
                  <a:cubicBezTo>
                    <a:pt x="1001" y="38504"/>
                    <a:pt x="1868" y="35168"/>
                    <a:pt x="2669" y="31865"/>
                  </a:cubicBezTo>
                  <a:cubicBezTo>
                    <a:pt x="3069" y="30231"/>
                    <a:pt x="3436" y="28596"/>
                    <a:pt x="3703" y="26962"/>
                  </a:cubicBezTo>
                  <a:cubicBezTo>
                    <a:pt x="4003" y="25261"/>
                    <a:pt x="4170" y="23526"/>
                    <a:pt x="4270" y="21792"/>
                  </a:cubicBezTo>
                  <a:cubicBezTo>
                    <a:pt x="4470" y="18189"/>
                    <a:pt x="4470" y="14586"/>
                    <a:pt x="4537" y="10984"/>
                  </a:cubicBezTo>
                  <a:cubicBezTo>
                    <a:pt x="4570" y="7348"/>
                    <a:pt x="4637" y="3712"/>
                    <a:pt x="4704" y="76"/>
                  </a:cubicBezTo>
                  <a:cubicBezTo>
                    <a:pt x="4704" y="26"/>
                    <a:pt x="4662" y="1"/>
                    <a:pt x="46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Google Shape;2559;p47">
              <a:extLst>
                <a:ext uri="{FF2B5EF4-FFF2-40B4-BE49-F238E27FC236}">
                  <a16:creationId xmlns:a16="http://schemas.microsoft.com/office/drawing/2014/main" id="{9C71EF32-7402-7EE0-ACB8-CA3BA6BFB229}"/>
                </a:ext>
              </a:extLst>
            </p:cNvPr>
            <p:cNvSpPr/>
            <p:nvPr/>
          </p:nvSpPr>
          <p:spPr>
            <a:xfrm flipH="1">
              <a:off x="5187785" y="3408071"/>
              <a:ext cx="308070" cy="418541"/>
            </a:xfrm>
            <a:custGeom>
              <a:avLst/>
              <a:gdLst/>
              <a:ahLst/>
              <a:cxnLst/>
              <a:rect l="l" t="t" r="r" b="b"/>
              <a:pathLst>
                <a:path w="21392" h="29063" extrusionOk="0">
                  <a:moveTo>
                    <a:pt x="18721" y="1"/>
                  </a:moveTo>
                  <a:cubicBezTo>
                    <a:pt x="18451" y="1"/>
                    <a:pt x="18150" y="35"/>
                    <a:pt x="17813" y="109"/>
                  </a:cubicBezTo>
                  <a:cubicBezTo>
                    <a:pt x="13043" y="1143"/>
                    <a:pt x="8773" y="6113"/>
                    <a:pt x="6405" y="10083"/>
                  </a:cubicBezTo>
                  <a:cubicBezTo>
                    <a:pt x="4470" y="13285"/>
                    <a:pt x="3136" y="16787"/>
                    <a:pt x="2102" y="20323"/>
                  </a:cubicBezTo>
                  <a:cubicBezTo>
                    <a:pt x="1335" y="22925"/>
                    <a:pt x="0" y="26361"/>
                    <a:pt x="768" y="29063"/>
                  </a:cubicBezTo>
                  <a:cubicBezTo>
                    <a:pt x="2302" y="27462"/>
                    <a:pt x="3703" y="25627"/>
                    <a:pt x="5271" y="23993"/>
                  </a:cubicBezTo>
                  <a:cubicBezTo>
                    <a:pt x="10641" y="18355"/>
                    <a:pt x="16746" y="12985"/>
                    <a:pt x="19915" y="5679"/>
                  </a:cubicBezTo>
                  <a:cubicBezTo>
                    <a:pt x="20914" y="3377"/>
                    <a:pt x="21391" y="1"/>
                    <a:pt x="187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Google Shape;2560;p47">
              <a:extLst>
                <a:ext uri="{FF2B5EF4-FFF2-40B4-BE49-F238E27FC236}">
                  <a16:creationId xmlns:a16="http://schemas.microsoft.com/office/drawing/2014/main" id="{7832874B-B48F-A45B-27DC-7DCC4D68EFD3}"/>
                </a:ext>
              </a:extLst>
            </p:cNvPr>
            <p:cNvSpPr/>
            <p:nvPr/>
          </p:nvSpPr>
          <p:spPr>
            <a:xfrm flipH="1">
              <a:off x="5608250" y="3567115"/>
              <a:ext cx="341077" cy="219517"/>
            </a:xfrm>
            <a:custGeom>
              <a:avLst/>
              <a:gdLst/>
              <a:ahLst/>
              <a:cxnLst/>
              <a:rect l="l" t="t" r="r" b="b"/>
              <a:pathLst>
                <a:path w="23684" h="15243" extrusionOk="0">
                  <a:moveTo>
                    <a:pt x="13067" y="1"/>
                  </a:moveTo>
                  <a:cubicBezTo>
                    <a:pt x="12585" y="1"/>
                    <a:pt x="12103" y="60"/>
                    <a:pt x="11642" y="173"/>
                  </a:cubicBezTo>
                  <a:cubicBezTo>
                    <a:pt x="10141" y="573"/>
                    <a:pt x="8840" y="1440"/>
                    <a:pt x="7606" y="2374"/>
                  </a:cubicBezTo>
                  <a:cubicBezTo>
                    <a:pt x="5604" y="3909"/>
                    <a:pt x="3770" y="5643"/>
                    <a:pt x="2168" y="7545"/>
                  </a:cubicBezTo>
                  <a:cubicBezTo>
                    <a:pt x="1335" y="8512"/>
                    <a:pt x="534" y="9580"/>
                    <a:pt x="200" y="10814"/>
                  </a:cubicBezTo>
                  <a:cubicBezTo>
                    <a:pt x="67" y="11347"/>
                    <a:pt x="0" y="11948"/>
                    <a:pt x="234" y="12482"/>
                  </a:cubicBezTo>
                  <a:cubicBezTo>
                    <a:pt x="501" y="13149"/>
                    <a:pt x="1201" y="13616"/>
                    <a:pt x="1935" y="13749"/>
                  </a:cubicBezTo>
                  <a:cubicBezTo>
                    <a:pt x="2172" y="13792"/>
                    <a:pt x="2412" y="13811"/>
                    <a:pt x="2653" y="13811"/>
                  </a:cubicBezTo>
                  <a:cubicBezTo>
                    <a:pt x="3157" y="13811"/>
                    <a:pt x="3662" y="13729"/>
                    <a:pt x="4137" y="13616"/>
                  </a:cubicBezTo>
                  <a:cubicBezTo>
                    <a:pt x="8306" y="12648"/>
                    <a:pt x="11909" y="10147"/>
                    <a:pt x="15378" y="7678"/>
                  </a:cubicBezTo>
                  <a:cubicBezTo>
                    <a:pt x="16979" y="10080"/>
                    <a:pt x="18847" y="12281"/>
                    <a:pt x="20915" y="14283"/>
                  </a:cubicBezTo>
                  <a:cubicBezTo>
                    <a:pt x="21292" y="14613"/>
                    <a:pt x="22036" y="15243"/>
                    <a:pt x="22628" y="15243"/>
                  </a:cubicBezTo>
                  <a:cubicBezTo>
                    <a:pt x="22874" y="15243"/>
                    <a:pt x="23094" y="15134"/>
                    <a:pt x="23250" y="14850"/>
                  </a:cubicBezTo>
                  <a:cubicBezTo>
                    <a:pt x="23684" y="14049"/>
                    <a:pt x="22383" y="12315"/>
                    <a:pt x="22049" y="11681"/>
                  </a:cubicBezTo>
                  <a:cubicBezTo>
                    <a:pt x="20615" y="8912"/>
                    <a:pt x="19181" y="6144"/>
                    <a:pt x="17713" y="3375"/>
                  </a:cubicBezTo>
                  <a:cubicBezTo>
                    <a:pt x="17279" y="2508"/>
                    <a:pt x="16779" y="1607"/>
                    <a:pt x="16045" y="973"/>
                  </a:cubicBezTo>
                  <a:cubicBezTo>
                    <a:pt x="15236" y="303"/>
                    <a:pt x="14154" y="1"/>
                    <a:pt x="130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Google Shape;2561;p47">
              <a:extLst>
                <a:ext uri="{FF2B5EF4-FFF2-40B4-BE49-F238E27FC236}">
                  <a16:creationId xmlns:a16="http://schemas.microsoft.com/office/drawing/2014/main" id="{FE638DBC-0BAE-1A80-AA3C-AEFAC5F0783D}"/>
                </a:ext>
              </a:extLst>
            </p:cNvPr>
            <p:cNvSpPr/>
            <p:nvPr/>
          </p:nvSpPr>
          <p:spPr>
            <a:xfrm flipH="1">
              <a:off x="5329521" y="3590502"/>
              <a:ext cx="195640" cy="371334"/>
            </a:xfrm>
            <a:custGeom>
              <a:avLst/>
              <a:gdLst/>
              <a:ahLst/>
              <a:cxnLst/>
              <a:rect l="l" t="t" r="r" b="b"/>
              <a:pathLst>
                <a:path w="13585" h="25785" extrusionOk="0">
                  <a:moveTo>
                    <a:pt x="13401" y="1"/>
                  </a:moveTo>
                  <a:cubicBezTo>
                    <a:pt x="13369" y="1"/>
                    <a:pt x="13336" y="15"/>
                    <a:pt x="13310" y="50"/>
                  </a:cubicBezTo>
                  <a:cubicBezTo>
                    <a:pt x="10808" y="3052"/>
                    <a:pt x="8507" y="6221"/>
                    <a:pt x="6372" y="9523"/>
                  </a:cubicBezTo>
                  <a:cubicBezTo>
                    <a:pt x="4304" y="12692"/>
                    <a:pt x="2236" y="15995"/>
                    <a:pt x="1035" y="19597"/>
                  </a:cubicBezTo>
                  <a:cubicBezTo>
                    <a:pt x="701" y="20598"/>
                    <a:pt x="434" y="21599"/>
                    <a:pt x="267" y="22633"/>
                  </a:cubicBezTo>
                  <a:cubicBezTo>
                    <a:pt x="101" y="23633"/>
                    <a:pt x="1" y="24701"/>
                    <a:pt x="134" y="25735"/>
                  </a:cubicBezTo>
                  <a:cubicBezTo>
                    <a:pt x="134" y="25768"/>
                    <a:pt x="159" y="25785"/>
                    <a:pt x="184" y="25785"/>
                  </a:cubicBezTo>
                  <a:cubicBezTo>
                    <a:pt x="209" y="25785"/>
                    <a:pt x="234" y="25768"/>
                    <a:pt x="234" y="25735"/>
                  </a:cubicBezTo>
                  <a:cubicBezTo>
                    <a:pt x="234" y="24768"/>
                    <a:pt x="267" y="23834"/>
                    <a:pt x="401" y="22900"/>
                  </a:cubicBezTo>
                  <a:cubicBezTo>
                    <a:pt x="534" y="21999"/>
                    <a:pt x="734" y="21098"/>
                    <a:pt x="1035" y="20231"/>
                  </a:cubicBezTo>
                  <a:cubicBezTo>
                    <a:pt x="1602" y="18430"/>
                    <a:pt x="2402" y="16728"/>
                    <a:pt x="3270" y="15094"/>
                  </a:cubicBezTo>
                  <a:cubicBezTo>
                    <a:pt x="5104" y="11725"/>
                    <a:pt x="7206" y="8523"/>
                    <a:pt x="9441" y="5454"/>
                  </a:cubicBezTo>
                  <a:cubicBezTo>
                    <a:pt x="10742" y="3652"/>
                    <a:pt x="12076" y="1918"/>
                    <a:pt x="13510" y="217"/>
                  </a:cubicBezTo>
                  <a:cubicBezTo>
                    <a:pt x="13584" y="118"/>
                    <a:pt x="13494" y="1"/>
                    <a:pt x="134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Google Shape;2562;p47">
              <a:extLst>
                <a:ext uri="{FF2B5EF4-FFF2-40B4-BE49-F238E27FC236}">
                  <a16:creationId xmlns:a16="http://schemas.microsoft.com/office/drawing/2014/main" id="{AF4357E6-3299-8542-EE49-D6243F668DCD}"/>
                </a:ext>
              </a:extLst>
            </p:cNvPr>
            <p:cNvSpPr/>
            <p:nvPr/>
          </p:nvSpPr>
          <p:spPr>
            <a:xfrm flipH="1">
              <a:off x="5695394" y="3656833"/>
              <a:ext cx="41029" cy="26225"/>
            </a:xfrm>
            <a:custGeom>
              <a:avLst/>
              <a:gdLst/>
              <a:ahLst/>
              <a:cxnLst/>
              <a:rect l="l" t="t" r="r" b="b"/>
              <a:pathLst>
                <a:path w="2849" h="1821" extrusionOk="0">
                  <a:moveTo>
                    <a:pt x="2650" y="0"/>
                  </a:moveTo>
                  <a:cubicBezTo>
                    <a:pt x="2632" y="0"/>
                    <a:pt x="2614" y="5"/>
                    <a:pt x="2595" y="14"/>
                  </a:cubicBezTo>
                  <a:cubicBezTo>
                    <a:pt x="2362" y="147"/>
                    <a:pt x="2162" y="314"/>
                    <a:pt x="1962" y="447"/>
                  </a:cubicBezTo>
                  <a:cubicBezTo>
                    <a:pt x="1761" y="614"/>
                    <a:pt x="1561" y="748"/>
                    <a:pt x="1328" y="881"/>
                  </a:cubicBezTo>
                  <a:cubicBezTo>
                    <a:pt x="927" y="1148"/>
                    <a:pt x="494" y="1415"/>
                    <a:pt x="60" y="1682"/>
                  </a:cubicBezTo>
                  <a:cubicBezTo>
                    <a:pt x="1" y="1711"/>
                    <a:pt x="47" y="1820"/>
                    <a:pt x="129" y="1820"/>
                  </a:cubicBezTo>
                  <a:cubicBezTo>
                    <a:pt x="139" y="1820"/>
                    <a:pt x="149" y="1819"/>
                    <a:pt x="160" y="1815"/>
                  </a:cubicBezTo>
                  <a:cubicBezTo>
                    <a:pt x="594" y="1582"/>
                    <a:pt x="1061" y="1348"/>
                    <a:pt x="1495" y="1081"/>
                  </a:cubicBezTo>
                  <a:cubicBezTo>
                    <a:pt x="1928" y="814"/>
                    <a:pt x="2362" y="548"/>
                    <a:pt x="2762" y="247"/>
                  </a:cubicBezTo>
                  <a:cubicBezTo>
                    <a:pt x="2848" y="161"/>
                    <a:pt x="2761" y="0"/>
                    <a:pt x="26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Google Shape;2563;p47">
              <a:extLst>
                <a:ext uri="{FF2B5EF4-FFF2-40B4-BE49-F238E27FC236}">
                  <a16:creationId xmlns:a16="http://schemas.microsoft.com/office/drawing/2014/main" id="{3ACE09FA-00C6-CF8E-D4B6-7C5947615916}"/>
                </a:ext>
              </a:extLst>
            </p:cNvPr>
            <p:cNvSpPr/>
            <p:nvPr/>
          </p:nvSpPr>
          <p:spPr>
            <a:xfrm flipH="1">
              <a:off x="5422334" y="3872718"/>
              <a:ext cx="287289" cy="332912"/>
            </a:xfrm>
            <a:custGeom>
              <a:avLst/>
              <a:gdLst/>
              <a:ahLst/>
              <a:cxnLst/>
              <a:rect l="l" t="t" r="r" b="b"/>
              <a:pathLst>
                <a:path w="19949" h="23117" extrusionOk="0">
                  <a:moveTo>
                    <a:pt x="0" y="0"/>
                  </a:moveTo>
                  <a:lnTo>
                    <a:pt x="2502" y="23117"/>
                  </a:lnTo>
                  <a:lnTo>
                    <a:pt x="16312" y="23117"/>
                  </a:lnTo>
                  <a:lnTo>
                    <a:pt x="19948" y="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Google Shape;2564;p47">
              <a:extLst>
                <a:ext uri="{FF2B5EF4-FFF2-40B4-BE49-F238E27FC236}">
                  <a16:creationId xmlns:a16="http://schemas.microsoft.com/office/drawing/2014/main" id="{D4B08D59-7B84-5A0C-FC27-34ADFCACB317}"/>
                </a:ext>
              </a:extLst>
            </p:cNvPr>
            <p:cNvSpPr/>
            <p:nvPr/>
          </p:nvSpPr>
          <p:spPr>
            <a:xfrm flipH="1">
              <a:off x="5430025" y="3916915"/>
              <a:ext cx="275753" cy="10095"/>
            </a:xfrm>
            <a:custGeom>
              <a:avLst/>
              <a:gdLst/>
              <a:ahLst/>
              <a:cxnLst/>
              <a:rect l="l" t="t" r="r" b="b"/>
              <a:pathLst>
                <a:path w="19148" h="701" extrusionOk="0">
                  <a:moveTo>
                    <a:pt x="0" y="0"/>
                  </a:moveTo>
                  <a:cubicBezTo>
                    <a:pt x="34" y="100"/>
                    <a:pt x="34" y="200"/>
                    <a:pt x="67" y="300"/>
                  </a:cubicBezTo>
                  <a:cubicBezTo>
                    <a:pt x="67" y="334"/>
                    <a:pt x="67" y="334"/>
                    <a:pt x="67" y="367"/>
                  </a:cubicBezTo>
                  <a:lnTo>
                    <a:pt x="1601" y="367"/>
                  </a:lnTo>
                  <a:cubicBezTo>
                    <a:pt x="2335" y="367"/>
                    <a:pt x="3069" y="400"/>
                    <a:pt x="3770" y="400"/>
                  </a:cubicBezTo>
                  <a:lnTo>
                    <a:pt x="11642" y="567"/>
                  </a:lnTo>
                  <a:lnTo>
                    <a:pt x="15545" y="634"/>
                  </a:lnTo>
                  <a:cubicBezTo>
                    <a:pt x="16212" y="634"/>
                    <a:pt x="16879" y="667"/>
                    <a:pt x="17546" y="667"/>
                  </a:cubicBezTo>
                  <a:cubicBezTo>
                    <a:pt x="18047" y="667"/>
                    <a:pt x="18547" y="701"/>
                    <a:pt x="19081" y="701"/>
                  </a:cubicBezTo>
                  <a:cubicBezTo>
                    <a:pt x="19081" y="600"/>
                    <a:pt x="19114" y="500"/>
                    <a:pt x="19147" y="434"/>
                  </a:cubicBezTo>
                  <a:cubicBezTo>
                    <a:pt x="18514" y="367"/>
                    <a:pt x="17880" y="367"/>
                    <a:pt x="17246" y="367"/>
                  </a:cubicBezTo>
                  <a:cubicBezTo>
                    <a:pt x="16545" y="367"/>
                    <a:pt x="15812" y="334"/>
                    <a:pt x="15078" y="334"/>
                  </a:cubicBezTo>
                  <a:lnTo>
                    <a:pt x="7306" y="167"/>
                  </a:lnTo>
                  <a:cubicBezTo>
                    <a:pt x="6005" y="167"/>
                    <a:pt x="4670" y="133"/>
                    <a:pt x="3369" y="100"/>
                  </a:cubicBezTo>
                  <a:lnTo>
                    <a:pt x="1435" y="67"/>
                  </a:lnTo>
                  <a:cubicBezTo>
                    <a:pt x="968" y="33"/>
                    <a:pt x="467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Google Shape;2565;p47">
              <a:extLst>
                <a:ext uri="{FF2B5EF4-FFF2-40B4-BE49-F238E27FC236}">
                  <a16:creationId xmlns:a16="http://schemas.microsoft.com/office/drawing/2014/main" id="{5FA9CFC3-9203-62FA-8C23-AA0B0690F219}"/>
                </a:ext>
              </a:extLst>
            </p:cNvPr>
            <p:cNvSpPr/>
            <p:nvPr/>
          </p:nvSpPr>
          <p:spPr>
            <a:xfrm flipH="1">
              <a:off x="5430025" y="3937436"/>
              <a:ext cx="275753" cy="9750"/>
            </a:xfrm>
            <a:custGeom>
              <a:avLst/>
              <a:gdLst/>
              <a:ahLst/>
              <a:cxnLst/>
              <a:rect l="l" t="t" r="r" b="b"/>
              <a:pathLst>
                <a:path w="19148" h="677" extrusionOk="0">
                  <a:moveTo>
                    <a:pt x="284" y="0"/>
                  </a:moveTo>
                  <a:cubicBezTo>
                    <a:pt x="188" y="0"/>
                    <a:pt x="94" y="3"/>
                    <a:pt x="0" y="9"/>
                  </a:cubicBezTo>
                  <a:cubicBezTo>
                    <a:pt x="34" y="109"/>
                    <a:pt x="34" y="210"/>
                    <a:pt x="67" y="310"/>
                  </a:cubicBezTo>
                  <a:cubicBezTo>
                    <a:pt x="67" y="310"/>
                    <a:pt x="67" y="310"/>
                    <a:pt x="67" y="343"/>
                  </a:cubicBezTo>
                  <a:lnTo>
                    <a:pt x="1601" y="343"/>
                  </a:lnTo>
                  <a:cubicBezTo>
                    <a:pt x="2335" y="343"/>
                    <a:pt x="3069" y="376"/>
                    <a:pt x="3770" y="376"/>
                  </a:cubicBezTo>
                  <a:lnTo>
                    <a:pt x="11642" y="543"/>
                  </a:lnTo>
                  <a:lnTo>
                    <a:pt x="15545" y="610"/>
                  </a:lnTo>
                  <a:cubicBezTo>
                    <a:pt x="16212" y="610"/>
                    <a:pt x="16879" y="643"/>
                    <a:pt x="17546" y="643"/>
                  </a:cubicBezTo>
                  <a:cubicBezTo>
                    <a:pt x="18047" y="643"/>
                    <a:pt x="18547" y="677"/>
                    <a:pt x="19081" y="677"/>
                  </a:cubicBezTo>
                  <a:cubicBezTo>
                    <a:pt x="19081" y="576"/>
                    <a:pt x="19114" y="476"/>
                    <a:pt x="19147" y="410"/>
                  </a:cubicBezTo>
                  <a:cubicBezTo>
                    <a:pt x="18514" y="343"/>
                    <a:pt x="17880" y="376"/>
                    <a:pt x="17246" y="343"/>
                  </a:cubicBezTo>
                  <a:cubicBezTo>
                    <a:pt x="16545" y="343"/>
                    <a:pt x="15812" y="310"/>
                    <a:pt x="15078" y="310"/>
                  </a:cubicBezTo>
                  <a:lnTo>
                    <a:pt x="7306" y="143"/>
                  </a:lnTo>
                  <a:cubicBezTo>
                    <a:pt x="6005" y="143"/>
                    <a:pt x="4670" y="109"/>
                    <a:pt x="3369" y="76"/>
                  </a:cubicBezTo>
                  <a:lnTo>
                    <a:pt x="1435" y="43"/>
                  </a:lnTo>
                  <a:cubicBezTo>
                    <a:pt x="1061" y="43"/>
                    <a:pt x="666" y="0"/>
                    <a:pt x="2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Google Shape;2566;p47">
              <a:extLst>
                <a:ext uri="{FF2B5EF4-FFF2-40B4-BE49-F238E27FC236}">
                  <a16:creationId xmlns:a16="http://schemas.microsoft.com/office/drawing/2014/main" id="{0CD214BE-36A8-4293-14B6-450B683EA4BC}"/>
                </a:ext>
              </a:extLst>
            </p:cNvPr>
            <p:cNvSpPr/>
            <p:nvPr/>
          </p:nvSpPr>
          <p:spPr>
            <a:xfrm flipH="1">
              <a:off x="5449726" y="4067261"/>
              <a:ext cx="242602" cy="9145"/>
            </a:xfrm>
            <a:custGeom>
              <a:avLst/>
              <a:gdLst/>
              <a:ahLst/>
              <a:cxnLst/>
              <a:rect l="l" t="t" r="r" b="b"/>
              <a:pathLst>
                <a:path w="16846" h="635" extrusionOk="0">
                  <a:moveTo>
                    <a:pt x="0" y="1"/>
                  </a:moveTo>
                  <a:cubicBezTo>
                    <a:pt x="34" y="34"/>
                    <a:pt x="67" y="68"/>
                    <a:pt x="67" y="101"/>
                  </a:cubicBezTo>
                  <a:cubicBezTo>
                    <a:pt x="100" y="168"/>
                    <a:pt x="134" y="268"/>
                    <a:pt x="167" y="334"/>
                  </a:cubicBezTo>
                  <a:lnTo>
                    <a:pt x="667" y="334"/>
                  </a:lnTo>
                  <a:lnTo>
                    <a:pt x="2836" y="368"/>
                  </a:lnTo>
                  <a:lnTo>
                    <a:pt x="10708" y="535"/>
                  </a:lnTo>
                  <a:lnTo>
                    <a:pt x="14611" y="601"/>
                  </a:lnTo>
                  <a:lnTo>
                    <a:pt x="16579" y="635"/>
                  </a:lnTo>
                  <a:lnTo>
                    <a:pt x="16812" y="635"/>
                  </a:lnTo>
                  <a:cubicBezTo>
                    <a:pt x="16812" y="601"/>
                    <a:pt x="16812" y="568"/>
                    <a:pt x="16812" y="535"/>
                  </a:cubicBezTo>
                  <a:cubicBezTo>
                    <a:pt x="16812" y="468"/>
                    <a:pt x="16846" y="401"/>
                    <a:pt x="16846" y="334"/>
                  </a:cubicBezTo>
                  <a:lnTo>
                    <a:pt x="16312" y="334"/>
                  </a:lnTo>
                  <a:cubicBezTo>
                    <a:pt x="15611" y="301"/>
                    <a:pt x="14878" y="301"/>
                    <a:pt x="14144" y="268"/>
                  </a:cubicBezTo>
                  <a:cubicBezTo>
                    <a:pt x="11575" y="234"/>
                    <a:pt x="8973" y="168"/>
                    <a:pt x="6372" y="134"/>
                  </a:cubicBezTo>
                  <a:cubicBezTo>
                    <a:pt x="5071" y="101"/>
                    <a:pt x="3770" y="68"/>
                    <a:pt x="2435" y="34"/>
                  </a:cubicBezTo>
                  <a:lnTo>
                    <a:pt x="5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Google Shape;2567;p47">
              <a:extLst>
                <a:ext uri="{FF2B5EF4-FFF2-40B4-BE49-F238E27FC236}">
                  <a16:creationId xmlns:a16="http://schemas.microsoft.com/office/drawing/2014/main" id="{D2325625-423B-65A6-FB13-02C4B5A826ED}"/>
                </a:ext>
              </a:extLst>
            </p:cNvPr>
            <p:cNvSpPr/>
            <p:nvPr/>
          </p:nvSpPr>
          <p:spPr>
            <a:xfrm flipH="1">
              <a:off x="6607683" y="3642897"/>
              <a:ext cx="464039" cy="550059"/>
            </a:xfrm>
            <a:custGeom>
              <a:avLst/>
              <a:gdLst/>
              <a:ahLst/>
              <a:cxnLst/>
              <a:rect l="l" t="t" r="r" b="b"/>
              <a:pathLst>
                <a:path w="27766" h="32913" extrusionOk="0">
                  <a:moveTo>
                    <a:pt x="439" y="1"/>
                  </a:moveTo>
                  <a:cubicBezTo>
                    <a:pt x="164" y="1"/>
                    <a:pt x="0" y="428"/>
                    <a:pt x="279" y="623"/>
                  </a:cubicBezTo>
                  <a:cubicBezTo>
                    <a:pt x="6750" y="5193"/>
                    <a:pt x="15290" y="4593"/>
                    <a:pt x="22061" y="8562"/>
                  </a:cubicBezTo>
                  <a:cubicBezTo>
                    <a:pt x="23729" y="9530"/>
                    <a:pt x="25363" y="10830"/>
                    <a:pt x="26231" y="12632"/>
                  </a:cubicBezTo>
                  <a:cubicBezTo>
                    <a:pt x="27231" y="14767"/>
                    <a:pt x="26798" y="17235"/>
                    <a:pt x="26631" y="19470"/>
                  </a:cubicBezTo>
                  <a:cubicBezTo>
                    <a:pt x="26264" y="23940"/>
                    <a:pt x="25864" y="28410"/>
                    <a:pt x="25430" y="32913"/>
                  </a:cubicBezTo>
                  <a:lnTo>
                    <a:pt x="26031" y="32913"/>
                  </a:lnTo>
                  <a:cubicBezTo>
                    <a:pt x="26431" y="28877"/>
                    <a:pt x="26798" y="24840"/>
                    <a:pt x="27131" y="20804"/>
                  </a:cubicBezTo>
                  <a:cubicBezTo>
                    <a:pt x="27331" y="18536"/>
                    <a:pt x="27765" y="16068"/>
                    <a:pt x="27231" y="13799"/>
                  </a:cubicBezTo>
                  <a:cubicBezTo>
                    <a:pt x="26798" y="11898"/>
                    <a:pt x="25530" y="10330"/>
                    <a:pt x="23996" y="9129"/>
                  </a:cubicBezTo>
                  <a:cubicBezTo>
                    <a:pt x="20894" y="6728"/>
                    <a:pt x="16957" y="5660"/>
                    <a:pt x="13188" y="4726"/>
                  </a:cubicBezTo>
                  <a:cubicBezTo>
                    <a:pt x="8852" y="3625"/>
                    <a:pt x="4315" y="2691"/>
                    <a:pt x="612" y="56"/>
                  </a:cubicBezTo>
                  <a:cubicBezTo>
                    <a:pt x="552" y="18"/>
                    <a:pt x="493" y="1"/>
                    <a:pt x="43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0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F6AEA5-68B5-27E8-433F-CBEED9F95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/>
              <a:t>Standardisation is an exploitation</a:t>
            </a:r>
            <a:r>
              <a:rPr lang="pl-PL" b="1"/>
              <a:t>/</a:t>
            </a:r>
            <a:r>
              <a:rPr lang="pl-PL" b="1" err="1"/>
              <a:t>knowledge</a:t>
            </a:r>
            <a:r>
              <a:rPr lang="pl-PL" b="1"/>
              <a:t> </a:t>
            </a:r>
            <a:r>
              <a:rPr lang="pl-PL" b="1" err="1"/>
              <a:t>valorisation</a:t>
            </a:r>
            <a:r>
              <a:rPr lang="en-GB" b="1"/>
              <a:t> pathway 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B81D4C-DC03-CD83-6492-DF40120DF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endParaRPr lang="pl-PL"/>
          </a:p>
          <a:p>
            <a:pPr lvl="1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8D64837-A50E-4D7F-8490-03D4D1B2CFA9}"/>
              </a:ext>
            </a:extLst>
          </p:cNvPr>
          <p:cNvSpPr txBox="1"/>
          <p:nvPr/>
        </p:nvSpPr>
        <p:spPr>
          <a:xfrm>
            <a:off x="838200" y="1885355"/>
            <a:ext cx="805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can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be one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pathway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exploiting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R&amp;I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results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9" name="Rechteck: abgerundete Ecken 4">
            <a:extLst>
              <a:ext uri="{FF2B5EF4-FFF2-40B4-BE49-F238E27FC236}">
                <a16:creationId xmlns:a16="http://schemas.microsoft.com/office/drawing/2014/main" id="{FF860C53-A226-DA66-609E-6A49919BE9FC}"/>
              </a:ext>
            </a:extLst>
          </p:cNvPr>
          <p:cNvSpPr/>
          <p:nvPr/>
        </p:nvSpPr>
        <p:spPr>
          <a:xfrm>
            <a:off x="5038967" y="2946109"/>
            <a:ext cx="6096000" cy="2190590"/>
          </a:xfrm>
          <a:prstGeom prst="roundRect">
            <a:avLst/>
          </a:prstGeom>
          <a:solidFill>
            <a:srgbClr val="5F5A3A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The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use of results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 further research and innovation activities other than those covered by the action concerned, including among other things, commercial exploitation such as developing, creating, manufacturing and marketing a product or process, creating and providing a service, or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 standardisation activities. </a:t>
            </a:r>
          </a:p>
        </p:txBody>
      </p:sp>
      <p:grpSp>
        <p:nvGrpSpPr>
          <p:cNvPr id="31" name="Grupa 30">
            <a:extLst>
              <a:ext uri="{FF2B5EF4-FFF2-40B4-BE49-F238E27FC236}">
                <a16:creationId xmlns:a16="http://schemas.microsoft.com/office/drawing/2014/main" id="{8FFBADD8-9A26-B947-AD1C-C39A32A24805}"/>
              </a:ext>
            </a:extLst>
          </p:cNvPr>
          <p:cNvGrpSpPr/>
          <p:nvPr/>
        </p:nvGrpSpPr>
        <p:grpSpPr>
          <a:xfrm>
            <a:off x="963959" y="2721534"/>
            <a:ext cx="2922676" cy="3121491"/>
            <a:chOff x="482375" y="2621280"/>
            <a:chExt cx="2922676" cy="3121491"/>
          </a:xfrm>
        </p:grpSpPr>
        <p:grpSp>
          <p:nvGrpSpPr>
            <p:cNvPr id="32" name="Google Shape;3354;p62">
              <a:extLst>
                <a:ext uri="{FF2B5EF4-FFF2-40B4-BE49-F238E27FC236}">
                  <a16:creationId xmlns:a16="http://schemas.microsoft.com/office/drawing/2014/main" id="{3F828B65-A206-8E82-FD11-BEA09DDF2F24}"/>
                </a:ext>
              </a:extLst>
            </p:cNvPr>
            <p:cNvGrpSpPr/>
            <p:nvPr/>
          </p:nvGrpSpPr>
          <p:grpSpPr>
            <a:xfrm>
              <a:off x="482375" y="2621280"/>
              <a:ext cx="2922676" cy="3121491"/>
              <a:chOff x="4571240" y="2764381"/>
              <a:chExt cx="1713600" cy="1870465"/>
            </a:xfrm>
          </p:grpSpPr>
          <p:sp>
            <p:nvSpPr>
              <p:cNvPr id="35" name="Google Shape;3355;p62">
                <a:extLst>
                  <a:ext uri="{FF2B5EF4-FFF2-40B4-BE49-F238E27FC236}">
                    <a16:creationId xmlns:a16="http://schemas.microsoft.com/office/drawing/2014/main" id="{E23DF98A-51FF-3A94-28C7-B6C4A9A08207}"/>
                  </a:ext>
                </a:extLst>
              </p:cNvPr>
              <p:cNvSpPr/>
              <p:nvPr/>
            </p:nvSpPr>
            <p:spPr>
              <a:xfrm>
                <a:off x="4571240" y="2764381"/>
                <a:ext cx="1713600" cy="1713300"/>
              </a:xfrm>
              <a:prstGeom prst="ellipse">
                <a:avLst/>
              </a:prstGeom>
              <a:solidFill>
                <a:srgbClr val="3E85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oogle Shape;3356;p62">
                <a:extLst>
                  <a:ext uri="{FF2B5EF4-FFF2-40B4-BE49-F238E27FC236}">
                    <a16:creationId xmlns:a16="http://schemas.microsoft.com/office/drawing/2014/main" id="{076C1874-A67A-CD80-7EBA-1FD8894F46E6}"/>
                  </a:ext>
                </a:extLst>
              </p:cNvPr>
              <p:cNvGrpSpPr/>
              <p:nvPr/>
            </p:nvGrpSpPr>
            <p:grpSpPr>
              <a:xfrm>
                <a:off x="4790243" y="2951847"/>
                <a:ext cx="1396951" cy="1493150"/>
                <a:chOff x="1377050" y="2170175"/>
                <a:chExt cx="1764050" cy="1885766"/>
              </a:xfrm>
            </p:grpSpPr>
            <p:sp>
              <p:nvSpPr>
                <p:cNvPr id="50" name="Google Shape;3357;p62">
                  <a:extLst>
                    <a:ext uri="{FF2B5EF4-FFF2-40B4-BE49-F238E27FC236}">
                      <a16:creationId xmlns:a16="http://schemas.microsoft.com/office/drawing/2014/main" id="{B32A18E3-3025-5CBC-EEBB-EE1E055F061A}"/>
                    </a:ext>
                  </a:extLst>
                </p:cNvPr>
                <p:cNvSpPr/>
                <p:nvPr/>
              </p:nvSpPr>
              <p:spPr>
                <a:xfrm rot="1430105">
                  <a:off x="2319943" y="3768176"/>
                  <a:ext cx="151798" cy="2685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72" h="10742" fill="none" extrusionOk="0">
                      <a:moveTo>
                        <a:pt x="901" y="10741"/>
                      </a:moveTo>
                      <a:lnTo>
                        <a:pt x="1" y="8339"/>
                      </a:lnTo>
                      <a:lnTo>
                        <a:pt x="2402" y="8139"/>
                      </a:lnTo>
                      <a:lnTo>
                        <a:pt x="1702" y="5537"/>
                      </a:lnTo>
                      <a:lnTo>
                        <a:pt x="4270" y="5437"/>
                      </a:lnTo>
                      <a:lnTo>
                        <a:pt x="3503" y="2869"/>
                      </a:lnTo>
                      <a:lnTo>
                        <a:pt x="6072" y="2602"/>
                      </a:lnTo>
                      <a:lnTo>
                        <a:pt x="5371" y="0"/>
                      </a:lnTo>
                    </a:path>
                  </a:pathLst>
                </a:custGeom>
                <a:noFill/>
                <a:ln w="5000" cap="flat" cmpd="sng">
                  <a:solidFill>
                    <a:schemeClr val="accent1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Google Shape;3358;p62">
                  <a:extLst>
                    <a:ext uri="{FF2B5EF4-FFF2-40B4-BE49-F238E27FC236}">
                      <a16:creationId xmlns:a16="http://schemas.microsoft.com/office/drawing/2014/main" id="{5A182B27-895C-65D9-B3B9-040581635618}"/>
                    </a:ext>
                  </a:extLst>
                </p:cNvPr>
                <p:cNvSpPr/>
                <p:nvPr/>
              </p:nvSpPr>
              <p:spPr>
                <a:xfrm>
                  <a:off x="2931113" y="3180525"/>
                  <a:ext cx="54225" cy="10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4371" fill="none" extrusionOk="0">
                      <a:moveTo>
                        <a:pt x="0" y="0"/>
                      </a:moveTo>
                      <a:cubicBezTo>
                        <a:pt x="1201" y="0"/>
                        <a:pt x="2168" y="968"/>
                        <a:pt x="2168" y="2202"/>
                      </a:cubicBezTo>
                      <a:cubicBezTo>
                        <a:pt x="2168" y="3403"/>
                        <a:pt x="1201" y="4370"/>
                        <a:pt x="0" y="4370"/>
                      </a:cubicBezTo>
                    </a:path>
                  </a:pathLst>
                </a:custGeom>
                <a:noFill/>
                <a:ln w="5000" cap="flat" cmpd="sng">
                  <a:solidFill>
                    <a:schemeClr val="dk2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Google Shape;3359;p62">
                  <a:extLst>
                    <a:ext uri="{FF2B5EF4-FFF2-40B4-BE49-F238E27FC236}">
                      <a16:creationId xmlns:a16="http://schemas.microsoft.com/office/drawing/2014/main" id="{49062992-79F2-3BBB-7A40-CA48A3528E71}"/>
                    </a:ext>
                  </a:extLst>
                </p:cNvPr>
                <p:cNvSpPr/>
                <p:nvPr/>
              </p:nvSpPr>
              <p:spPr>
                <a:xfrm>
                  <a:off x="1377050" y="2903300"/>
                  <a:ext cx="124275" cy="20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1" h="8041" fill="none" extrusionOk="0">
                      <a:moveTo>
                        <a:pt x="835" y="8040"/>
                      </a:moveTo>
                      <a:lnTo>
                        <a:pt x="1" y="5371"/>
                      </a:lnTo>
                      <a:lnTo>
                        <a:pt x="2703" y="5572"/>
                      </a:lnTo>
                      <a:lnTo>
                        <a:pt x="2002" y="2670"/>
                      </a:lnTo>
                      <a:lnTo>
                        <a:pt x="4971" y="2569"/>
                      </a:lnTo>
                      <a:lnTo>
                        <a:pt x="4037" y="1"/>
                      </a:lnTo>
                    </a:path>
                  </a:pathLst>
                </a:custGeom>
                <a:noFill/>
                <a:ln w="5000" cap="flat" cmpd="sng">
                  <a:solidFill>
                    <a:schemeClr val="dk2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Google Shape;3360;p62">
                  <a:extLst>
                    <a:ext uri="{FF2B5EF4-FFF2-40B4-BE49-F238E27FC236}">
                      <a16:creationId xmlns:a16="http://schemas.microsoft.com/office/drawing/2014/main" id="{9BD4DFA0-DD74-9B9B-7C21-DCC44BBB13C4}"/>
                    </a:ext>
                  </a:extLst>
                </p:cNvPr>
                <p:cNvSpPr/>
                <p:nvPr/>
              </p:nvSpPr>
              <p:spPr>
                <a:xfrm>
                  <a:off x="1733550" y="2170175"/>
                  <a:ext cx="156825" cy="2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3" h="8340" fill="none" extrusionOk="0">
                      <a:moveTo>
                        <a:pt x="1702" y="4070"/>
                      </a:moveTo>
                      <a:cubicBezTo>
                        <a:pt x="2536" y="3036"/>
                        <a:pt x="3270" y="2035"/>
                        <a:pt x="4104" y="1001"/>
                      </a:cubicBezTo>
                      <a:cubicBezTo>
                        <a:pt x="4304" y="667"/>
                        <a:pt x="4638" y="367"/>
                        <a:pt x="5004" y="200"/>
                      </a:cubicBezTo>
                      <a:cubicBezTo>
                        <a:pt x="5371" y="0"/>
                        <a:pt x="5838" y="100"/>
                        <a:pt x="6072" y="467"/>
                      </a:cubicBezTo>
                      <a:cubicBezTo>
                        <a:pt x="6272" y="868"/>
                        <a:pt x="6039" y="1301"/>
                        <a:pt x="5872" y="1668"/>
                      </a:cubicBezTo>
                      <a:cubicBezTo>
                        <a:pt x="5471" y="2469"/>
                        <a:pt x="5305" y="3303"/>
                        <a:pt x="5271" y="4170"/>
                      </a:cubicBezTo>
                      <a:cubicBezTo>
                        <a:pt x="5338" y="4804"/>
                        <a:pt x="5305" y="5438"/>
                        <a:pt x="5238" y="6071"/>
                      </a:cubicBezTo>
                      <a:cubicBezTo>
                        <a:pt x="4771" y="8340"/>
                        <a:pt x="1" y="7472"/>
                        <a:pt x="1202" y="4837"/>
                      </a:cubicBezTo>
                      <a:cubicBezTo>
                        <a:pt x="1335" y="4570"/>
                        <a:pt x="1502" y="4303"/>
                        <a:pt x="1702" y="4070"/>
                      </a:cubicBezTo>
                      <a:close/>
                    </a:path>
                  </a:pathLst>
                </a:custGeom>
                <a:noFill/>
                <a:ln w="5000" cap="flat" cmpd="sng">
                  <a:solidFill>
                    <a:schemeClr val="accent1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Google Shape;3361;p62">
                  <a:extLst>
                    <a:ext uri="{FF2B5EF4-FFF2-40B4-BE49-F238E27FC236}">
                      <a16:creationId xmlns:a16="http://schemas.microsoft.com/office/drawing/2014/main" id="{AD585F0B-A690-E3CA-71CD-823C15F835AB}"/>
                    </a:ext>
                  </a:extLst>
                </p:cNvPr>
                <p:cNvSpPr/>
                <p:nvPr/>
              </p:nvSpPr>
              <p:spPr>
                <a:xfrm flipH="1">
                  <a:off x="3086875" y="2390338"/>
                  <a:ext cx="54225" cy="5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9" h="2170" fill="none" extrusionOk="0">
                      <a:moveTo>
                        <a:pt x="2168" y="1068"/>
                      </a:moveTo>
                      <a:cubicBezTo>
                        <a:pt x="2168" y="1669"/>
                        <a:pt x="1701" y="2169"/>
                        <a:pt x="1101" y="2169"/>
                      </a:cubicBezTo>
                      <a:cubicBezTo>
                        <a:pt x="500" y="2169"/>
                        <a:pt x="0" y="1669"/>
                        <a:pt x="0" y="1068"/>
                      </a:cubicBezTo>
                      <a:cubicBezTo>
                        <a:pt x="0" y="501"/>
                        <a:pt x="500" y="1"/>
                        <a:pt x="1101" y="1"/>
                      </a:cubicBezTo>
                      <a:cubicBezTo>
                        <a:pt x="1701" y="1"/>
                        <a:pt x="2168" y="501"/>
                        <a:pt x="2168" y="1068"/>
                      </a:cubicBezTo>
                      <a:close/>
                    </a:path>
                  </a:pathLst>
                </a:custGeom>
                <a:noFill/>
                <a:ln w="5000" cap="flat" cmpd="sng">
                  <a:solidFill>
                    <a:schemeClr val="dk2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" name="Google Shape;3362;p62">
                <a:extLst>
                  <a:ext uri="{FF2B5EF4-FFF2-40B4-BE49-F238E27FC236}">
                    <a16:creationId xmlns:a16="http://schemas.microsoft.com/office/drawing/2014/main" id="{2C5BEED9-CB0B-C3E0-BA38-31124D9276BA}"/>
                  </a:ext>
                </a:extLst>
              </p:cNvPr>
              <p:cNvGrpSpPr/>
              <p:nvPr/>
            </p:nvGrpSpPr>
            <p:grpSpPr>
              <a:xfrm>
                <a:off x="4891543" y="2884662"/>
                <a:ext cx="964093" cy="1750184"/>
                <a:chOff x="1555404" y="1675276"/>
                <a:chExt cx="1217443" cy="2210386"/>
              </a:xfrm>
            </p:grpSpPr>
            <p:sp>
              <p:nvSpPr>
                <p:cNvPr id="38" name="Google Shape;3363;p62">
                  <a:extLst>
                    <a:ext uri="{FF2B5EF4-FFF2-40B4-BE49-F238E27FC236}">
                      <a16:creationId xmlns:a16="http://schemas.microsoft.com/office/drawing/2014/main" id="{E28585B5-8B9A-756C-19E9-826D16E8D83B}"/>
                    </a:ext>
                  </a:extLst>
                </p:cNvPr>
                <p:cNvSpPr/>
                <p:nvPr/>
              </p:nvSpPr>
              <p:spPr>
                <a:xfrm rot="1737649">
                  <a:off x="1726183" y="3004970"/>
                  <a:ext cx="327773" cy="478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4" h="12964" extrusionOk="0">
                      <a:moveTo>
                        <a:pt x="4411" y="1"/>
                      </a:moveTo>
                      <a:cubicBezTo>
                        <a:pt x="4104" y="1"/>
                        <a:pt x="3807" y="88"/>
                        <a:pt x="3536" y="288"/>
                      </a:cubicBezTo>
                      <a:cubicBezTo>
                        <a:pt x="3269" y="555"/>
                        <a:pt x="3036" y="855"/>
                        <a:pt x="2936" y="1222"/>
                      </a:cubicBezTo>
                      <a:cubicBezTo>
                        <a:pt x="2402" y="2356"/>
                        <a:pt x="1902" y="3490"/>
                        <a:pt x="1401" y="4658"/>
                      </a:cubicBezTo>
                      <a:cubicBezTo>
                        <a:pt x="668" y="6326"/>
                        <a:pt x="0" y="8127"/>
                        <a:pt x="267" y="9928"/>
                      </a:cubicBezTo>
                      <a:cubicBezTo>
                        <a:pt x="1201" y="9094"/>
                        <a:pt x="2235" y="8327"/>
                        <a:pt x="3303" y="7660"/>
                      </a:cubicBezTo>
                      <a:cubicBezTo>
                        <a:pt x="3570" y="9495"/>
                        <a:pt x="4170" y="11296"/>
                        <a:pt x="5004" y="12964"/>
                      </a:cubicBezTo>
                      <a:cubicBezTo>
                        <a:pt x="6005" y="11196"/>
                        <a:pt x="6739" y="9328"/>
                        <a:pt x="7239" y="7360"/>
                      </a:cubicBezTo>
                      <a:cubicBezTo>
                        <a:pt x="7472" y="8094"/>
                        <a:pt x="7873" y="8727"/>
                        <a:pt x="8406" y="9261"/>
                      </a:cubicBezTo>
                      <a:cubicBezTo>
                        <a:pt x="8873" y="7093"/>
                        <a:pt x="8273" y="5125"/>
                        <a:pt x="7773" y="2990"/>
                      </a:cubicBezTo>
                      <a:cubicBezTo>
                        <a:pt x="7498" y="1891"/>
                        <a:pt x="5844" y="1"/>
                        <a:pt x="4411" y="1"/>
                      </a:cubicBezTo>
                      <a:close/>
                    </a:path>
                  </a:pathLst>
                </a:custGeom>
                <a:solidFill>
                  <a:srgbClr val="FFA21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Google Shape;3364;p62">
                  <a:extLst>
                    <a:ext uri="{FF2B5EF4-FFF2-40B4-BE49-F238E27FC236}">
                      <a16:creationId xmlns:a16="http://schemas.microsoft.com/office/drawing/2014/main" id="{3B5B25E4-FCDB-DFE1-0DEC-32FFF08ED414}"/>
                    </a:ext>
                  </a:extLst>
                </p:cNvPr>
                <p:cNvSpPr/>
                <p:nvPr/>
              </p:nvSpPr>
              <p:spPr>
                <a:xfrm rot="1737649">
                  <a:off x="1781132" y="2888935"/>
                  <a:ext cx="489185" cy="304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44" h="8246" extrusionOk="0">
                      <a:moveTo>
                        <a:pt x="3267" y="1"/>
                      </a:moveTo>
                      <a:cubicBezTo>
                        <a:pt x="2095" y="1"/>
                        <a:pt x="2042" y="689"/>
                        <a:pt x="1735" y="1885"/>
                      </a:cubicBezTo>
                      <a:cubicBezTo>
                        <a:pt x="1268" y="3786"/>
                        <a:pt x="735" y="5687"/>
                        <a:pt x="68" y="7555"/>
                      </a:cubicBezTo>
                      <a:cubicBezTo>
                        <a:pt x="34" y="7656"/>
                        <a:pt x="1" y="7822"/>
                        <a:pt x="34" y="7922"/>
                      </a:cubicBezTo>
                      <a:cubicBezTo>
                        <a:pt x="134" y="8089"/>
                        <a:pt x="334" y="8123"/>
                        <a:pt x="501" y="8123"/>
                      </a:cubicBezTo>
                      <a:cubicBezTo>
                        <a:pt x="1972" y="8204"/>
                        <a:pt x="3443" y="8245"/>
                        <a:pt x="4914" y="8245"/>
                      </a:cubicBezTo>
                      <a:cubicBezTo>
                        <a:pt x="7646" y="8245"/>
                        <a:pt x="10378" y="8104"/>
                        <a:pt x="13110" y="7822"/>
                      </a:cubicBezTo>
                      <a:cubicBezTo>
                        <a:pt x="13244" y="7822"/>
                        <a:pt x="13210" y="7489"/>
                        <a:pt x="13044" y="7022"/>
                      </a:cubicBezTo>
                      <a:cubicBezTo>
                        <a:pt x="12743" y="6255"/>
                        <a:pt x="12410" y="5487"/>
                        <a:pt x="12043" y="4753"/>
                      </a:cubicBezTo>
                      <a:cubicBezTo>
                        <a:pt x="11176" y="3286"/>
                        <a:pt x="10475" y="1718"/>
                        <a:pt x="10008" y="83"/>
                      </a:cubicBezTo>
                      <a:cubicBezTo>
                        <a:pt x="9122" y="125"/>
                        <a:pt x="8235" y="153"/>
                        <a:pt x="7341" y="153"/>
                      </a:cubicBezTo>
                      <a:cubicBezTo>
                        <a:pt x="6788" y="153"/>
                        <a:pt x="6232" y="142"/>
                        <a:pt x="5672" y="117"/>
                      </a:cubicBezTo>
                      <a:cubicBezTo>
                        <a:pt x="5004" y="117"/>
                        <a:pt x="4304" y="50"/>
                        <a:pt x="3603" y="17"/>
                      </a:cubicBezTo>
                      <a:cubicBezTo>
                        <a:pt x="3482" y="6"/>
                        <a:pt x="3370" y="1"/>
                        <a:pt x="326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Google Shape;3365;p62">
                  <a:extLst>
                    <a:ext uri="{FF2B5EF4-FFF2-40B4-BE49-F238E27FC236}">
                      <a16:creationId xmlns:a16="http://schemas.microsoft.com/office/drawing/2014/main" id="{057DBED0-D6AC-8010-791F-A055F0509A2E}"/>
                    </a:ext>
                  </a:extLst>
                </p:cNvPr>
                <p:cNvSpPr/>
                <p:nvPr/>
              </p:nvSpPr>
              <p:spPr>
                <a:xfrm rot="1737649">
                  <a:off x="1996687" y="1760810"/>
                  <a:ext cx="701126" cy="13530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82" h="36633" extrusionOk="0">
                      <a:moveTo>
                        <a:pt x="8791" y="0"/>
                      </a:moveTo>
                      <a:cubicBezTo>
                        <a:pt x="8481" y="0"/>
                        <a:pt x="5533" y="4519"/>
                        <a:pt x="5271" y="4943"/>
                      </a:cubicBezTo>
                      <a:cubicBezTo>
                        <a:pt x="3604" y="7545"/>
                        <a:pt x="2002" y="10247"/>
                        <a:pt x="1102" y="13283"/>
                      </a:cubicBezTo>
                      <a:cubicBezTo>
                        <a:pt x="1" y="17119"/>
                        <a:pt x="134" y="21255"/>
                        <a:pt x="902" y="25191"/>
                      </a:cubicBezTo>
                      <a:cubicBezTo>
                        <a:pt x="1669" y="29093"/>
                        <a:pt x="3069" y="32862"/>
                        <a:pt x="4470" y="36631"/>
                      </a:cubicBezTo>
                      <a:lnTo>
                        <a:pt x="4470" y="36631"/>
                      </a:lnTo>
                      <a:cubicBezTo>
                        <a:pt x="4413" y="36465"/>
                        <a:pt x="5972" y="36332"/>
                        <a:pt x="6105" y="36332"/>
                      </a:cubicBezTo>
                      <a:lnTo>
                        <a:pt x="13277" y="36332"/>
                      </a:lnTo>
                      <a:cubicBezTo>
                        <a:pt x="13340" y="36329"/>
                        <a:pt x="13403" y="36328"/>
                        <a:pt x="13465" y="36328"/>
                      </a:cubicBezTo>
                      <a:cubicBezTo>
                        <a:pt x="13643" y="36328"/>
                        <a:pt x="13818" y="36337"/>
                        <a:pt x="13984" y="36337"/>
                      </a:cubicBezTo>
                      <a:cubicBezTo>
                        <a:pt x="14405" y="36337"/>
                        <a:pt x="14772" y="36279"/>
                        <a:pt x="15012" y="35865"/>
                      </a:cubicBezTo>
                      <a:cubicBezTo>
                        <a:pt x="15045" y="35799"/>
                        <a:pt x="15078" y="35732"/>
                        <a:pt x="15112" y="35665"/>
                      </a:cubicBezTo>
                      <a:cubicBezTo>
                        <a:pt x="16980" y="30762"/>
                        <a:pt x="18147" y="25591"/>
                        <a:pt x="18581" y="20354"/>
                      </a:cubicBezTo>
                      <a:cubicBezTo>
                        <a:pt x="18981" y="15384"/>
                        <a:pt x="16313" y="10013"/>
                        <a:pt x="13611" y="5944"/>
                      </a:cubicBezTo>
                      <a:cubicBezTo>
                        <a:pt x="12243" y="3776"/>
                        <a:pt x="10642" y="1808"/>
                        <a:pt x="8807" y="6"/>
                      </a:cubicBezTo>
                      <a:cubicBezTo>
                        <a:pt x="8803" y="2"/>
                        <a:pt x="8798" y="0"/>
                        <a:pt x="8791" y="0"/>
                      </a:cubicBezTo>
                      <a:close/>
                      <a:moveTo>
                        <a:pt x="4470" y="36631"/>
                      </a:moveTo>
                      <a:cubicBezTo>
                        <a:pt x="4470" y="36632"/>
                        <a:pt x="4471" y="36632"/>
                        <a:pt x="4471" y="36633"/>
                      </a:cubicBezTo>
                      <a:cubicBezTo>
                        <a:pt x="4471" y="36632"/>
                        <a:pt x="4470" y="36632"/>
                        <a:pt x="4470" y="36631"/>
                      </a:cubicBezTo>
                      <a:close/>
                    </a:path>
                  </a:pathLst>
                </a:custGeom>
                <a:solidFill>
                  <a:srgbClr val="5F5A3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Google Shape;3366;p62">
                  <a:extLst>
                    <a:ext uri="{FF2B5EF4-FFF2-40B4-BE49-F238E27FC236}">
                      <a16:creationId xmlns:a16="http://schemas.microsoft.com/office/drawing/2014/main" id="{368ED0FF-2CA7-720D-45D9-465B18411F1C}"/>
                    </a:ext>
                  </a:extLst>
                </p:cNvPr>
                <p:cNvSpPr/>
                <p:nvPr/>
              </p:nvSpPr>
              <p:spPr>
                <a:xfrm rot="1737649">
                  <a:off x="2011056" y="2490914"/>
                  <a:ext cx="409070" cy="3589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5" h="9718" extrusionOk="0">
                      <a:moveTo>
                        <a:pt x="5536" y="1"/>
                      </a:moveTo>
                      <a:cubicBezTo>
                        <a:pt x="4646" y="1"/>
                        <a:pt x="3744" y="245"/>
                        <a:pt x="2936" y="756"/>
                      </a:cubicBezTo>
                      <a:cubicBezTo>
                        <a:pt x="667" y="2190"/>
                        <a:pt x="0" y="5193"/>
                        <a:pt x="1435" y="7461"/>
                      </a:cubicBezTo>
                      <a:cubicBezTo>
                        <a:pt x="2358" y="8921"/>
                        <a:pt x="3930" y="9717"/>
                        <a:pt x="5539" y="9717"/>
                      </a:cubicBezTo>
                      <a:cubicBezTo>
                        <a:pt x="6429" y="9717"/>
                        <a:pt x="7331" y="9473"/>
                        <a:pt x="8139" y="8962"/>
                      </a:cubicBezTo>
                      <a:cubicBezTo>
                        <a:pt x="10408" y="7528"/>
                        <a:pt x="11075" y="4525"/>
                        <a:pt x="9641" y="2257"/>
                      </a:cubicBezTo>
                      <a:cubicBezTo>
                        <a:pt x="8717" y="797"/>
                        <a:pt x="7145" y="1"/>
                        <a:pt x="553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Google Shape;3368;p62">
                  <a:extLst>
                    <a:ext uri="{FF2B5EF4-FFF2-40B4-BE49-F238E27FC236}">
                      <a16:creationId xmlns:a16="http://schemas.microsoft.com/office/drawing/2014/main" id="{F0E0D03A-71A0-30C0-B0E6-7E261F03FCCA}"/>
                    </a:ext>
                  </a:extLst>
                </p:cNvPr>
                <p:cNvSpPr/>
                <p:nvPr/>
              </p:nvSpPr>
              <p:spPr>
                <a:xfrm rot="1737649">
                  <a:off x="2546095" y="1675276"/>
                  <a:ext cx="226752" cy="306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8306" extrusionOk="0">
                      <a:moveTo>
                        <a:pt x="2903" y="1"/>
                      </a:moveTo>
                      <a:cubicBezTo>
                        <a:pt x="2386" y="1"/>
                        <a:pt x="2636" y="1077"/>
                        <a:pt x="2636" y="1452"/>
                      </a:cubicBezTo>
                      <a:lnTo>
                        <a:pt x="2636" y="3020"/>
                      </a:lnTo>
                      <a:cubicBezTo>
                        <a:pt x="2669" y="3454"/>
                        <a:pt x="2636" y="3921"/>
                        <a:pt x="2502" y="4354"/>
                      </a:cubicBezTo>
                      <a:cubicBezTo>
                        <a:pt x="2469" y="4421"/>
                        <a:pt x="2402" y="4454"/>
                        <a:pt x="2335" y="4521"/>
                      </a:cubicBezTo>
                      <a:cubicBezTo>
                        <a:pt x="2002" y="4821"/>
                        <a:pt x="1735" y="5222"/>
                        <a:pt x="1502" y="5622"/>
                      </a:cubicBezTo>
                      <a:cubicBezTo>
                        <a:pt x="1001" y="6489"/>
                        <a:pt x="501" y="7356"/>
                        <a:pt x="0" y="8224"/>
                      </a:cubicBezTo>
                      <a:cubicBezTo>
                        <a:pt x="220" y="8283"/>
                        <a:pt x="458" y="8306"/>
                        <a:pt x="707" y="8306"/>
                      </a:cubicBezTo>
                      <a:cubicBezTo>
                        <a:pt x="1441" y="8306"/>
                        <a:pt x="2263" y="8107"/>
                        <a:pt x="2936" y="8057"/>
                      </a:cubicBezTo>
                      <a:lnTo>
                        <a:pt x="6138" y="7757"/>
                      </a:lnTo>
                      <a:cubicBezTo>
                        <a:pt x="6105" y="7757"/>
                        <a:pt x="5204" y="6056"/>
                        <a:pt x="5071" y="5889"/>
                      </a:cubicBezTo>
                      <a:cubicBezTo>
                        <a:pt x="4804" y="5522"/>
                        <a:pt x="4470" y="5155"/>
                        <a:pt x="4137" y="4821"/>
                      </a:cubicBezTo>
                      <a:cubicBezTo>
                        <a:pt x="4003" y="4721"/>
                        <a:pt x="3903" y="4588"/>
                        <a:pt x="3770" y="4421"/>
                      </a:cubicBezTo>
                      <a:cubicBezTo>
                        <a:pt x="3670" y="4321"/>
                        <a:pt x="3570" y="4188"/>
                        <a:pt x="3503" y="4021"/>
                      </a:cubicBezTo>
                      <a:cubicBezTo>
                        <a:pt x="3436" y="3854"/>
                        <a:pt x="3403" y="3654"/>
                        <a:pt x="3403" y="3454"/>
                      </a:cubicBezTo>
                      <a:cubicBezTo>
                        <a:pt x="3336" y="2320"/>
                        <a:pt x="3269" y="1185"/>
                        <a:pt x="3203" y="85"/>
                      </a:cubicBezTo>
                      <a:cubicBezTo>
                        <a:pt x="3082" y="26"/>
                        <a:pt x="2984" y="1"/>
                        <a:pt x="2903" y="1"/>
                      </a:cubicBezTo>
                      <a:close/>
                    </a:path>
                  </a:pathLst>
                </a:custGeom>
                <a:solidFill>
                  <a:srgbClr val="FFA21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Google Shape;3369;p62">
                  <a:extLst>
                    <a:ext uri="{FF2B5EF4-FFF2-40B4-BE49-F238E27FC236}">
                      <a16:creationId xmlns:a16="http://schemas.microsoft.com/office/drawing/2014/main" id="{9DE59C9F-C57F-5D9A-B4D4-E055B42710B8}"/>
                    </a:ext>
                  </a:extLst>
                </p:cNvPr>
                <p:cNvSpPr/>
                <p:nvPr/>
              </p:nvSpPr>
              <p:spPr>
                <a:xfrm rot="1737649">
                  <a:off x="1812707" y="3008490"/>
                  <a:ext cx="417713" cy="29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9" h="802" extrusionOk="0">
                      <a:moveTo>
                        <a:pt x="10942" y="0"/>
                      </a:moveTo>
                      <a:cubicBezTo>
                        <a:pt x="10041" y="0"/>
                        <a:pt x="9141" y="101"/>
                        <a:pt x="8240" y="134"/>
                      </a:cubicBezTo>
                      <a:cubicBezTo>
                        <a:pt x="7339" y="167"/>
                        <a:pt x="6405" y="201"/>
                        <a:pt x="5505" y="201"/>
                      </a:cubicBezTo>
                      <a:lnTo>
                        <a:pt x="2836" y="201"/>
                      </a:lnTo>
                      <a:lnTo>
                        <a:pt x="1502" y="167"/>
                      </a:lnTo>
                      <a:cubicBezTo>
                        <a:pt x="1386" y="158"/>
                        <a:pt x="1267" y="154"/>
                        <a:pt x="1147" y="154"/>
                      </a:cubicBezTo>
                      <a:cubicBezTo>
                        <a:pt x="818" y="154"/>
                        <a:pt x="476" y="185"/>
                        <a:pt x="134" y="234"/>
                      </a:cubicBezTo>
                      <a:cubicBezTo>
                        <a:pt x="1" y="267"/>
                        <a:pt x="34" y="467"/>
                        <a:pt x="134" y="501"/>
                      </a:cubicBezTo>
                      <a:cubicBezTo>
                        <a:pt x="568" y="601"/>
                        <a:pt x="1001" y="668"/>
                        <a:pt x="1468" y="668"/>
                      </a:cubicBezTo>
                      <a:cubicBezTo>
                        <a:pt x="1902" y="701"/>
                        <a:pt x="2336" y="734"/>
                        <a:pt x="2769" y="734"/>
                      </a:cubicBezTo>
                      <a:cubicBezTo>
                        <a:pt x="3703" y="768"/>
                        <a:pt x="4604" y="801"/>
                        <a:pt x="5505" y="801"/>
                      </a:cubicBezTo>
                      <a:cubicBezTo>
                        <a:pt x="6405" y="768"/>
                        <a:pt x="7273" y="768"/>
                        <a:pt x="8173" y="734"/>
                      </a:cubicBezTo>
                      <a:cubicBezTo>
                        <a:pt x="9040" y="701"/>
                        <a:pt x="10041" y="701"/>
                        <a:pt x="10942" y="568"/>
                      </a:cubicBezTo>
                      <a:cubicBezTo>
                        <a:pt x="11309" y="534"/>
                        <a:pt x="11309" y="0"/>
                        <a:pt x="1094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Google Shape;3370;p62">
                  <a:extLst>
                    <a:ext uri="{FF2B5EF4-FFF2-40B4-BE49-F238E27FC236}">
                      <a16:creationId xmlns:a16="http://schemas.microsoft.com/office/drawing/2014/main" id="{E4909EA0-EBE3-5305-D523-0A45E1FA2BB8}"/>
                    </a:ext>
                  </a:extLst>
                </p:cNvPr>
                <p:cNvSpPr/>
                <p:nvPr/>
              </p:nvSpPr>
              <p:spPr>
                <a:xfrm rot="1737649">
                  <a:off x="2469334" y="1942427"/>
                  <a:ext cx="255082" cy="26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6" h="723" extrusionOk="0">
                      <a:moveTo>
                        <a:pt x="6672" y="0"/>
                      </a:moveTo>
                      <a:lnTo>
                        <a:pt x="3336" y="267"/>
                      </a:lnTo>
                      <a:lnTo>
                        <a:pt x="1702" y="401"/>
                      </a:lnTo>
                      <a:cubicBezTo>
                        <a:pt x="1168" y="401"/>
                        <a:pt x="634" y="434"/>
                        <a:pt x="100" y="534"/>
                      </a:cubicBezTo>
                      <a:cubicBezTo>
                        <a:pt x="0" y="567"/>
                        <a:pt x="34" y="701"/>
                        <a:pt x="134" y="701"/>
                      </a:cubicBezTo>
                      <a:cubicBezTo>
                        <a:pt x="355" y="715"/>
                        <a:pt x="582" y="723"/>
                        <a:pt x="812" y="723"/>
                      </a:cubicBezTo>
                      <a:cubicBezTo>
                        <a:pt x="1137" y="723"/>
                        <a:pt x="1469" y="707"/>
                        <a:pt x="1802" y="667"/>
                      </a:cubicBezTo>
                      <a:lnTo>
                        <a:pt x="3369" y="567"/>
                      </a:lnTo>
                      <a:cubicBezTo>
                        <a:pt x="4470" y="534"/>
                        <a:pt x="5538" y="434"/>
                        <a:pt x="6638" y="367"/>
                      </a:cubicBezTo>
                      <a:cubicBezTo>
                        <a:pt x="6905" y="367"/>
                        <a:pt x="6905" y="0"/>
                        <a:pt x="667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Google Shape;3371;p62">
                  <a:extLst>
                    <a:ext uri="{FF2B5EF4-FFF2-40B4-BE49-F238E27FC236}">
                      <a16:creationId xmlns:a16="http://schemas.microsoft.com/office/drawing/2014/main" id="{329EDB48-3DD9-68E1-06B2-5CB7673B8D88}"/>
                    </a:ext>
                  </a:extLst>
                </p:cNvPr>
                <p:cNvSpPr/>
                <p:nvPr/>
              </p:nvSpPr>
              <p:spPr>
                <a:xfrm rot="1737649">
                  <a:off x="2220983" y="2100422"/>
                  <a:ext cx="387942" cy="337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03" h="9127" extrusionOk="0">
                      <a:moveTo>
                        <a:pt x="5655" y="336"/>
                      </a:moveTo>
                      <a:cubicBezTo>
                        <a:pt x="8497" y="336"/>
                        <a:pt x="10503" y="3154"/>
                        <a:pt x="9508" y="5840"/>
                      </a:cubicBezTo>
                      <a:cubicBezTo>
                        <a:pt x="8941" y="7441"/>
                        <a:pt x="7640" y="8675"/>
                        <a:pt x="5938" y="8875"/>
                      </a:cubicBezTo>
                      <a:cubicBezTo>
                        <a:pt x="5891" y="8877"/>
                        <a:pt x="5844" y="8878"/>
                        <a:pt x="5797" y="8878"/>
                      </a:cubicBezTo>
                      <a:cubicBezTo>
                        <a:pt x="4808" y="8878"/>
                        <a:pt x="3801" y="8545"/>
                        <a:pt x="3036" y="7908"/>
                      </a:cubicBezTo>
                      <a:cubicBezTo>
                        <a:pt x="2169" y="7308"/>
                        <a:pt x="1635" y="6340"/>
                        <a:pt x="1569" y="5306"/>
                      </a:cubicBezTo>
                      <a:cubicBezTo>
                        <a:pt x="1469" y="4639"/>
                        <a:pt x="1502" y="3972"/>
                        <a:pt x="1635" y="3305"/>
                      </a:cubicBezTo>
                      <a:cubicBezTo>
                        <a:pt x="1802" y="2638"/>
                        <a:pt x="2102" y="2037"/>
                        <a:pt x="2569" y="1537"/>
                      </a:cubicBezTo>
                      <a:cubicBezTo>
                        <a:pt x="3036" y="1103"/>
                        <a:pt x="3603" y="770"/>
                        <a:pt x="4204" y="603"/>
                      </a:cubicBezTo>
                      <a:cubicBezTo>
                        <a:pt x="4671" y="436"/>
                        <a:pt x="5138" y="369"/>
                        <a:pt x="5605" y="336"/>
                      </a:cubicBezTo>
                      <a:cubicBezTo>
                        <a:pt x="5622" y="336"/>
                        <a:pt x="5638" y="336"/>
                        <a:pt x="5655" y="336"/>
                      </a:cubicBezTo>
                      <a:close/>
                      <a:moveTo>
                        <a:pt x="5586" y="1"/>
                      </a:moveTo>
                      <a:cubicBezTo>
                        <a:pt x="4276" y="1"/>
                        <a:pt x="2979" y="551"/>
                        <a:pt x="2136" y="1670"/>
                      </a:cubicBezTo>
                      <a:cubicBezTo>
                        <a:pt x="1" y="4472"/>
                        <a:pt x="1535" y="8842"/>
                        <a:pt x="5171" y="9109"/>
                      </a:cubicBezTo>
                      <a:cubicBezTo>
                        <a:pt x="5305" y="9121"/>
                        <a:pt x="5439" y="9126"/>
                        <a:pt x="5571" y="9126"/>
                      </a:cubicBezTo>
                      <a:cubicBezTo>
                        <a:pt x="7317" y="9126"/>
                        <a:pt x="8897" y="8122"/>
                        <a:pt x="9641" y="6540"/>
                      </a:cubicBezTo>
                      <a:cubicBezTo>
                        <a:pt x="10442" y="4839"/>
                        <a:pt x="10141" y="2838"/>
                        <a:pt x="8941" y="1437"/>
                      </a:cubicBezTo>
                      <a:cubicBezTo>
                        <a:pt x="8053" y="484"/>
                        <a:pt x="6814" y="1"/>
                        <a:pt x="558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Google Shape;3372;p62">
                  <a:extLst>
                    <a:ext uri="{FF2B5EF4-FFF2-40B4-BE49-F238E27FC236}">
                      <a16:creationId xmlns:a16="http://schemas.microsoft.com/office/drawing/2014/main" id="{42066A09-7DD7-F541-6F18-6CEDE169C96C}"/>
                    </a:ext>
                  </a:extLst>
                </p:cNvPr>
                <p:cNvSpPr/>
                <p:nvPr/>
              </p:nvSpPr>
              <p:spPr>
                <a:xfrm rot="1737649">
                  <a:off x="2030589" y="2500216"/>
                  <a:ext cx="349972" cy="327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5" h="8874" extrusionOk="0">
                      <a:moveTo>
                        <a:pt x="4925" y="350"/>
                      </a:moveTo>
                      <a:cubicBezTo>
                        <a:pt x="5410" y="350"/>
                        <a:pt x="5899" y="435"/>
                        <a:pt x="6372" y="614"/>
                      </a:cubicBezTo>
                      <a:cubicBezTo>
                        <a:pt x="7940" y="1214"/>
                        <a:pt x="8874" y="2849"/>
                        <a:pt x="8974" y="4450"/>
                      </a:cubicBezTo>
                      <a:cubicBezTo>
                        <a:pt x="9041" y="5351"/>
                        <a:pt x="8774" y="6218"/>
                        <a:pt x="8273" y="6918"/>
                      </a:cubicBezTo>
                      <a:cubicBezTo>
                        <a:pt x="7773" y="7619"/>
                        <a:pt x="7039" y="8086"/>
                        <a:pt x="6205" y="8319"/>
                      </a:cubicBezTo>
                      <a:cubicBezTo>
                        <a:pt x="5815" y="8425"/>
                        <a:pt x="5419" y="8476"/>
                        <a:pt x="5028" y="8476"/>
                      </a:cubicBezTo>
                      <a:cubicBezTo>
                        <a:pt x="3680" y="8476"/>
                        <a:pt x="2381" y="7871"/>
                        <a:pt x="1502" y="6785"/>
                      </a:cubicBezTo>
                      <a:cubicBezTo>
                        <a:pt x="468" y="5417"/>
                        <a:pt x="468" y="3516"/>
                        <a:pt x="1502" y="2115"/>
                      </a:cubicBezTo>
                      <a:cubicBezTo>
                        <a:pt x="2308" y="991"/>
                        <a:pt x="3598" y="350"/>
                        <a:pt x="4925" y="350"/>
                      </a:cubicBezTo>
                      <a:close/>
                      <a:moveTo>
                        <a:pt x="4986" y="0"/>
                      </a:moveTo>
                      <a:cubicBezTo>
                        <a:pt x="4683" y="0"/>
                        <a:pt x="4376" y="27"/>
                        <a:pt x="4070" y="80"/>
                      </a:cubicBezTo>
                      <a:cubicBezTo>
                        <a:pt x="3170" y="247"/>
                        <a:pt x="2336" y="681"/>
                        <a:pt x="1702" y="1348"/>
                      </a:cubicBezTo>
                      <a:cubicBezTo>
                        <a:pt x="334" y="2682"/>
                        <a:pt x="1" y="4750"/>
                        <a:pt x="868" y="6451"/>
                      </a:cubicBezTo>
                      <a:cubicBezTo>
                        <a:pt x="1689" y="7946"/>
                        <a:pt x="3281" y="8874"/>
                        <a:pt x="4968" y="8874"/>
                      </a:cubicBezTo>
                      <a:cubicBezTo>
                        <a:pt x="5201" y="8874"/>
                        <a:pt x="5436" y="8856"/>
                        <a:pt x="5671" y="8820"/>
                      </a:cubicBezTo>
                      <a:cubicBezTo>
                        <a:pt x="6605" y="8720"/>
                        <a:pt x="7473" y="8319"/>
                        <a:pt x="8173" y="7686"/>
                      </a:cubicBezTo>
                      <a:cubicBezTo>
                        <a:pt x="8874" y="7018"/>
                        <a:pt x="9274" y="6118"/>
                        <a:pt x="9374" y="5184"/>
                      </a:cubicBezTo>
                      <a:cubicBezTo>
                        <a:pt x="9474" y="4016"/>
                        <a:pt x="9207" y="2849"/>
                        <a:pt x="8574" y="1881"/>
                      </a:cubicBezTo>
                      <a:cubicBezTo>
                        <a:pt x="7749" y="590"/>
                        <a:pt x="6404" y="0"/>
                        <a:pt x="498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Google Shape;3375;p62">
                  <a:extLst>
                    <a:ext uri="{FF2B5EF4-FFF2-40B4-BE49-F238E27FC236}">
                      <a16:creationId xmlns:a16="http://schemas.microsoft.com/office/drawing/2014/main" id="{E26C4797-B56A-7173-D992-06C1EDCC0FD9}"/>
                    </a:ext>
                  </a:extLst>
                </p:cNvPr>
                <p:cNvSpPr/>
                <p:nvPr/>
              </p:nvSpPr>
              <p:spPr>
                <a:xfrm rot="1737649">
                  <a:off x="1555404" y="3380988"/>
                  <a:ext cx="25892" cy="3474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" h="9408" extrusionOk="0">
                      <a:moveTo>
                        <a:pt x="467" y="0"/>
                      </a:moveTo>
                      <a:cubicBezTo>
                        <a:pt x="434" y="0"/>
                        <a:pt x="400" y="17"/>
                        <a:pt x="400" y="50"/>
                      </a:cubicBezTo>
                      <a:cubicBezTo>
                        <a:pt x="400" y="251"/>
                        <a:pt x="267" y="351"/>
                        <a:pt x="200" y="517"/>
                      </a:cubicBezTo>
                      <a:cubicBezTo>
                        <a:pt x="167" y="684"/>
                        <a:pt x="167" y="851"/>
                        <a:pt x="167" y="1051"/>
                      </a:cubicBezTo>
                      <a:cubicBezTo>
                        <a:pt x="134" y="1418"/>
                        <a:pt x="100" y="1818"/>
                        <a:pt x="100" y="2185"/>
                      </a:cubicBezTo>
                      <a:cubicBezTo>
                        <a:pt x="67" y="2952"/>
                        <a:pt x="33" y="3720"/>
                        <a:pt x="33" y="4520"/>
                      </a:cubicBezTo>
                      <a:cubicBezTo>
                        <a:pt x="0" y="6055"/>
                        <a:pt x="0" y="7589"/>
                        <a:pt x="100" y="9157"/>
                      </a:cubicBezTo>
                      <a:cubicBezTo>
                        <a:pt x="117" y="9324"/>
                        <a:pt x="250" y="9407"/>
                        <a:pt x="384" y="9407"/>
                      </a:cubicBezTo>
                      <a:cubicBezTo>
                        <a:pt x="517" y="9407"/>
                        <a:pt x="651" y="9324"/>
                        <a:pt x="667" y="9157"/>
                      </a:cubicBezTo>
                      <a:cubicBezTo>
                        <a:pt x="667" y="7589"/>
                        <a:pt x="601" y="6055"/>
                        <a:pt x="601" y="4520"/>
                      </a:cubicBezTo>
                      <a:cubicBezTo>
                        <a:pt x="601" y="3753"/>
                        <a:pt x="601" y="2986"/>
                        <a:pt x="634" y="2219"/>
                      </a:cubicBezTo>
                      <a:lnTo>
                        <a:pt x="667" y="1084"/>
                      </a:lnTo>
                      <a:cubicBezTo>
                        <a:pt x="701" y="918"/>
                        <a:pt x="701" y="718"/>
                        <a:pt x="667" y="517"/>
                      </a:cubicBezTo>
                      <a:cubicBezTo>
                        <a:pt x="667" y="451"/>
                        <a:pt x="634" y="384"/>
                        <a:pt x="601" y="317"/>
                      </a:cubicBezTo>
                      <a:cubicBezTo>
                        <a:pt x="534" y="251"/>
                        <a:pt x="534" y="150"/>
                        <a:pt x="534" y="50"/>
                      </a:cubicBezTo>
                      <a:cubicBezTo>
                        <a:pt x="534" y="17"/>
                        <a:pt x="500" y="0"/>
                        <a:pt x="46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Google Shape;3376;p62">
                  <a:extLst>
                    <a:ext uri="{FF2B5EF4-FFF2-40B4-BE49-F238E27FC236}">
                      <a16:creationId xmlns:a16="http://schemas.microsoft.com/office/drawing/2014/main" id="{23408C4E-6287-637E-863C-082D3AB62339}"/>
                    </a:ext>
                  </a:extLst>
                </p:cNvPr>
                <p:cNvSpPr/>
                <p:nvPr/>
              </p:nvSpPr>
              <p:spPr>
                <a:xfrm rot="1737649">
                  <a:off x="1613340" y="3575618"/>
                  <a:ext cx="31433" cy="3100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1" h="8394" extrusionOk="0">
                      <a:moveTo>
                        <a:pt x="251" y="0"/>
                      </a:moveTo>
                      <a:cubicBezTo>
                        <a:pt x="201" y="0"/>
                        <a:pt x="151" y="25"/>
                        <a:pt x="134" y="75"/>
                      </a:cubicBezTo>
                      <a:cubicBezTo>
                        <a:pt x="34" y="1443"/>
                        <a:pt x="0" y="2777"/>
                        <a:pt x="67" y="4145"/>
                      </a:cubicBezTo>
                      <a:cubicBezTo>
                        <a:pt x="100" y="5479"/>
                        <a:pt x="201" y="6847"/>
                        <a:pt x="401" y="8181"/>
                      </a:cubicBezTo>
                      <a:cubicBezTo>
                        <a:pt x="418" y="8318"/>
                        <a:pt x="541" y="8394"/>
                        <a:pt x="652" y="8394"/>
                      </a:cubicBezTo>
                      <a:cubicBezTo>
                        <a:pt x="757" y="8394"/>
                        <a:pt x="851" y="8327"/>
                        <a:pt x="834" y="8181"/>
                      </a:cubicBezTo>
                      <a:cubicBezTo>
                        <a:pt x="701" y="6847"/>
                        <a:pt x="601" y="5479"/>
                        <a:pt x="501" y="4145"/>
                      </a:cubicBezTo>
                      <a:cubicBezTo>
                        <a:pt x="434" y="2777"/>
                        <a:pt x="434" y="1443"/>
                        <a:pt x="367" y="75"/>
                      </a:cubicBezTo>
                      <a:cubicBezTo>
                        <a:pt x="351" y="25"/>
                        <a:pt x="301" y="0"/>
                        <a:pt x="25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Google Shape;3377;p62">
                  <a:extLst>
                    <a:ext uri="{FF2B5EF4-FFF2-40B4-BE49-F238E27FC236}">
                      <a16:creationId xmlns:a16="http://schemas.microsoft.com/office/drawing/2014/main" id="{4EF44E91-8A74-4D8E-28C4-5A6C801678F8}"/>
                    </a:ext>
                  </a:extLst>
                </p:cNvPr>
                <p:cNvSpPr/>
                <p:nvPr/>
              </p:nvSpPr>
              <p:spPr>
                <a:xfrm rot="1737649">
                  <a:off x="1784185" y="3502316"/>
                  <a:ext cx="38229" cy="250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" h="6785" extrusionOk="0">
                      <a:moveTo>
                        <a:pt x="122" y="1"/>
                      </a:moveTo>
                      <a:cubicBezTo>
                        <a:pt x="59" y="1"/>
                        <a:pt x="1" y="42"/>
                        <a:pt x="17" y="126"/>
                      </a:cubicBezTo>
                      <a:cubicBezTo>
                        <a:pt x="251" y="2294"/>
                        <a:pt x="351" y="4462"/>
                        <a:pt x="618" y="6597"/>
                      </a:cubicBezTo>
                      <a:cubicBezTo>
                        <a:pt x="635" y="6718"/>
                        <a:pt x="750" y="6785"/>
                        <a:pt x="853" y="6785"/>
                      </a:cubicBezTo>
                      <a:cubicBezTo>
                        <a:pt x="949" y="6785"/>
                        <a:pt x="1034" y="6726"/>
                        <a:pt x="1018" y="6597"/>
                      </a:cubicBezTo>
                      <a:cubicBezTo>
                        <a:pt x="851" y="4429"/>
                        <a:pt x="518" y="2294"/>
                        <a:pt x="251" y="126"/>
                      </a:cubicBezTo>
                      <a:cubicBezTo>
                        <a:pt x="251" y="42"/>
                        <a:pt x="184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3" name="Google Shape;3366;p62">
              <a:extLst>
                <a:ext uri="{FF2B5EF4-FFF2-40B4-BE49-F238E27FC236}">
                  <a16:creationId xmlns:a16="http://schemas.microsoft.com/office/drawing/2014/main" id="{307DB40B-7516-E0CC-3CB8-3FA45130E1B7}"/>
                </a:ext>
              </a:extLst>
            </p:cNvPr>
            <p:cNvSpPr/>
            <p:nvPr/>
          </p:nvSpPr>
          <p:spPr>
            <a:xfrm rot="1737649">
              <a:off x="1929827" y="3362734"/>
              <a:ext cx="552509" cy="474306"/>
            </a:xfrm>
            <a:custGeom>
              <a:avLst/>
              <a:gdLst/>
              <a:ahLst/>
              <a:cxnLst/>
              <a:rect l="l" t="t" r="r" b="b"/>
              <a:pathLst>
                <a:path w="11075" h="9718" extrusionOk="0">
                  <a:moveTo>
                    <a:pt x="5536" y="1"/>
                  </a:moveTo>
                  <a:cubicBezTo>
                    <a:pt x="4646" y="1"/>
                    <a:pt x="3744" y="245"/>
                    <a:pt x="2936" y="756"/>
                  </a:cubicBezTo>
                  <a:cubicBezTo>
                    <a:pt x="667" y="2190"/>
                    <a:pt x="0" y="5193"/>
                    <a:pt x="1435" y="7461"/>
                  </a:cubicBezTo>
                  <a:cubicBezTo>
                    <a:pt x="2358" y="8921"/>
                    <a:pt x="3930" y="9717"/>
                    <a:pt x="5539" y="9717"/>
                  </a:cubicBezTo>
                  <a:cubicBezTo>
                    <a:pt x="6429" y="9717"/>
                    <a:pt x="7331" y="9473"/>
                    <a:pt x="8139" y="8962"/>
                  </a:cubicBezTo>
                  <a:cubicBezTo>
                    <a:pt x="10408" y="7528"/>
                    <a:pt x="11075" y="4525"/>
                    <a:pt x="9641" y="2257"/>
                  </a:cubicBezTo>
                  <a:cubicBezTo>
                    <a:pt x="8717" y="797"/>
                    <a:pt x="7145" y="1"/>
                    <a:pt x="55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Google Shape;3372;p62">
              <a:extLst>
                <a:ext uri="{FF2B5EF4-FFF2-40B4-BE49-F238E27FC236}">
                  <a16:creationId xmlns:a16="http://schemas.microsoft.com/office/drawing/2014/main" id="{2B8E1EFE-BC34-6023-A2C0-FE994D60294B}"/>
                </a:ext>
              </a:extLst>
            </p:cNvPr>
            <p:cNvSpPr/>
            <p:nvPr/>
          </p:nvSpPr>
          <p:spPr>
            <a:xfrm rot="1737649">
              <a:off x="1963177" y="3375517"/>
              <a:ext cx="472688" cy="433113"/>
            </a:xfrm>
            <a:custGeom>
              <a:avLst/>
              <a:gdLst/>
              <a:ahLst/>
              <a:cxnLst/>
              <a:rect l="l" t="t" r="r" b="b"/>
              <a:pathLst>
                <a:path w="9475" h="8874" extrusionOk="0">
                  <a:moveTo>
                    <a:pt x="4925" y="350"/>
                  </a:moveTo>
                  <a:cubicBezTo>
                    <a:pt x="5410" y="350"/>
                    <a:pt x="5899" y="435"/>
                    <a:pt x="6372" y="614"/>
                  </a:cubicBezTo>
                  <a:cubicBezTo>
                    <a:pt x="7940" y="1214"/>
                    <a:pt x="8874" y="2849"/>
                    <a:pt x="8974" y="4450"/>
                  </a:cubicBezTo>
                  <a:cubicBezTo>
                    <a:pt x="9041" y="5351"/>
                    <a:pt x="8774" y="6218"/>
                    <a:pt x="8273" y="6918"/>
                  </a:cubicBezTo>
                  <a:cubicBezTo>
                    <a:pt x="7773" y="7619"/>
                    <a:pt x="7039" y="8086"/>
                    <a:pt x="6205" y="8319"/>
                  </a:cubicBezTo>
                  <a:cubicBezTo>
                    <a:pt x="5815" y="8425"/>
                    <a:pt x="5419" y="8476"/>
                    <a:pt x="5028" y="8476"/>
                  </a:cubicBezTo>
                  <a:cubicBezTo>
                    <a:pt x="3680" y="8476"/>
                    <a:pt x="2381" y="7871"/>
                    <a:pt x="1502" y="6785"/>
                  </a:cubicBezTo>
                  <a:cubicBezTo>
                    <a:pt x="468" y="5417"/>
                    <a:pt x="468" y="3516"/>
                    <a:pt x="1502" y="2115"/>
                  </a:cubicBezTo>
                  <a:cubicBezTo>
                    <a:pt x="2308" y="991"/>
                    <a:pt x="3598" y="350"/>
                    <a:pt x="4925" y="350"/>
                  </a:cubicBezTo>
                  <a:close/>
                  <a:moveTo>
                    <a:pt x="4986" y="0"/>
                  </a:moveTo>
                  <a:cubicBezTo>
                    <a:pt x="4683" y="0"/>
                    <a:pt x="4376" y="27"/>
                    <a:pt x="4070" y="80"/>
                  </a:cubicBezTo>
                  <a:cubicBezTo>
                    <a:pt x="3170" y="247"/>
                    <a:pt x="2336" y="681"/>
                    <a:pt x="1702" y="1348"/>
                  </a:cubicBezTo>
                  <a:cubicBezTo>
                    <a:pt x="334" y="2682"/>
                    <a:pt x="1" y="4750"/>
                    <a:pt x="868" y="6451"/>
                  </a:cubicBezTo>
                  <a:cubicBezTo>
                    <a:pt x="1689" y="7946"/>
                    <a:pt x="3281" y="8874"/>
                    <a:pt x="4968" y="8874"/>
                  </a:cubicBezTo>
                  <a:cubicBezTo>
                    <a:pt x="5201" y="8874"/>
                    <a:pt x="5436" y="8856"/>
                    <a:pt x="5671" y="8820"/>
                  </a:cubicBezTo>
                  <a:cubicBezTo>
                    <a:pt x="6605" y="8720"/>
                    <a:pt x="7473" y="8319"/>
                    <a:pt x="8173" y="7686"/>
                  </a:cubicBezTo>
                  <a:cubicBezTo>
                    <a:pt x="8874" y="7018"/>
                    <a:pt x="9274" y="6118"/>
                    <a:pt x="9374" y="5184"/>
                  </a:cubicBezTo>
                  <a:cubicBezTo>
                    <a:pt x="9474" y="4016"/>
                    <a:pt x="9207" y="2849"/>
                    <a:pt x="8574" y="1881"/>
                  </a:cubicBezTo>
                  <a:cubicBezTo>
                    <a:pt x="7749" y="590"/>
                    <a:pt x="6404" y="0"/>
                    <a:pt x="49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15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FDF5-FBAB-F99C-D423-57AC999E3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625BE6-23FD-5249-726A-64F225C1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/>
              <a:t>Standardisation </a:t>
            </a:r>
            <a:r>
              <a:rPr lang="pl-PL" b="1" err="1"/>
              <a:t>guidance</a:t>
            </a:r>
            <a:r>
              <a:rPr lang="pl-PL" b="1"/>
              <a:t> for R&amp;I </a:t>
            </a:r>
            <a:r>
              <a:rPr lang="pl-PL" b="1" err="1"/>
              <a:t>projects</a:t>
            </a:r>
            <a:r>
              <a:rPr lang="pl-PL" b="1"/>
              <a:t> </a:t>
            </a:r>
            <a:r>
              <a:rPr lang="pl-PL" b="1" err="1"/>
              <a:t>exists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63B01E-8034-46B9-C900-458C64972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endParaRPr lang="pl-PL"/>
          </a:p>
          <a:p>
            <a:pPr lvl="1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DD6050C-F9F1-FB2E-679F-31756A6E4176}"/>
              </a:ext>
            </a:extLst>
          </p:cNvPr>
          <p:cNvSpPr txBox="1"/>
          <p:nvPr/>
        </p:nvSpPr>
        <p:spPr>
          <a:xfrm>
            <a:off x="7582264" y="2929551"/>
            <a:ext cx="4599432" cy="3262432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Guidance and support already available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3"/>
              </a:rPr>
              <a:t>CEN-CENELEC Guide 23 Research Consortium Bridge- Addressing Research and Innovation in European Standardization activities and deliverables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4"/>
              </a:rPr>
              <a:t>Guide 29 ‘CEN and/or CENELEC Workshop Agreements – A rapid way to standardization’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5"/>
              </a:rPr>
              <a:t>CEN-CENELEC /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5"/>
              </a:rPr>
              <a:t>Standards+Innovation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pl-PL" b="1" dirty="0" err="1">
                <a:latin typeface="Bahnschrift Light Condensed" panose="020B0502040204020203" pitchFamily="34" charset="0"/>
                <a:hlinkClick r:id="rId6"/>
              </a:rPr>
              <a:t>Code</a:t>
            </a:r>
            <a:r>
              <a:rPr lang="pl-PL" b="1" dirty="0">
                <a:latin typeface="Bahnschrift Light Condensed" panose="020B0502040204020203" pitchFamily="34" charset="0"/>
                <a:hlinkClick r:id="rId6"/>
              </a:rPr>
              <a:t> of </a:t>
            </a:r>
            <a:r>
              <a:rPr lang="pl-PL" b="1" dirty="0" err="1">
                <a:latin typeface="Bahnschrift Light Condensed" panose="020B0502040204020203" pitchFamily="34" charset="0"/>
                <a:hlinkClick r:id="rId6"/>
              </a:rPr>
              <a:t>practice</a:t>
            </a:r>
            <a:r>
              <a:rPr lang="pl-PL" b="1" dirty="0">
                <a:latin typeface="Bahnschrift Light Condensed" panose="020B0502040204020203" pitchFamily="34" charset="0"/>
                <a:hlinkClick r:id="rId6"/>
              </a:rPr>
              <a:t> on </a:t>
            </a:r>
            <a:r>
              <a:rPr lang="pl-PL" b="1" dirty="0" err="1">
                <a:latin typeface="Bahnschrift Light Condensed" panose="020B0502040204020203" pitchFamily="34" charset="0"/>
                <a:hlinkClick r:id="rId6"/>
              </a:rPr>
              <a:t>standardisation</a:t>
            </a:r>
            <a:r>
              <a:rPr lang="pl-PL" b="1" dirty="0">
                <a:latin typeface="Bahnschrift Light Condensed" panose="020B0502040204020203" pitchFamily="34" charset="0"/>
                <a:hlinkClick r:id="rId6"/>
              </a:rPr>
              <a:t> in the </a:t>
            </a:r>
            <a:r>
              <a:rPr lang="pl-PL" b="1" dirty="0" err="1">
                <a:latin typeface="Bahnschrift Light Condensed" panose="020B0502040204020203" pitchFamily="34" charset="0"/>
                <a:hlinkClick r:id="rId6"/>
              </a:rPr>
              <a:t>European</a:t>
            </a:r>
            <a:r>
              <a:rPr lang="pl-PL" b="1" dirty="0">
                <a:latin typeface="Bahnschrift Light Condensed" panose="020B0502040204020203" pitchFamily="34" charset="0"/>
                <a:hlinkClick r:id="rId6"/>
              </a:rPr>
              <a:t> </a:t>
            </a:r>
            <a:r>
              <a:rPr lang="pl-PL" b="1" dirty="0" err="1">
                <a:latin typeface="Bahnschrift Light Condensed" panose="020B0502040204020203" pitchFamily="34" charset="0"/>
                <a:hlinkClick r:id="rId6"/>
              </a:rPr>
              <a:t>Research</a:t>
            </a:r>
            <a:r>
              <a:rPr lang="pl-PL" b="1" dirty="0">
                <a:latin typeface="Bahnschrift Light Condensed" panose="020B0502040204020203" pitchFamily="34" charset="0"/>
                <a:hlinkClick r:id="rId6"/>
              </a:rPr>
              <a:t> </a:t>
            </a:r>
            <a:r>
              <a:rPr lang="pl-PL" b="1" dirty="0" err="1">
                <a:latin typeface="Bahnschrift Light Condensed" panose="020B0502040204020203" pitchFamily="34" charset="0"/>
                <a:hlinkClick r:id="rId6"/>
              </a:rPr>
              <a:t>Area</a:t>
            </a:r>
            <a:endParaRPr lang="pl-PL" b="1" dirty="0">
              <a:latin typeface="Bahnschrift Light Condensed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7"/>
              </a:rPr>
              <a:t>Horizon Standardisation Booster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8"/>
              </a:rPr>
              <a:t>Hubs4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8"/>
              </a:rPr>
              <a:t>Circularity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  <a:hlinkClick r:id="rId8"/>
              </a:rPr>
              <a:t> Knowledge Platform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618EB6A-9980-ECF9-3BA8-AC7395D5CEB4}"/>
              </a:ext>
            </a:extLst>
          </p:cNvPr>
          <p:cNvSpPr txBox="1"/>
          <p:nvPr/>
        </p:nvSpPr>
        <p:spPr>
          <a:xfrm>
            <a:off x="211437" y="2717192"/>
            <a:ext cx="573590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resources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already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help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projects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 with: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understanding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its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role in R&amp;I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analysing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landscape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identifying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activities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engaging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with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organisations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identifying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possible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pathways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deliverables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integrating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planning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activities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within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project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12" name="Google Shape;2935;p56">
            <a:extLst>
              <a:ext uri="{FF2B5EF4-FFF2-40B4-BE49-F238E27FC236}">
                <a16:creationId xmlns:a16="http://schemas.microsoft.com/office/drawing/2014/main" id="{F76DD4D7-D26B-5CBB-3297-C15801615355}"/>
              </a:ext>
            </a:extLst>
          </p:cNvPr>
          <p:cNvGrpSpPr/>
          <p:nvPr/>
        </p:nvGrpSpPr>
        <p:grpSpPr>
          <a:xfrm>
            <a:off x="5306789" y="955388"/>
            <a:ext cx="2535275" cy="3071613"/>
            <a:chOff x="6293175" y="1545375"/>
            <a:chExt cx="2535275" cy="3071613"/>
          </a:xfrm>
        </p:grpSpPr>
        <p:sp>
          <p:nvSpPr>
            <p:cNvPr id="13" name="Google Shape;2936;p56">
              <a:extLst>
                <a:ext uri="{FF2B5EF4-FFF2-40B4-BE49-F238E27FC236}">
                  <a16:creationId xmlns:a16="http://schemas.microsoft.com/office/drawing/2014/main" id="{5A8146D4-1E4D-2988-FA07-D3085C347A5A}"/>
                </a:ext>
              </a:extLst>
            </p:cNvPr>
            <p:cNvSpPr/>
            <p:nvPr/>
          </p:nvSpPr>
          <p:spPr>
            <a:xfrm>
              <a:off x="6575750" y="1706757"/>
              <a:ext cx="2252700" cy="2252400"/>
            </a:xfrm>
            <a:prstGeom prst="ellipse">
              <a:avLst/>
            </a:prstGeom>
            <a:solidFill>
              <a:srgbClr val="FFA2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" name="Google Shape;2937;p56">
              <a:extLst>
                <a:ext uri="{FF2B5EF4-FFF2-40B4-BE49-F238E27FC236}">
                  <a16:creationId xmlns:a16="http://schemas.microsoft.com/office/drawing/2014/main" id="{A1E33F64-3AB7-1B60-35C1-CD717BB9CAF0}"/>
                </a:ext>
              </a:extLst>
            </p:cNvPr>
            <p:cNvGrpSpPr/>
            <p:nvPr/>
          </p:nvGrpSpPr>
          <p:grpSpPr>
            <a:xfrm>
              <a:off x="6293175" y="1545375"/>
              <a:ext cx="2104525" cy="3071613"/>
              <a:chOff x="6293175" y="1545375"/>
              <a:chExt cx="2104525" cy="3071613"/>
            </a:xfrm>
          </p:grpSpPr>
          <p:sp>
            <p:nvSpPr>
              <p:cNvPr id="15" name="Google Shape;2938;p56">
                <a:extLst>
                  <a:ext uri="{FF2B5EF4-FFF2-40B4-BE49-F238E27FC236}">
                    <a16:creationId xmlns:a16="http://schemas.microsoft.com/office/drawing/2014/main" id="{6CEB491B-89CD-777A-18FE-6952F88B2638}"/>
                  </a:ext>
                </a:extLst>
              </p:cNvPr>
              <p:cNvSpPr/>
              <p:nvPr/>
            </p:nvSpPr>
            <p:spPr>
              <a:xfrm>
                <a:off x="6892775" y="2514813"/>
                <a:ext cx="752225" cy="464425"/>
              </a:xfrm>
              <a:custGeom>
                <a:avLst/>
                <a:gdLst/>
                <a:ahLst/>
                <a:cxnLst/>
                <a:rect l="l" t="t" r="r" b="b"/>
                <a:pathLst>
                  <a:path w="30089" h="18577" extrusionOk="0">
                    <a:moveTo>
                      <a:pt x="27470" y="1"/>
                    </a:moveTo>
                    <a:cubicBezTo>
                      <a:pt x="26672" y="1"/>
                      <a:pt x="25826" y="236"/>
                      <a:pt x="25185" y="527"/>
                    </a:cubicBezTo>
                    <a:cubicBezTo>
                      <a:pt x="22983" y="1595"/>
                      <a:pt x="21315" y="3496"/>
                      <a:pt x="19848" y="5397"/>
                    </a:cubicBezTo>
                    <a:cubicBezTo>
                      <a:pt x="18613" y="6998"/>
                      <a:pt x="17312" y="9867"/>
                      <a:pt x="15244" y="10167"/>
                    </a:cubicBezTo>
                    <a:cubicBezTo>
                      <a:pt x="14943" y="10209"/>
                      <a:pt x="14644" y="10228"/>
                      <a:pt x="14348" y="10228"/>
                    </a:cubicBezTo>
                    <a:cubicBezTo>
                      <a:pt x="11519" y="10228"/>
                      <a:pt x="8874" y="8482"/>
                      <a:pt x="6338" y="7365"/>
                    </a:cubicBezTo>
                    <a:cubicBezTo>
                      <a:pt x="5488" y="6982"/>
                      <a:pt x="4594" y="6688"/>
                      <a:pt x="3691" y="6688"/>
                    </a:cubicBezTo>
                    <a:cubicBezTo>
                      <a:pt x="3495" y="6688"/>
                      <a:pt x="3299" y="6702"/>
                      <a:pt x="3102" y="6732"/>
                    </a:cubicBezTo>
                    <a:cubicBezTo>
                      <a:pt x="1168" y="7032"/>
                      <a:pt x="0" y="8366"/>
                      <a:pt x="1468" y="10101"/>
                    </a:cubicBezTo>
                    <a:cubicBezTo>
                      <a:pt x="4003" y="13103"/>
                      <a:pt x="7205" y="15505"/>
                      <a:pt x="10808" y="17072"/>
                    </a:cubicBezTo>
                    <a:cubicBezTo>
                      <a:pt x="11575" y="17406"/>
                      <a:pt x="12342" y="17706"/>
                      <a:pt x="13143" y="17973"/>
                    </a:cubicBezTo>
                    <a:cubicBezTo>
                      <a:pt x="14181" y="18319"/>
                      <a:pt x="15279" y="18576"/>
                      <a:pt x="16352" y="18576"/>
                    </a:cubicBezTo>
                    <a:cubicBezTo>
                      <a:pt x="16417" y="18576"/>
                      <a:pt x="16481" y="18575"/>
                      <a:pt x="16545" y="18573"/>
                    </a:cubicBezTo>
                    <a:cubicBezTo>
                      <a:pt x="19948" y="18407"/>
                      <a:pt x="22082" y="14737"/>
                      <a:pt x="23950" y="12336"/>
                    </a:cubicBezTo>
                    <a:cubicBezTo>
                      <a:pt x="25085" y="10868"/>
                      <a:pt x="26085" y="9100"/>
                      <a:pt x="27386" y="7766"/>
                    </a:cubicBezTo>
                    <a:cubicBezTo>
                      <a:pt x="28520" y="6632"/>
                      <a:pt x="29688" y="5831"/>
                      <a:pt x="29988" y="4096"/>
                    </a:cubicBezTo>
                    <a:cubicBezTo>
                      <a:pt x="30088" y="3529"/>
                      <a:pt x="30055" y="2962"/>
                      <a:pt x="29988" y="2395"/>
                    </a:cubicBezTo>
                    <a:cubicBezTo>
                      <a:pt x="29855" y="1661"/>
                      <a:pt x="29655" y="861"/>
                      <a:pt x="29021" y="427"/>
                    </a:cubicBezTo>
                    <a:cubicBezTo>
                      <a:pt x="28589" y="121"/>
                      <a:pt x="28042" y="1"/>
                      <a:pt x="27470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Google Shape;2939;p56">
                <a:extLst>
                  <a:ext uri="{FF2B5EF4-FFF2-40B4-BE49-F238E27FC236}">
                    <a16:creationId xmlns:a16="http://schemas.microsoft.com/office/drawing/2014/main" id="{46845471-46F7-CE89-F56B-557B7E7C31D4}"/>
                  </a:ext>
                </a:extLst>
              </p:cNvPr>
              <p:cNvSpPr/>
              <p:nvPr/>
            </p:nvSpPr>
            <p:spPr>
              <a:xfrm>
                <a:off x="7117925" y="3289488"/>
                <a:ext cx="197675" cy="345150"/>
              </a:xfrm>
              <a:custGeom>
                <a:avLst/>
                <a:gdLst/>
                <a:ahLst/>
                <a:cxnLst/>
                <a:rect l="l" t="t" r="r" b="b"/>
                <a:pathLst>
                  <a:path w="7907" h="13806" extrusionOk="0">
                    <a:moveTo>
                      <a:pt x="3772" y="0"/>
                    </a:moveTo>
                    <a:cubicBezTo>
                      <a:pt x="1994" y="0"/>
                      <a:pt x="1274" y="1472"/>
                      <a:pt x="1035" y="3264"/>
                    </a:cubicBezTo>
                    <a:cubicBezTo>
                      <a:pt x="601" y="6300"/>
                      <a:pt x="267" y="9369"/>
                      <a:pt x="0" y="12404"/>
                    </a:cubicBezTo>
                    <a:cubicBezTo>
                      <a:pt x="1768" y="12571"/>
                      <a:pt x="3536" y="13038"/>
                      <a:pt x="5171" y="13805"/>
                    </a:cubicBezTo>
                    <a:cubicBezTo>
                      <a:pt x="6138" y="10803"/>
                      <a:pt x="7906" y="5766"/>
                      <a:pt x="7139" y="2530"/>
                    </a:cubicBezTo>
                    <a:cubicBezTo>
                      <a:pt x="6805" y="1196"/>
                      <a:pt x="5805" y="329"/>
                      <a:pt x="4437" y="62"/>
                    </a:cubicBezTo>
                    <a:cubicBezTo>
                      <a:pt x="4200" y="20"/>
                      <a:pt x="3979" y="0"/>
                      <a:pt x="3772" y="0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Google Shape;2940;p56">
                <a:extLst>
                  <a:ext uri="{FF2B5EF4-FFF2-40B4-BE49-F238E27FC236}">
                    <a16:creationId xmlns:a16="http://schemas.microsoft.com/office/drawing/2014/main" id="{673EEE5C-7161-DF90-306E-3DC98E6D3EE9}"/>
                  </a:ext>
                </a:extLst>
              </p:cNvPr>
              <p:cNvSpPr/>
              <p:nvPr/>
            </p:nvSpPr>
            <p:spPr>
              <a:xfrm>
                <a:off x="6896100" y="3540363"/>
                <a:ext cx="364450" cy="178500"/>
              </a:xfrm>
              <a:custGeom>
                <a:avLst/>
                <a:gdLst/>
                <a:ahLst/>
                <a:cxnLst/>
                <a:rect l="l" t="t" r="r" b="b"/>
                <a:pathLst>
                  <a:path w="14578" h="7140" extrusionOk="0">
                    <a:moveTo>
                      <a:pt x="9207" y="1"/>
                    </a:moveTo>
                    <a:cubicBezTo>
                      <a:pt x="8107" y="751"/>
                      <a:pt x="6916" y="990"/>
                      <a:pt x="5696" y="990"/>
                    </a:cubicBezTo>
                    <a:cubicBezTo>
                      <a:pt x="4584" y="990"/>
                      <a:pt x="3449" y="792"/>
                      <a:pt x="2335" y="601"/>
                    </a:cubicBezTo>
                    <a:cubicBezTo>
                      <a:pt x="2116" y="552"/>
                      <a:pt x="1896" y="521"/>
                      <a:pt x="1676" y="521"/>
                    </a:cubicBezTo>
                    <a:cubicBezTo>
                      <a:pt x="1596" y="521"/>
                      <a:pt x="1515" y="526"/>
                      <a:pt x="1435" y="535"/>
                    </a:cubicBezTo>
                    <a:cubicBezTo>
                      <a:pt x="701" y="635"/>
                      <a:pt x="234" y="1135"/>
                      <a:pt x="67" y="1702"/>
                    </a:cubicBezTo>
                    <a:cubicBezTo>
                      <a:pt x="0" y="1936"/>
                      <a:pt x="0" y="2202"/>
                      <a:pt x="34" y="2436"/>
                    </a:cubicBezTo>
                    <a:lnTo>
                      <a:pt x="12843" y="7139"/>
                    </a:lnTo>
                    <a:cubicBezTo>
                      <a:pt x="13477" y="6972"/>
                      <a:pt x="13977" y="6539"/>
                      <a:pt x="14111" y="5672"/>
                    </a:cubicBezTo>
                    <a:cubicBezTo>
                      <a:pt x="14144" y="5405"/>
                      <a:pt x="14578" y="2369"/>
                      <a:pt x="14578" y="2369"/>
                    </a:cubicBezTo>
                    <a:cubicBezTo>
                      <a:pt x="12576" y="2169"/>
                      <a:pt x="10675" y="1335"/>
                      <a:pt x="920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Google Shape;2941;p56">
                <a:extLst>
                  <a:ext uri="{FF2B5EF4-FFF2-40B4-BE49-F238E27FC236}">
                    <a16:creationId xmlns:a16="http://schemas.microsoft.com/office/drawing/2014/main" id="{C69A4A90-845F-8EA0-C1B8-193B50B00B31}"/>
                  </a:ext>
                </a:extLst>
              </p:cNvPr>
              <p:cNvSpPr/>
              <p:nvPr/>
            </p:nvSpPr>
            <p:spPr>
              <a:xfrm>
                <a:off x="8022750" y="4210213"/>
                <a:ext cx="199325" cy="329225"/>
              </a:xfrm>
              <a:custGeom>
                <a:avLst/>
                <a:gdLst/>
                <a:ahLst/>
                <a:cxnLst/>
                <a:rect l="l" t="t" r="r" b="b"/>
                <a:pathLst>
                  <a:path w="7973" h="13169" extrusionOk="0">
                    <a:moveTo>
                      <a:pt x="3209" y="1"/>
                    </a:moveTo>
                    <a:cubicBezTo>
                      <a:pt x="2989" y="1"/>
                      <a:pt x="2764" y="20"/>
                      <a:pt x="2535" y="59"/>
                    </a:cubicBezTo>
                    <a:cubicBezTo>
                      <a:pt x="267" y="426"/>
                      <a:pt x="0" y="2261"/>
                      <a:pt x="434" y="4229"/>
                    </a:cubicBezTo>
                    <a:cubicBezTo>
                      <a:pt x="1101" y="7231"/>
                      <a:pt x="1835" y="10200"/>
                      <a:pt x="2635" y="13169"/>
                    </a:cubicBezTo>
                    <a:cubicBezTo>
                      <a:pt x="3931" y="12820"/>
                      <a:pt x="5263" y="12639"/>
                      <a:pt x="6605" y="12639"/>
                    </a:cubicBezTo>
                    <a:cubicBezTo>
                      <a:pt x="7060" y="12639"/>
                      <a:pt x="7516" y="12660"/>
                      <a:pt x="7972" y="12702"/>
                    </a:cubicBezTo>
                    <a:cubicBezTo>
                      <a:pt x="7839" y="9533"/>
                      <a:pt x="7739" y="4196"/>
                      <a:pt x="5904" y="1427"/>
                    </a:cubicBezTo>
                    <a:cubicBezTo>
                      <a:pt x="5265" y="483"/>
                      <a:pt x="4303" y="1"/>
                      <a:pt x="3209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Google Shape;2942;p56">
                <a:extLst>
                  <a:ext uri="{FF2B5EF4-FFF2-40B4-BE49-F238E27FC236}">
                    <a16:creationId xmlns:a16="http://schemas.microsoft.com/office/drawing/2014/main" id="{FED065CF-23A2-77BB-66CD-8D1D88170141}"/>
                  </a:ext>
                </a:extLst>
              </p:cNvPr>
              <p:cNvSpPr/>
              <p:nvPr/>
            </p:nvSpPr>
            <p:spPr>
              <a:xfrm>
                <a:off x="7875125" y="4481038"/>
                <a:ext cx="368625" cy="135950"/>
              </a:xfrm>
              <a:custGeom>
                <a:avLst/>
                <a:gdLst/>
                <a:ahLst/>
                <a:cxnLst/>
                <a:rect l="l" t="t" r="r" b="b"/>
                <a:pathLst>
                  <a:path w="14745" h="5438" extrusionOk="0">
                    <a:moveTo>
                      <a:pt x="8007" y="1"/>
                    </a:moveTo>
                    <a:cubicBezTo>
                      <a:pt x="6539" y="2069"/>
                      <a:pt x="4104" y="2503"/>
                      <a:pt x="1769" y="2936"/>
                    </a:cubicBezTo>
                    <a:cubicBezTo>
                      <a:pt x="1468" y="2970"/>
                      <a:pt x="1168" y="3036"/>
                      <a:pt x="901" y="3170"/>
                    </a:cubicBezTo>
                    <a:cubicBezTo>
                      <a:pt x="268" y="3537"/>
                      <a:pt x="1" y="4170"/>
                      <a:pt x="34" y="4737"/>
                    </a:cubicBezTo>
                    <a:cubicBezTo>
                      <a:pt x="67" y="5004"/>
                      <a:pt x="134" y="5238"/>
                      <a:pt x="268" y="5438"/>
                    </a:cubicBezTo>
                    <a:lnTo>
                      <a:pt x="13911" y="5438"/>
                    </a:lnTo>
                    <a:cubicBezTo>
                      <a:pt x="14444" y="5071"/>
                      <a:pt x="14745" y="4471"/>
                      <a:pt x="14545" y="3637"/>
                    </a:cubicBezTo>
                    <a:cubicBezTo>
                      <a:pt x="14511" y="3370"/>
                      <a:pt x="13877" y="368"/>
                      <a:pt x="13877" y="368"/>
                    </a:cubicBezTo>
                    <a:cubicBezTo>
                      <a:pt x="13106" y="567"/>
                      <a:pt x="12307" y="666"/>
                      <a:pt x="11510" y="666"/>
                    </a:cubicBezTo>
                    <a:cubicBezTo>
                      <a:pt x="10308" y="666"/>
                      <a:pt x="9109" y="442"/>
                      <a:pt x="800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Google Shape;2943;p56">
                <a:extLst>
                  <a:ext uri="{FF2B5EF4-FFF2-40B4-BE49-F238E27FC236}">
                    <a16:creationId xmlns:a16="http://schemas.microsoft.com/office/drawing/2014/main" id="{41793743-FBFF-88DD-202E-F8324AC41C8C}"/>
                  </a:ext>
                </a:extLst>
              </p:cNvPr>
              <p:cNvSpPr/>
              <p:nvPr/>
            </p:nvSpPr>
            <p:spPr>
              <a:xfrm>
                <a:off x="7288875" y="2742938"/>
                <a:ext cx="1108825" cy="1637525"/>
              </a:xfrm>
              <a:custGeom>
                <a:avLst/>
                <a:gdLst/>
                <a:ahLst/>
                <a:cxnLst/>
                <a:rect l="l" t="t" r="r" b="b"/>
                <a:pathLst>
                  <a:path w="44353" h="65501" extrusionOk="0">
                    <a:moveTo>
                      <a:pt x="4854" y="0"/>
                    </a:moveTo>
                    <a:cubicBezTo>
                      <a:pt x="3493" y="0"/>
                      <a:pt x="2295" y="469"/>
                      <a:pt x="1635" y="1776"/>
                    </a:cubicBezTo>
                    <a:cubicBezTo>
                      <a:pt x="601" y="3811"/>
                      <a:pt x="1" y="6146"/>
                      <a:pt x="601" y="8381"/>
                    </a:cubicBezTo>
                    <a:cubicBezTo>
                      <a:pt x="1235" y="10883"/>
                      <a:pt x="2669" y="12250"/>
                      <a:pt x="5004" y="13151"/>
                    </a:cubicBezTo>
                    <a:cubicBezTo>
                      <a:pt x="6372" y="13685"/>
                      <a:pt x="7706" y="14152"/>
                      <a:pt x="9040" y="14719"/>
                    </a:cubicBezTo>
                    <a:cubicBezTo>
                      <a:pt x="10742" y="15486"/>
                      <a:pt x="12476" y="16153"/>
                      <a:pt x="14211" y="16720"/>
                    </a:cubicBezTo>
                    <a:cubicBezTo>
                      <a:pt x="15578" y="17187"/>
                      <a:pt x="16979" y="17588"/>
                      <a:pt x="18347" y="18021"/>
                    </a:cubicBezTo>
                    <a:cubicBezTo>
                      <a:pt x="19048" y="18221"/>
                      <a:pt x="19748" y="18455"/>
                      <a:pt x="20449" y="18722"/>
                    </a:cubicBezTo>
                    <a:cubicBezTo>
                      <a:pt x="20849" y="18855"/>
                      <a:pt x="22183" y="19022"/>
                      <a:pt x="22383" y="19422"/>
                    </a:cubicBezTo>
                    <a:cubicBezTo>
                      <a:pt x="22450" y="19522"/>
                      <a:pt x="22450" y="19656"/>
                      <a:pt x="22450" y="19756"/>
                    </a:cubicBezTo>
                    <a:cubicBezTo>
                      <a:pt x="22283" y="23792"/>
                      <a:pt x="21983" y="27862"/>
                      <a:pt x="21683" y="31898"/>
                    </a:cubicBezTo>
                    <a:cubicBezTo>
                      <a:pt x="21416" y="35701"/>
                      <a:pt x="20349" y="39437"/>
                      <a:pt x="20482" y="43306"/>
                    </a:cubicBezTo>
                    <a:cubicBezTo>
                      <a:pt x="20582" y="46141"/>
                      <a:pt x="21216" y="48910"/>
                      <a:pt x="22016" y="51612"/>
                    </a:cubicBezTo>
                    <a:cubicBezTo>
                      <a:pt x="22250" y="52312"/>
                      <a:pt x="22450" y="53046"/>
                      <a:pt x="22684" y="53747"/>
                    </a:cubicBezTo>
                    <a:cubicBezTo>
                      <a:pt x="23484" y="56182"/>
                      <a:pt x="24351" y="58584"/>
                      <a:pt x="25285" y="60952"/>
                    </a:cubicBezTo>
                    <a:cubicBezTo>
                      <a:pt x="25852" y="62420"/>
                      <a:pt x="26486" y="63921"/>
                      <a:pt x="27721" y="64855"/>
                    </a:cubicBezTo>
                    <a:cubicBezTo>
                      <a:pt x="28294" y="65281"/>
                      <a:pt x="30684" y="65500"/>
                      <a:pt x="33145" y="65500"/>
                    </a:cubicBezTo>
                    <a:cubicBezTo>
                      <a:pt x="36266" y="65500"/>
                      <a:pt x="39501" y="65148"/>
                      <a:pt x="39295" y="64421"/>
                    </a:cubicBezTo>
                    <a:cubicBezTo>
                      <a:pt x="39162" y="63887"/>
                      <a:pt x="39029" y="63320"/>
                      <a:pt x="38895" y="62753"/>
                    </a:cubicBezTo>
                    <a:lnTo>
                      <a:pt x="38862" y="62753"/>
                    </a:lnTo>
                    <a:cubicBezTo>
                      <a:pt x="37327" y="56749"/>
                      <a:pt x="35793" y="50711"/>
                      <a:pt x="34259" y="44707"/>
                    </a:cubicBezTo>
                    <a:cubicBezTo>
                      <a:pt x="33992" y="43673"/>
                      <a:pt x="33725" y="42639"/>
                      <a:pt x="33725" y="41571"/>
                    </a:cubicBezTo>
                    <a:cubicBezTo>
                      <a:pt x="33758" y="40504"/>
                      <a:pt x="34058" y="39470"/>
                      <a:pt x="34359" y="38436"/>
                    </a:cubicBezTo>
                    <a:cubicBezTo>
                      <a:pt x="35725" y="33785"/>
                      <a:pt x="44353" y="8330"/>
                      <a:pt x="33960" y="8330"/>
                    </a:cubicBezTo>
                    <a:cubicBezTo>
                      <a:pt x="33694" y="8330"/>
                      <a:pt x="33416" y="8347"/>
                      <a:pt x="33124" y="8381"/>
                    </a:cubicBezTo>
                    <a:cubicBezTo>
                      <a:pt x="31356" y="8581"/>
                      <a:pt x="30122" y="9715"/>
                      <a:pt x="28521" y="10082"/>
                    </a:cubicBezTo>
                    <a:cubicBezTo>
                      <a:pt x="28211" y="10146"/>
                      <a:pt x="27900" y="10175"/>
                      <a:pt x="27589" y="10175"/>
                    </a:cubicBezTo>
                    <a:cubicBezTo>
                      <a:pt x="25789" y="10175"/>
                      <a:pt x="23991" y="9201"/>
                      <a:pt x="22483" y="8348"/>
                    </a:cubicBezTo>
                    <a:cubicBezTo>
                      <a:pt x="21149" y="7614"/>
                      <a:pt x="19648" y="6980"/>
                      <a:pt x="18380" y="6146"/>
                    </a:cubicBezTo>
                    <a:cubicBezTo>
                      <a:pt x="17280" y="5446"/>
                      <a:pt x="17580" y="5279"/>
                      <a:pt x="16279" y="4778"/>
                    </a:cubicBezTo>
                    <a:cubicBezTo>
                      <a:pt x="15612" y="4512"/>
                      <a:pt x="13844" y="3511"/>
                      <a:pt x="13177" y="3244"/>
                    </a:cubicBezTo>
                    <a:cubicBezTo>
                      <a:pt x="12410" y="2944"/>
                      <a:pt x="11742" y="2443"/>
                      <a:pt x="11042" y="2043"/>
                    </a:cubicBezTo>
                    <a:cubicBezTo>
                      <a:pt x="9552" y="1165"/>
                      <a:pt x="7000" y="0"/>
                      <a:pt x="48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Google Shape;2944;p56">
                <a:extLst>
                  <a:ext uri="{FF2B5EF4-FFF2-40B4-BE49-F238E27FC236}">
                    <a16:creationId xmlns:a16="http://schemas.microsoft.com/office/drawing/2014/main" id="{EE31E22A-897C-109D-B056-2D892D1A7DD9}"/>
                  </a:ext>
                </a:extLst>
              </p:cNvPr>
              <p:cNvSpPr/>
              <p:nvPr/>
            </p:nvSpPr>
            <p:spPr>
              <a:xfrm>
                <a:off x="7051200" y="2739038"/>
                <a:ext cx="469525" cy="780500"/>
              </a:xfrm>
              <a:custGeom>
                <a:avLst/>
                <a:gdLst/>
                <a:ahLst/>
                <a:cxnLst/>
                <a:rect l="l" t="t" r="r" b="b"/>
                <a:pathLst>
                  <a:path w="18781" h="31220" extrusionOk="0">
                    <a:moveTo>
                      <a:pt x="14559" y="1"/>
                    </a:moveTo>
                    <a:cubicBezTo>
                      <a:pt x="13339" y="1"/>
                      <a:pt x="12064" y="426"/>
                      <a:pt x="11209" y="1032"/>
                    </a:cubicBezTo>
                    <a:cubicBezTo>
                      <a:pt x="9408" y="2333"/>
                      <a:pt x="8374" y="4434"/>
                      <a:pt x="7473" y="6469"/>
                    </a:cubicBezTo>
                    <a:cubicBezTo>
                      <a:pt x="6139" y="9538"/>
                      <a:pt x="4938" y="12607"/>
                      <a:pt x="3870" y="15709"/>
                    </a:cubicBezTo>
                    <a:cubicBezTo>
                      <a:pt x="3603" y="16576"/>
                      <a:pt x="1" y="27551"/>
                      <a:pt x="334" y="27651"/>
                    </a:cubicBezTo>
                    <a:cubicBezTo>
                      <a:pt x="3870" y="28751"/>
                      <a:pt x="7406" y="29919"/>
                      <a:pt x="10875" y="31220"/>
                    </a:cubicBezTo>
                    <a:cubicBezTo>
                      <a:pt x="13844" y="24015"/>
                      <a:pt x="16079" y="16509"/>
                      <a:pt x="17447" y="8837"/>
                    </a:cubicBezTo>
                    <a:cubicBezTo>
                      <a:pt x="17814" y="6769"/>
                      <a:pt x="18781" y="2900"/>
                      <a:pt x="17313" y="1132"/>
                    </a:cubicBezTo>
                    <a:cubicBezTo>
                      <a:pt x="16645" y="324"/>
                      <a:pt x="15623" y="1"/>
                      <a:pt x="145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Google Shape;2945;p56">
                <a:extLst>
                  <a:ext uri="{FF2B5EF4-FFF2-40B4-BE49-F238E27FC236}">
                    <a16:creationId xmlns:a16="http://schemas.microsoft.com/office/drawing/2014/main" id="{6D6A3A1B-C85A-2A56-A7FF-1B14B2832CF9}"/>
                  </a:ext>
                </a:extLst>
              </p:cNvPr>
              <p:cNvSpPr/>
              <p:nvPr/>
            </p:nvSpPr>
            <p:spPr>
              <a:xfrm>
                <a:off x="7401450" y="2406513"/>
                <a:ext cx="833125" cy="676875"/>
              </a:xfrm>
              <a:custGeom>
                <a:avLst/>
                <a:gdLst/>
                <a:ahLst/>
                <a:cxnLst/>
                <a:rect l="l" t="t" r="r" b="b"/>
                <a:pathLst>
                  <a:path w="33325" h="27075" extrusionOk="0">
                    <a:moveTo>
                      <a:pt x="2" y="7427"/>
                    </a:moveTo>
                    <a:cubicBezTo>
                      <a:pt x="1" y="7427"/>
                      <a:pt x="1" y="7427"/>
                      <a:pt x="1" y="7428"/>
                    </a:cubicBezTo>
                    <a:cubicBezTo>
                      <a:pt x="1" y="7427"/>
                      <a:pt x="1" y="7427"/>
                      <a:pt x="2" y="7427"/>
                    </a:cubicBezTo>
                    <a:close/>
                    <a:moveTo>
                      <a:pt x="14298" y="1"/>
                    </a:moveTo>
                    <a:cubicBezTo>
                      <a:pt x="12318" y="1"/>
                      <a:pt x="10296" y="720"/>
                      <a:pt x="8407" y="1523"/>
                    </a:cubicBezTo>
                    <a:cubicBezTo>
                      <a:pt x="5238" y="2858"/>
                      <a:pt x="2336" y="4859"/>
                      <a:pt x="2" y="7427"/>
                    </a:cubicBezTo>
                    <a:lnTo>
                      <a:pt x="2" y="7427"/>
                    </a:lnTo>
                    <a:cubicBezTo>
                      <a:pt x="5" y="7423"/>
                      <a:pt x="9" y="7422"/>
                      <a:pt x="15" y="7422"/>
                    </a:cubicBezTo>
                    <a:cubicBezTo>
                      <a:pt x="378" y="7422"/>
                      <a:pt x="5513" y="14043"/>
                      <a:pt x="6005" y="14666"/>
                    </a:cubicBezTo>
                    <a:cubicBezTo>
                      <a:pt x="6706" y="14266"/>
                      <a:pt x="7373" y="13665"/>
                      <a:pt x="7907" y="13065"/>
                    </a:cubicBezTo>
                    <a:cubicBezTo>
                      <a:pt x="8004" y="12954"/>
                      <a:pt x="8136" y="12900"/>
                      <a:pt x="8265" y="12900"/>
                    </a:cubicBezTo>
                    <a:cubicBezTo>
                      <a:pt x="8444" y="12900"/>
                      <a:pt x="8615" y="13004"/>
                      <a:pt x="8674" y="13198"/>
                    </a:cubicBezTo>
                    <a:cubicBezTo>
                      <a:pt x="10208" y="17335"/>
                      <a:pt x="12510" y="21037"/>
                      <a:pt x="13077" y="25474"/>
                    </a:cubicBezTo>
                    <a:cubicBezTo>
                      <a:pt x="13110" y="25741"/>
                      <a:pt x="13177" y="26074"/>
                      <a:pt x="13344" y="26308"/>
                    </a:cubicBezTo>
                    <a:cubicBezTo>
                      <a:pt x="13577" y="26641"/>
                      <a:pt x="14011" y="26775"/>
                      <a:pt x="14411" y="26842"/>
                    </a:cubicBezTo>
                    <a:cubicBezTo>
                      <a:pt x="15280" y="27006"/>
                      <a:pt x="16157" y="27075"/>
                      <a:pt x="17037" y="27075"/>
                    </a:cubicBezTo>
                    <a:cubicBezTo>
                      <a:pt x="19198" y="27075"/>
                      <a:pt x="21375" y="26658"/>
                      <a:pt x="23484" y="26208"/>
                    </a:cubicBezTo>
                    <a:cubicBezTo>
                      <a:pt x="25753" y="25707"/>
                      <a:pt x="28021" y="25207"/>
                      <a:pt x="30122" y="24340"/>
                    </a:cubicBezTo>
                    <a:cubicBezTo>
                      <a:pt x="30790" y="24073"/>
                      <a:pt x="32891" y="23406"/>
                      <a:pt x="33125" y="22672"/>
                    </a:cubicBezTo>
                    <a:cubicBezTo>
                      <a:pt x="33325" y="22105"/>
                      <a:pt x="32057" y="20704"/>
                      <a:pt x="31757" y="20203"/>
                    </a:cubicBezTo>
                    <a:cubicBezTo>
                      <a:pt x="29188" y="15734"/>
                      <a:pt x="26386" y="11397"/>
                      <a:pt x="23351" y="7194"/>
                    </a:cubicBezTo>
                    <a:cubicBezTo>
                      <a:pt x="22684" y="6293"/>
                      <a:pt x="22050" y="5393"/>
                      <a:pt x="21349" y="4526"/>
                    </a:cubicBezTo>
                    <a:cubicBezTo>
                      <a:pt x="20415" y="3258"/>
                      <a:pt x="19415" y="1990"/>
                      <a:pt x="18114" y="1123"/>
                    </a:cubicBezTo>
                    <a:cubicBezTo>
                      <a:pt x="16894" y="314"/>
                      <a:pt x="15605" y="1"/>
                      <a:pt x="142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Google Shape;2946;p56">
                <a:extLst>
                  <a:ext uri="{FF2B5EF4-FFF2-40B4-BE49-F238E27FC236}">
                    <a16:creationId xmlns:a16="http://schemas.microsoft.com/office/drawing/2014/main" id="{9E0400D9-E185-A28E-6B20-2915BE185C18}"/>
                  </a:ext>
                </a:extLst>
              </p:cNvPr>
              <p:cNvSpPr/>
              <p:nvPr/>
            </p:nvSpPr>
            <p:spPr>
              <a:xfrm>
                <a:off x="7438275" y="2200938"/>
                <a:ext cx="306800" cy="307050"/>
              </a:xfrm>
              <a:custGeom>
                <a:avLst/>
                <a:gdLst/>
                <a:ahLst/>
                <a:cxnLst/>
                <a:rect l="l" t="t" r="r" b="b"/>
                <a:pathLst>
                  <a:path w="12272" h="12282" extrusionOk="0">
                    <a:moveTo>
                      <a:pt x="3977" y="1"/>
                    </a:moveTo>
                    <a:cubicBezTo>
                      <a:pt x="2031" y="1"/>
                      <a:pt x="1" y="606"/>
                      <a:pt x="696" y="3008"/>
                    </a:cubicBezTo>
                    <a:cubicBezTo>
                      <a:pt x="1030" y="4109"/>
                      <a:pt x="1497" y="5176"/>
                      <a:pt x="2097" y="6144"/>
                    </a:cubicBezTo>
                    <a:cubicBezTo>
                      <a:pt x="2631" y="7011"/>
                      <a:pt x="3431" y="7912"/>
                      <a:pt x="4465" y="8012"/>
                    </a:cubicBezTo>
                    <a:cubicBezTo>
                      <a:pt x="4699" y="8012"/>
                      <a:pt x="4932" y="8012"/>
                      <a:pt x="5099" y="8112"/>
                    </a:cubicBezTo>
                    <a:cubicBezTo>
                      <a:pt x="5299" y="8212"/>
                      <a:pt x="5399" y="8412"/>
                      <a:pt x="5500" y="8579"/>
                    </a:cubicBezTo>
                    <a:cubicBezTo>
                      <a:pt x="6167" y="9780"/>
                      <a:pt x="6734" y="11014"/>
                      <a:pt x="7234" y="12282"/>
                    </a:cubicBezTo>
                    <a:cubicBezTo>
                      <a:pt x="9102" y="12248"/>
                      <a:pt x="10970" y="11414"/>
                      <a:pt x="12271" y="10047"/>
                    </a:cubicBezTo>
                    <a:cubicBezTo>
                      <a:pt x="11437" y="8879"/>
                      <a:pt x="10637" y="7645"/>
                      <a:pt x="9936" y="6377"/>
                    </a:cubicBezTo>
                    <a:cubicBezTo>
                      <a:pt x="9736" y="6077"/>
                      <a:pt x="9569" y="5744"/>
                      <a:pt x="9369" y="5410"/>
                    </a:cubicBezTo>
                    <a:cubicBezTo>
                      <a:pt x="8635" y="4042"/>
                      <a:pt x="8035" y="2341"/>
                      <a:pt x="7001" y="1174"/>
                    </a:cubicBezTo>
                    <a:cubicBezTo>
                      <a:pt x="6367" y="406"/>
                      <a:pt x="5299" y="39"/>
                      <a:pt x="4299" y="6"/>
                    </a:cubicBezTo>
                    <a:cubicBezTo>
                      <a:pt x="4192" y="3"/>
                      <a:pt x="4085" y="1"/>
                      <a:pt x="3977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Google Shape;2947;p56">
                <a:extLst>
                  <a:ext uri="{FF2B5EF4-FFF2-40B4-BE49-F238E27FC236}">
                    <a16:creationId xmlns:a16="http://schemas.microsoft.com/office/drawing/2014/main" id="{8F4AE14C-84F9-A30A-8762-DCFFED64DF93}"/>
                  </a:ext>
                </a:extLst>
              </p:cNvPr>
              <p:cNvSpPr/>
              <p:nvPr/>
            </p:nvSpPr>
            <p:spPr>
              <a:xfrm>
                <a:off x="7419800" y="2151288"/>
                <a:ext cx="266900" cy="176500"/>
              </a:xfrm>
              <a:custGeom>
                <a:avLst/>
                <a:gdLst/>
                <a:ahLst/>
                <a:cxnLst/>
                <a:rect l="l" t="t" r="r" b="b"/>
                <a:pathLst>
                  <a:path w="10676" h="7060" extrusionOk="0">
                    <a:moveTo>
                      <a:pt x="5333" y="0"/>
                    </a:moveTo>
                    <a:cubicBezTo>
                      <a:pt x="4507" y="0"/>
                      <a:pt x="3745" y="628"/>
                      <a:pt x="2903" y="658"/>
                    </a:cubicBezTo>
                    <a:cubicBezTo>
                      <a:pt x="2556" y="658"/>
                      <a:pt x="2188" y="572"/>
                      <a:pt x="1849" y="572"/>
                    </a:cubicBezTo>
                    <a:cubicBezTo>
                      <a:pt x="1765" y="572"/>
                      <a:pt x="1682" y="578"/>
                      <a:pt x="1602" y="591"/>
                    </a:cubicBezTo>
                    <a:lnTo>
                      <a:pt x="1468" y="624"/>
                    </a:lnTo>
                    <a:cubicBezTo>
                      <a:pt x="801" y="825"/>
                      <a:pt x="368" y="1492"/>
                      <a:pt x="201" y="2159"/>
                    </a:cubicBezTo>
                    <a:lnTo>
                      <a:pt x="168" y="2159"/>
                    </a:lnTo>
                    <a:cubicBezTo>
                      <a:pt x="67" y="2593"/>
                      <a:pt x="1" y="3093"/>
                      <a:pt x="268" y="3460"/>
                    </a:cubicBezTo>
                    <a:cubicBezTo>
                      <a:pt x="468" y="3760"/>
                      <a:pt x="901" y="3927"/>
                      <a:pt x="1268" y="3960"/>
                    </a:cubicBezTo>
                    <a:cubicBezTo>
                      <a:pt x="1345" y="3967"/>
                      <a:pt x="1420" y="3969"/>
                      <a:pt x="1495" y="3969"/>
                    </a:cubicBezTo>
                    <a:cubicBezTo>
                      <a:pt x="1810" y="3969"/>
                      <a:pt x="2112" y="3920"/>
                      <a:pt x="2436" y="3893"/>
                    </a:cubicBezTo>
                    <a:cubicBezTo>
                      <a:pt x="2614" y="3882"/>
                      <a:pt x="2799" y="3875"/>
                      <a:pt x="2987" y="3875"/>
                    </a:cubicBezTo>
                    <a:cubicBezTo>
                      <a:pt x="3362" y="3875"/>
                      <a:pt x="3748" y="3905"/>
                      <a:pt x="4104" y="3994"/>
                    </a:cubicBezTo>
                    <a:cubicBezTo>
                      <a:pt x="4704" y="4127"/>
                      <a:pt x="5138" y="4627"/>
                      <a:pt x="5605" y="5028"/>
                    </a:cubicBezTo>
                    <a:cubicBezTo>
                      <a:pt x="5721" y="5144"/>
                      <a:pt x="5862" y="5234"/>
                      <a:pt x="6028" y="5234"/>
                    </a:cubicBezTo>
                    <a:cubicBezTo>
                      <a:pt x="6053" y="5234"/>
                      <a:pt x="6079" y="5232"/>
                      <a:pt x="6105" y="5228"/>
                    </a:cubicBezTo>
                    <a:cubicBezTo>
                      <a:pt x="6272" y="5161"/>
                      <a:pt x="6339" y="4961"/>
                      <a:pt x="6405" y="4794"/>
                    </a:cubicBezTo>
                    <a:cubicBezTo>
                      <a:pt x="6508" y="4573"/>
                      <a:pt x="6605" y="4487"/>
                      <a:pt x="6695" y="4487"/>
                    </a:cubicBezTo>
                    <a:cubicBezTo>
                      <a:pt x="6985" y="4487"/>
                      <a:pt x="7204" y="5391"/>
                      <a:pt x="7306" y="5595"/>
                    </a:cubicBezTo>
                    <a:cubicBezTo>
                      <a:pt x="7635" y="6313"/>
                      <a:pt x="8368" y="7059"/>
                      <a:pt x="9191" y="7059"/>
                    </a:cubicBezTo>
                    <a:cubicBezTo>
                      <a:pt x="9284" y="7059"/>
                      <a:pt x="9379" y="7049"/>
                      <a:pt x="9474" y="7029"/>
                    </a:cubicBezTo>
                    <a:cubicBezTo>
                      <a:pt x="10075" y="6896"/>
                      <a:pt x="10642" y="6362"/>
                      <a:pt x="10642" y="5761"/>
                    </a:cubicBezTo>
                    <a:cubicBezTo>
                      <a:pt x="10675" y="5161"/>
                      <a:pt x="10241" y="4661"/>
                      <a:pt x="9941" y="4160"/>
                    </a:cubicBezTo>
                    <a:cubicBezTo>
                      <a:pt x="9274" y="3160"/>
                      <a:pt x="9374" y="1659"/>
                      <a:pt x="8140" y="1058"/>
                    </a:cubicBezTo>
                    <a:cubicBezTo>
                      <a:pt x="7773" y="891"/>
                      <a:pt x="7373" y="858"/>
                      <a:pt x="7006" y="691"/>
                    </a:cubicBezTo>
                    <a:cubicBezTo>
                      <a:pt x="6505" y="524"/>
                      <a:pt x="6105" y="124"/>
                      <a:pt x="5605" y="24"/>
                    </a:cubicBezTo>
                    <a:cubicBezTo>
                      <a:pt x="5513" y="8"/>
                      <a:pt x="5423" y="0"/>
                      <a:pt x="53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2948;p56">
                <a:extLst>
                  <a:ext uri="{FF2B5EF4-FFF2-40B4-BE49-F238E27FC236}">
                    <a16:creationId xmlns:a16="http://schemas.microsoft.com/office/drawing/2014/main" id="{A096CBB7-B7F8-875C-9F8C-A683C25DDE1C}"/>
                  </a:ext>
                </a:extLst>
              </p:cNvPr>
              <p:cNvSpPr/>
              <p:nvPr/>
            </p:nvSpPr>
            <p:spPr>
              <a:xfrm>
                <a:off x="7577425" y="2252563"/>
                <a:ext cx="61550" cy="56625"/>
              </a:xfrm>
              <a:custGeom>
                <a:avLst/>
                <a:gdLst/>
                <a:ahLst/>
                <a:cxnLst/>
                <a:rect l="l" t="t" r="r" b="b"/>
                <a:pathLst>
                  <a:path w="2462" h="2265" extrusionOk="0">
                    <a:moveTo>
                      <a:pt x="1033" y="1"/>
                    </a:moveTo>
                    <a:cubicBezTo>
                      <a:pt x="557" y="1"/>
                      <a:pt x="161" y="322"/>
                      <a:pt x="100" y="810"/>
                    </a:cubicBezTo>
                    <a:cubicBezTo>
                      <a:pt x="0" y="1377"/>
                      <a:pt x="401" y="1877"/>
                      <a:pt x="901" y="2111"/>
                    </a:cubicBezTo>
                    <a:cubicBezTo>
                      <a:pt x="1066" y="2193"/>
                      <a:pt x="1253" y="2253"/>
                      <a:pt x="1426" y="2253"/>
                    </a:cubicBezTo>
                    <a:cubicBezTo>
                      <a:pt x="1463" y="2253"/>
                      <a:pt x="1499" y="2250"/>
                      <a:pt x="1535" y="2244"/>
                    </a:cubicBezTo>
                    <a:cubicBezTo>
                      <a:pt x="1595" y="2258"/>
                      <a:pt x="1652" y="2265"/>
                      <a:pt x="1707" y="2265"/>
                    </a:cubicBezTo>
                    <a:cubicBezTo>
                      <a:pt x="2174" y="2265"/>
                      <a:pt x="2462" y="1788"/>
                      <a:pt x="2402" y="1310"/>
                    </a:cubicBezTo>
                    <a:cubicBezTo>
                      <a:pt x="2335" y="743"/>
                      <a:pt x="1768" y="109"/>
                      <a:pt x="1168" y="9"/>
                    </a:cubicBezTo>
                    <a:cubicBezTo>
                      <a:pt x="1122" y="4"/>
                      <a:pt x="1077" y="1"/>
                      <a:pt x="1033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Google Shape;2949;p56">
                <a:extLst>
                  <a:ext uri="{FF2B5EF4-FFF2-40B4-BE49-F238E27FC236}">
                    <a16:creationId xmlns:a16="http://schemas.microsoft.com/office/drawing/2014/main" id="{BD604104-F1DE-D5CD-C6F9-3B2CD41FAF74}"/>
                  </a:ext>
                </a:extLst>
              </p:cNvPr>
              <p:cNvSpPr/>
              <p:nvPr/>
            </p:nvSpPr>
            <p:spPr>
              <a:xfrm>
                <a:off x="7517375" y="2348788"/>
                <a:ext cx="30625" cy="153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614" extrusionOk="0">
                    <a:moveTo>
                      <a:pt x="963" y="1"/>
                    </a:moveTo>
                    <a:cubicBezTo>
                      <a:pt x="910" y="1"/>
                      <a:pt x="853" y="19"/>
                      <a:pt x="801" y="63"/>
                    </a:cubicBezTo>
                    <a:cubicBezTo>
                      <a:pt x="718" y="146"/>
                      <a:pt x="626" y="163"/>
                      <a:pt x="526" y="163"/>
                    </a:cubicBezTo>
                    <a:cubicBezTo>
                      <a:pt x="459" y="163"/>
                      <a:pt x="389" y="156"/>
                      <a:pt x="315" y="156"/>
                    </a:cubicBezTo>
                    <a:cubicBezTo>
                      <a:pt x="278" y="156"/>
                      <a:pt x="240" y="158"/>
                      <a:pt x="201" y="163"/>
                    </a:cubicBezTo>
                    <a:cubicBezTo>
                      <a:pt x="34" y="163"/>
                      <a:pt x="1" y="363"/>
                      <a:pt x="101" y="463"/>
                    </a:cubicBezTo>
                    <a:cubicBezTo>
                      <a:pt x="195" y="570"/>
                      <a:pt x="319" y="613"/>
                      <a:pt x="450" y="613"/>
                    </a:cubicBezTo>
                    <a:cubicBezTo>
                      <a:pt x="689" y="613"/>
                      <a:pt x="951" y="469"/>
                      <a:pt x="1101" y="297"/>
                    </a:cubicBezTo>
                    <a:cubicBezTo>
                      <a:pt x="1225" y="149"/>
                      <a:pt x="1111" y="1"/>
                      <a:pt x="96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Google Shape;2950;p56">
                <a:extLst>
                  <a:ext uri="{FF2B5EF4-FFF2-40B4-BE49-F238E27FC236}">
                    <a16:creationId xmlns:a16="http://schemas.microsoft.com/office/drawing/2014/main" id="{371E80D6-ACA0-B961-083B-06E59394AA6B}"/>
                  </a:ext>
                </a:extLst>
              </p:cNvPr>
              <p:cNvSpPr/>
              <p:nvPr/>
            </p:nvSpPr>
            <p:spPr>
              <a:xfrm>
                <a:off x="6816875" y="2440413"/>
                <a:ext cx="896500" cy="849050"/>
              </a:xfrm>
              <a:custGeom>
                <a:avLst/>
                <a:gdLst/>
                <a:ahLst/>
                <a:cxnLst/>
                <a:rect l="l" t="t" r="r" b="b"/>
                <a:pathLst>
                  <a:path w="35860" h="33962" extrusionOk="0">
                    <a:moveTo>
                      <a:pt x="30228" y="26398"/>
                    </a:moveTo>
                    <a:cubicBezTo>
                      <a:pt x="30404" y="26398"/>
                      <a:pt x="30580" y="26426"/>
                      <a:pt x="30752" y="26485"/>
                    </a:cubicBezTo>
                    <a:lnTo>
                      <a:pt x="30752" y="26485"/>
                    </a:lnTo>
                    <a:cubicBezTo>
                      <a:pt x="30664" y="26478"/>
                      <a:pt x="30577" y="26453"/>
                      <a:pt x="30489" y="26453"/>
                    </a:cubicBezTo>
                    <a:cubicBezTo>
                      <a:pt x="30923" y="26520"/>
                      <a:pt x="31323" y="26686"/>
                      <a:pt x="31623" y="27020"/>
                    </a:cubicBezTo>
                    <a:cubicBezTo>
                      <a:pt x="31923" y="27354"/>
                      <a:pt x="32123" y="27887"/>
                      <a:pt x="32090" y="28354"/>
                    </a:cubicBezTo>
                    <a:cubicBezTo>
                      <a:pt x="32027" y="29180"/>
                      <a:pt x="31298" y="30096"/>
                      <a:pt x="30365" y="30096"/>
                    </a:cubicBezTo>
                    <a:cubicBezTo>
                      <a:pt x="30318" y="30096"/>
                      <a:pt x="30270" y="30094"/>
                      <a:pt x="30222" y="30089"/>
                    </a:cubicBezTo>
                    <a:lnTo>
                      <a:pt x="30122" y="30089"/>
                    </a:lnTo>
                    <a:cubicBezTo>
                      <a:pt x="29955" y="30089"/>
                      <a:pt x="29822" y="30055"/>
                      <a:pt x="29688" y="30022"/>
                    </a:cubicBezTo>
                    <a:cubicBezTo>
                      <a:pt x="29655" y="29989"/>
                      <a:pt x="29655" y="29989"/>
                      <a:pt x="29622" y="29989"/>
                    </a:cubicBezTo>
                    <a:cubicBezTo>
                      <a:pt x="29355" y="29889"/>
                      <a:pt x="29088" y="29722"/>
                      <a:pt x="28854" y="29488"/>
                    </a:cubicBezTo>
                    <a:lnTo>
                      <a:pt x="28821" y="29455"/>
                    </a:lnTo>
                    <a:cubicBezTo>
                      <a:pt x="28254" y="28955"/>
                      <a:pt x="28221" y="27854"/>
                      <a:pt x="28654" y="27220"/>
                    </a:cubicBezTo>
                    <a:cubicBezTo>
                      <a:pt x="29016" y="26729"/>
                      <a:pt x="29618" y="26398"/>
                      <a:pt x="30228" y="26398"/>
                    </a:cubicBezTo>
                    <a:close/>
                    <a:moveTo>
                      <a:pt x="5705" y="1"/>
                    </a:moveTo>
                    <a:lnTo>
                      <a:pt x="1" y="6072"/>
                    </a:lnTo>
                    <a:cubicBezTo>
                      <a:pt x="5238" y="10808"/>
                      <a:pt x="10475" y="15512"/>
                      <a:pt x="15712" y="20215"/>
                    </a:cubicBezTo>
                    <a:cubicBezTo>
                      <a:pt x="17446" y="21816"/>
                      <a:pt x="19214" y="23417"/>
                      <a:pt x="20982" y="25019"/>
                    </a:cubicBezTo>
                    <a:cubicBezTo>
                      <a:pt x="21583" y="25552"/>
                      <a:pt x="22216" y="26086"/>
                      <a:pt x="22817" y="26653"/>
                    </a:cubicBezTo>
                    <a:cubicBezTo>
                      <a:pt x="23851" y="27587"/>
                      <a:pt x="23751" y="28087"/>
                      <a:pt x="24051" y="29522"/>
                    </a:cubicBezTo>
                    <a:cubicBezTo>
                      <a:pt x="24539" y="32059"/>
                      <a:pt x="27438" y="33962"/>
                      <a:pt x="29933" y="33962"/>
                    </a:cubicBezTo>
                    <a:cubicBezTo>
                      <a:pt x="29996" y="33962"/>
                      <a:pt x="30059" y="33961"/>
                      <a:pt x="30122" y="33958"/>
                    </a:cubicBezTo>
                    <a:cubicBezTo>
                      <a:pt x="31690" y="33925"/>
                      <a:pt x="33124" y="33258"/>
                      <a:pt x="34158" y="32124"/>
                    </a:cubicBezTo>
                    <a:cubicBezTo>
                      <a:pt x="35359" y="30856"/>
                      <a:pt x="35859" y="29188"/>
                      <a:pt x="35726" y="27587"/>
                    </a:cubicBezTo>
                    <a:cubicBezTo>
                      <a:pt x="35593" y="26219"/>
                      <a:pt x="34992" y="24918"/>
                      <a:pt x="33925" y="23884"/>
                    </a:cubicBezTo>
                    <a:cubicBezTo>
                      <a:pt x="32787" y="22842"/>
                      <a:pt x="31411" y="22278"/>
                      <a:pt x="29993" y="22278"/>
                    </a:cubicBezTo>
                    <a:cubicBezTo>
                      <a:pt x="29914" y="22278"/>
                      <a:pt x="29834" y="22280"/>
                      <a:pt x="29755" y="22283"/>
                    </a:cubicBezTo>
                    <a:lnTo>
                      <a:pt x="5705" y="1"/>
                    </a:lnTo>
                    <a:close/>
                  </a:path>
                </a:pathLst>
              </a:custGeom>
              <a:solidFill>
                <a:srgbClr val="4472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2951;p56">
                <a:extLst>
                  <a:ext uri="{FF2B5EF4-FFF2-40B4-BE49-F238E27FC236}">
                    <a16:creationId xmlns:a16="http://schemas.microsoft.com/office/drawing/2014/main" id="{1EC67C8C-A66A-C718-7B91-F6AAEED4F2EA}"/>
                  </a:ext>
                </a:extLst>
              </p:cNvPr>
              <p:cNvSpPr/>
              <p:nvPr/>
            </p:nvSpPr>
            <p:spPr>
              <a:xfrm>
                <a:off x="6589225" y="2214163"/>
                <a:ext cx="394450" cy="391175"/>
              </a:xfrm>
              <a:custGeom>
                <a:avLst/>
                <a:gdLst/>
                <a:ahLst/>
                <a:cxnLst/>
                <a:rect l="l" t="t" r="r" b="b"/>
                <a:pathLst>
                  <a:path w="15778" h="15647" extrusionOk="0">
                    <a:moveTo>
                      <a:pt x="8219" y="0"/>
                    </a:moveTo>
                    <a:cubicBezTo>
                      <a:pt x="7523" y="0"/>
                      <a:pt x="6993" y="214"/>
                      <a:pt x="7472" y="1012"/>
                    </a:cubicBezTo>
                    <a:cubicBezTo>
                      <a:pt x="7739" y="1412"/>
                      <a:pt x="10341" y="6415"/>
                      <a:pt x="10207" y="6482"/>
                    </a:cubicBezTo>
                    <a:cubicBezTo>
                      <a:pt x="10207" y="6482"/>
                      <a:pt x="5070" y="8850"/>
                      <a:pt x="5070" y="8850"/>
                    </a:cubicBezTo>
                    <a:cubicBezTo>
                      <a:pt x="5067" y="8852"/>
                      <a:pt x="5064" y="8853"/>
                      <a:pt x="5060" y="8853"/>
                    </a:cubicBezTo>
                    <a:cubicBezTo>
                      <a:pt x="4730" y="8853"/>
                      <a:pt x="2605" y="2840"/>
                      <a:pt x="1621" y="2840"/>
                    </a:cubicBezTo>
                    <a:cubicBezTo>
                      <a:pt x="1603" y="2840"/>
                      <a:pt x="1585" y="2842"/>
                      <a:pt x="1568" y="2846"/>
                    </a:cubicBezTo>
                    <a:cubicBezTo>
                      <a:pt x="367" y="3180"/>
                      <a:pt x="0" y="7183"/>
                      <a:pt x="67" y="8183"/>
                    </a:cubicBezTo>
                    <a:cubicBezTo>
                      <a:pt x="200" y="10185"/>
                      <a:pt x="1067" y="12153"/>
                      <a:pt x="2535" y="13520"/>
                    </a:cubicBezTo>
                    <a:cubicBezTo>
                      <a:pt x="4039" y="14944"/>
                      <a:pt x="5964" y="15647"/>
                      <a:pt x="7885" y="15647"/>
                    </a:cubicBezTo>
                    <a:cubicBezTo>
                      <a:pt x="9970" y="15647"/>
                      <a:pt x="12049" y="14819"/>
                      <a:pt x="13576" y="13187"/>
                    </a:cubicBezTo>
                    <a:cubicBezTo>
                      <a:pt x="15011" y="11652"/>
                      <a:pt x="15778" y="9651"/>
                      <a:pt x="15711" y="7583"/>
                    </a:cubicBezTo>
                    <a:cubicBezTo>
                      <a:pt x="15711" y="7416"/>
                      <a:pt x="15678" y="7249"/>
                      <a:pt x="15678" y="7116"/>
                    </a:cubicBezTo>
                    <a:cubicBezTo>
                      <a:pt x="15511" y="5181"/>
                      <a:pt x="14644" y="3447"/>
                      <a:pt x="13243" y="2112"/>
                    </a:cubicBezTo>
                    <a:cubicBezTo>
                      <a:pt x="12275" y="1212"/>
                      <a:pt x="11108" y="578"/>
                      <a:pt x="9874" y="244"/>
                    </a:cubicBezTo>
                    <a:cubicBezTo>
                      <a:pt x="9577" y="166"/>
                      <a:pt x="8833" y="0"/>
                      <a:pt x="8219" y="0"/>
                    </a:cubicBezTo>
                    <a:close/>
                  </a:path>
                </a:pathLst>
              </a:custGeom>
              <a:solidFill>
                <a:srgbClr val="4472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Google Shape;2952;p56">
                <a:extLst>
                  <a:ext uri="{FF2B5EF4-FFF2-40B4-BE49-F238E27FC236}">
                    <a16:creationId xmlns:a16="http://schemas.microsoft.com/office/drawing/2014/main" id="{3005BCA9-13BA-265A-D34A-5F50D12D9B59}"/>
                  </a:ext>
                </a:extLst>
              </p:cNvPr>
              <p:cNvSpPr/>
              <p:nvPr/>
            </p:nvSpPr>
            <p:spPr>
              <a:xfrm>
                <a:off x="7591600" y="2262788"/>
                <a:ext cx="15875" cy="36300"/>
              </a:xfrm>
              <a:custGeom>
                <a:avLst/>
                <a:gdLst/>
                <a:ahLst/>
                <a:cxnLst/>
                <a:rect l="l" t="t" r="r" b="b"/>
                <a:pathLst>
                  <a:path w="635" h="1452" extrusionOk="0">
                    <a:moveTo>
                      <a:pt x="567" y="1"/>
                    </a:moveTo>
                    <a:cubicBezTo>
                      <a:pt x="301" y="67"/>
                      <a:pt x="100" y="301"/>
                      <a:pt x="34" y="534"/>
                    </a:cubicBezTo>
                    <a:cubicBezTo>
                      <a:pt x="0" y="668"/>
                      <a:pt x="0" y="834"/>
                      <a:pt x="0" y="968"/>
                    </a:cubicBezTo>
                    <a:cubicBezTo>
                      <a:pt x="0" y="1035"/>
                      <a:pt x="34" y="1135"/>
                      <a:pt x="34" y="1201"/>
                    </a:cubicBezTo>
                    <a:cubicBezTo>
                      <a:pt x="67" y="1268"/>
                      <a:pt x="67" y="1335"/>
                      <a:pt x="100" y="1402"/>
                    </a:cubicBezTo>
                    <a:cubicBezTo>
                      <a:pt x="100" y="1435"/>
                      <a:pt x="125" y="1452"/>
                      <a:pt x="150" y="1452"/>
                    </a:cubicBezTo>
                    <a:cubicBezTo>
                      <a:pt x="175" y="1452"/>
                      <a:pt x="200" y="1435"/>
                      <a:pt x="200" y="1402"/>
                    </a:cubicBezTo>
                    <a:cubicBezTo>
                      <a:pt x="200" y="1268"/>
                      <a:pt x="134" y="1135"/>
                      <a:pt x="134" y="1001"/>
                    </a:cubicBezTo>
                    <a:cubicBezTo>
                      <a:pt x="134" y="901"/>
                      <a:pt x="134" y="801"/>
                      <a:pt x="134" y="734"/>
                    </a:cubicBezTo>
                    <a:lnTo>
                      <a:pt x="334" y="734"/>
                    </a:lnTo>
                    <a:cubicBezTo>
                      <a:pt x="367" y="768"/>
                      <a:pt x="401" y="768"/>
                      <a:pt x="434" y="768"/>
                    </a:cubicBezTo>
                    <a:lnTo>
                      <a:pt x="534" y="734"/>
                    </a:lnTo>
                    <a:cubicBezTo>
                      <a:pt x="534" y="734"/>
                      <a:pt x="567" y="734"/>
                      <a:pt x="567" y="701"/>
                    </a:cubicBezTo>
                    <a:cubicBezTo>
                      <a:pt x="567" y="668"/>
                      <a:pt x="567" y="668"/>
                      <a:pt x="534" y="634"/>
                    </a:cubicBezTo>
                    <a:lnTo>
                      <a:pt x="434" y="634"/>
                    </a:lnTo>
                    <a:cubicBezTo>
                      <a:pt x="401" y="601"/>
                      <a:pt x="401" y="601"/>
                      <a:pt x="367" y="601"/>
                    </a:cubicBezTo>
                    <a:lnTo>
                      <a:pt x="134" y="601"/>
                    </a:lnTo>
                    <a:cubicBezTo>
                      <a:pt x="200" y="401"/>
                      <a:pt x="334" y="167"/>
                      <a:pt x="567" y="134"/>
                    </a:cubicBezTo>
                    <a:cubicBezTo>
                      <a:pt x="634" y="134"/>
                      <a:pt x="634" y="1"/>
                      <a:pt x="567" y="1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Google Shape;2953;p56">
                <a:extLst>
                  <a:ext uri="{FF2B5EF4-FFF2-40B4-BE49-F238E27FC236}">
                    <a16:creationId xmlns:a16="http://schemas.microsoft.com/office/drawing/2014/main" id="{43D815F5-F5E8-73C6-8E0F-CD2156F7901D}"/>
                  </a:ext>
                </a:extLst>
              </p:cNvPr>
              <p:cNvSpPr/>
              <p:nvPr/>
            </p:nvSpPr>
            <p:spPr>
              <a:xfrm>
                <a:off x="7560750" y="2384488"/>
                <a:ext cx="35450" cy="1925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770" extrusionOk="0">
                    <a:moveTo>
                      <a:pt x="1293" y="1"/>
                    </a:moveTo>
                    <a:cubicBezTo>
                      <a:pt x="1272" y="1"/>
                      <a:pt x="1251" y="11"/>
                      <a:pt x="1234" y="36"/>
                    </a:cubicBezTo>
                    <a:cubicBezTo>
                      <a:pt x="934" y="370"/>
                      <a:pt x="534" y="603"/>
                      <a:pt x="100" y="603"/>
                    </a:cubicBezTo>
                    <a:cubicBezTo>
                      <a:pt x="0" y="603"/>
                      <a:pt x="0" y="770"/>
                      <a:pt x="100" y="770"/>
                    </a:cubicBezTo>
                    <a:cubicBezTo>
                      <a:pt x="567" y="770"/>
                      <a:pt x="1101" y="570"/>
                      <a:pt x="1368" y="169"/>
                    </a:cubicBezTo>
                    <a:cubicBezTo>
                      <a:pt x="1418" y="94"/>
                      <a:pt x="1355" y="1"/>
                      <a:pt x="1293" y="1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Google Shape;2954;p56">
                <a:extLst>
                  <a:ext uri="{FF2B5EF4-FFF2-40B4-BE49-F238E27FC236}">
                    <a16:creationId xmlns:a16="http://schemas.microsoft.com/office/drawing/2014/main" id="{B8E47309-1CE8-3026-42A4-D1582F860B65}"/>
                  </a:ext>
                </a:extLst>
              </p:cNvPr>
              <p:cNvSpPr/>
              <p:nvPr/>
            </p:nvSpPr>
            <p:spPr>
              <a:xfrm>
                <a:off x="7982100" y="4526588"/>
                <a:ext cx="22000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1671" extrusionOk="0">
                    <a:moveTo>
                      <a:pt x="115" y="0"/>
                    </a:moveTo>
                    <a:cubicBezTo>
                      <a:pt x="65" y="0"/>
                      <a:pt x="0" y="31"/>
                      <a:pt x="25" y="80"/>
                    </a:cubicBezTo>
                    <a:cubicBezTo>
                      <a:pt x="125" y="347"/>
                      <a:pt x="225" y="580"/>
                      <a:pt x="325" y="847"/>
                    </a:cubicBezTo>
                    <a:cubicBezTo>
                      <a:pt x="358" y="981"/>
                      <a:pt x="425" y="1114"/>
                      <a:pt x="459" y="1248"/>
                    </a:cubicBezTo>
                    <a:cubicBezTo>
                      <a:pt x="525" y="1381"/>
                      <a:pt x="559" y="1514"/>
                      <a:pt x="659" y="1615"/>
                    </a:cubicBezTo>
                    <a:cubicBezTo>
                      <a:pt x="684" y="1652"/>
                      <a:pt x="723" y="1671"/>
                      <a:pt x="760" y="1671"/>
                    </a:cubicBezTo>
                    <a:cubicBezTo>
                      <a:pt x="822" y="1671"/>
                      <a:pt x="880" y="1619"/>
                      <a:pt x="859" y="1514"/>
                    </a:cubicBezTo>
                    <a:cubicBezTo>
                      <a:pt x="859" y="1381"/>
                      <a:pt x="792" y="1248"/>
                      <a:pt x="725" y="1148"/>
                    </a:cubicBezTo>
                    <a:lnTo>
                      <a:pt x="525" y="781"/>
                    </a:lnTo>
                    <a:cubicBezTo>
                      <a:pt x="392" y="514"/>
                      <a:pt x="292" y="280"/>
                      <a:pt x="158" y="13"/>
                    </a:cubicBezTo>
                    <a:cubicBezTo>
                      <a:pt x="149" y="4"/>
                      <a:pt x="133" y="0"/>
                      <a:pt x="115" y="0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Google Shape;2955;p56">
                <a:extLst>
                  <a:ext uri="{FF2B5EF4-FFF2-40B4-BE49-F238E27FC236}">
                    <a16:creationId xmlns:a16="http://schemas.microsoft.com/office/drawing/2014/main" id="{4826A468-F576-51B2-F55F-6C914EC91297}"/>
                  </a:ext>
                </a:extLst>
              </p:cNvPr>
              <p:cNvSpPr/>
              <p:nvPr/>
            </p:nvSpPr>
            <p:spPr>
              <a:xfrm>
                <a:off x="8011825" y="4513313"/>
                <a:ext cx="28450" cy="45375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1815" extrusionOk="0">
                    <a:moveTo>
                      <a:pt x="222" y="0"/>
                    </a:moveTo>
                    <a:cubicBezTo>
                      <a:pt x="96" y="0"/>
                      <a:pt x="1" y="149"/>
                      <a:pt x="103" y="278"/>
                    </a:cubicBezTo>
                    <a:cubicBezTo>
                      <a:pt x="270" y="478"/>
                      <a:pt x="404" y="711"/>
                      <a:pt x="504" y="945"/>
                    </a:cubicBezTo>
                    <a:cubicBezTo>
                      <a:pt x="537" y="1078"/>
                      <a:pt x="570" y="1212"/>
                      <a:pt x="604" y="1345"/>
                    </a:cubicBezTo>
                    <a:cubicBezTo>
                      <a:pt x="637" y="1478"/>
                      <a:pt x="671" y="1679"/>
                      <a:pt x="771" y="1779"/>
                    </a:cubicBezTo>
                    <a:cubicBezTo>
                      <a:pt x="809" y="1804"/>
                      <a:pt x="847" y="1815"/>
                      <a:pt x="883" y="1815"/>
                    </a:cubicBezTo>
                    <a:cubicBezTo>
                      <a:pt x="942" y="1815"/>
                      <a:pt x="996" y="1786"/>
                      <a:pt x="1037" y="1745"/>
                    </a:cubicBezTo>
                    <a:cubicBezTo>
                      <a:pt x="1138" y="1612"/>
                      <a:pt x="1071" y="1378"/>
                      <a:pt x="1037" y="1245"/>
                    </a:cubicBezTo>
                    <a:cubicBezTo>
                      <a:pt x="1004" y="1078"/>
                      <a:pt x="937" y="945"/>
                      <a:pt x="871" y="778"/>
                    </a:cubicBezTo>
                    <a:cubicBezTo>
                      <a:pt x="737" y="511"/>
                      <a:pt x="537" y="278"/>
                      <a:pt x="337" y="44"/>
                    </a:cubicBezTo>
                    <a:cubicBezTo>
                      <a:pt x="299" y="13"/>
                      <a:pt x="259" y="0"/>
                      <a:pt x="222" y="0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Google Shape;2956;p56">
                <a:extLst>
                  <a:ext uri="{FF2B5EF4-FFF2-40B4-BE49-F238E27FC236}">
                    <a16:creationId xmlns:a16="http://schemas.microsoft.com/office/drawing/2014/main" id="{8E8CAE64-6FA9-7FA1-209B-89C0C592C1A0}"/>
                  </a:ext>
                </a:extLst>
              </p:cNvPr>
              <p:cNvSpPr/>
              <p:nvPr/>
            </p:nvSpPr>
            <p:spPr>
              <a:xfrm>
                <a:off x="7016175" y="3538588"/>
                <a:ext cx="15050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602" h="1640" extrusionOk="0">
                    <a:moveTo>
                      <a:pt x="344" y="1"/>
                    </a:moveTo>
                    <a:cubicBezTo>
                      <a:pt x="330" y="1"/>
                      <a:pt x="316" y="2"/>
                      <a:pt x="301" y="5"/>
                    </a:cubicBezTo>
                    <a:cubicBezTo>
                      <a:pt x="168" y="5"/>
                      <a:pt x="34" y="105"/>
                      <a:pt x="34" y="272"/>
                    </a:cubicBezTo>
                    <a:cubicBezTo>
                      <a:pt x="34" y="639"/>
                      <a:pt x="1" y="972"/>
                      <a:pt x="34" y="1339"/>
                    </a:cubicBezTo>
                    <a:cubicBezTo>
                      <a:pt x="34" y="1506"/>
                      <a:pt x="168" y="1640"/>
                      <a:pt x="301" y="1640"/>
                    </a:cubicBezTo>
                    <a:cubicBezTo>
                      <a:pt x="468" y="1640"/>
                      <a:pt x="601" y="1506"/>
                      <a:pt x="601" y="1339"/>
                    </a:cubicBezTo>
                    <a:cubicBezTo>
                      <a:pt x="601" y="972"/>
                      <a:pt x="601" y="606"/>
                      <a:pt x="568" y="272"/>
                    </a:cubicBezTo>
                    <a:cubicBezTo>
                      <a:pt x="568" y="150"/>
                      <a:pt x="485" y="1"/>
                      <a:pt x="344" y="1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Google Shape;2957;p56">
                <a:extLst>
                  <a:ext uri="{FF2B5EF4-FFF2-40B4-BE49-F238E27FC236}">
                    <a16:creationId xmlns:a16="http://schemas.microsoft.com/office/drawing/2014/main" id="{50E48956-4287-CCC6-8A93-AD3F95E45E9D}"/>
                  </a:ext>
                </a:extLst>
              </p:cNvPr>
              <p:cNvSpPr/>
              <p:nvPr/>
            </p:nvSpPr>
            <p:spPr>
              <a:xfrm>
                <a:off x="7480675" y="3068463"/>
                <a:ext cx="165150" cy="158650"/>
              </a:xfrm>
              <a:custGeom>
                <a:avLst/>
                <a:gdLst/>
                <a:ahLst/>
                <a:cxnLst/>
                <a:rect l="l" t="t" r="r" b="b"/>
                <a:pathLst>
                  <a:path w="6606" h="6346" extrusionOk="0">
                    <a:moveTo>
                      <a:pt x="3597" y="293"/>
                    </a:moveTo>
                    <a:cubicBezTo>
                      <a:pt x="3643" y="293"/>
                      <a:pt x="3690" y="294"/>
                      <a:pt x="3737" y="297"/>
                    </a:cubicBezTo>
                    <a:cubicBezTo>
                      <a:pt x="4971" y="330"/>
                      <a:pt x="6038" y="1298"/>
                      <a:pt x="6272" y="2465"/>
                    </a:cubicBezTo>
                    <a:cubicBezTo>
                      <a:pt x="6539" y="3699"/>
                      <a:pt x="5905" y="5034"/>
                      <a:pt x="4838" y="5667"/>
                    </a:cubicBezTo>
                    <a:cubicBezTo>
                      <a:pt x="4346" y="5968"/>
                      <a:pt x="3780" y="6119"/>
                      <a:pt x="3217" y="6119"/>
                    </a:cubicBezTo>
                    <a:cubicBezTo>
                      <a:pt x="2595" y="6119"/>
                      <a:pt x="1976" y="5935"/>
                      <a:pt x="1469" y="5567"/>
                    </a:cubicBezTo>
                    <a:cubicBezTo>
                      <a:pt x="368" y="4733"/>
                      <a:pt x="101" y="3099"/>
                      <a:pt x="801" y="1965"/>
                    </a:cubicBezTo>
                    <a:cubicBezTo>
                      <a:pt x="801" y="1965"/>
                      <a:pt x="801" y="1931"/>
                      <a:pt x="801" y="1931"/>
                    </a:cubicBezTo>
                    <a:cubicBezTo>
                      <a:pt x="1507" y="1066"/>
                      <a:pt x="2458" y="293"/>
                      <a:pt x="3597" y="293"/>
                    </a:cubicBezTo>
                    <a:close/>
                    <a:moveTo>
                      <a:pt x="3627" y="1"/>
                    </a:moveTo>
                    <a:cubicBezTo>
                      <a:pt x="2304" y="1"/>
                      <a:pt x="1052" y="961"/>
                      <a:pt x="401" y="2065"/>
                    </a:cubicBezTo>
                    <a:cubicBezTo>
                      <a:pt x="346" y="2175"/>
                      <a:pt x="405" y="2240"/>
                      <a:pt x="484" y="2240"/>
                    </a:cubicBezTo>
                    <a:cubicBezTo>
                      <a:pt x="500" y="2240"/>
                      <a:pt x="517" y="2237"/>
                      <a:pt x="535" y="2232"/>
                    </a:cubicBezTo>
                    <a:lnTo>
                      <a:pt x="535" y="2232"/>
                    </a:lnTo>
                    <a:cubicBezTo>
                      <a:pt x="1" y="3199"/>
                      <a:pt x="201" y="4466"/>
                      <a:pt x="901" y="5300"/>
                    </a:cubicBezTo>
                    <a:cubicBezTo>
                      <a:pt x="1463" y="5997"/>
                      <a:pt x="2359" y="6346"/>
                      <a:pt x="3261" y="6346"/>
                    </a:cubicBezTo>
                    <a:cubicBezTo>
                      <a:pt x="3697" y="6346"/>
                      <a:pt x="4135" y="6264"/>
                      <a:pt x="4537" y="6101"/>
                    </a:cubicBezTo>
                    <a:cubicBezTo>
                      <a:pt x="5772" y="5601"/>
                      <a:pt x="6606" y="4300"/>
                      <a:pt x="6572" y="2965"/>
                    </a:cubicBezTo>
                    <a:cubicBezTo>
                      <a:pt x="6572" y="1664"/>
                      <a:pt x="5605" y="430"/>
                      <a:pt x="4337" y="97"/>
                    </a:cubicBezTo>
                    <a:cubicBezTo>
                      <a:pt x="4100" y="31"/>
                      <a:pt x="3862" y="1"/>
                      <a:pt x="362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Google Shape;2958;p56">
                <a:extLst>
                  <a:ext uri="{FF2B5EF4-FFF2-40B4-BE49-F238E27FC236}">
                    <a16:creationId xmlns:a16="http://schemas.microsoft.com/office/drawing/2014/main" id="{498F22BD-AFA7-4BD3-586A-E2FECAD5A892}"/>
                  </a:ext>
                </a:extLst>
              </p:cNvPr>
              <p:cNvSpPr/>
              <p:nvPr/>
            </p:nvSpPr>
            <p:spPr>
              <a:xfrm>
                <a:off x="7240500" y="2517288"/>
                <a:ext cx="814775" cy="580900"/>
              </a:xfrm>
              <a:custGeom>
                <a:avLst/>
                <a:gdLst/>
                <a:ahLst/>
                <a:cxnLst/>
                <a:rect l="l" t="t" r="r" b="b"/>
                <a:pathLst>
                  <a:path w="32591" h="23236" extrusionOk="0">
                    <a:moveTo>
                      <a:pt x="27558" y="1"/>
                    </a:moveTo>
                    <a:cubicBezTo>
                      <a:pt x="27378" y="1"/>
                      <a:pt x="27198" y="10"/>
                      <a:pt x="27020" y="28"/>
                    </a:cubicBezTo>
                    <a:cubicBezTo>
                      <a:pt x="26153" y="128"/>
                      <a:pt x="25252" y="428"/>
                      <a:pt x="24585" y="995"/>
                    </a:cubicBezTo>
                    <a:cubicBezTo>
                      <a:pt x="23951" y="1529"/>
                      <a:pt x="23584" y="2196"/>
                      <a:pt x="23518" y="3030"/>
                    </a:cubicBezTo>
                    <a:cubicBezTo>
                      <a:pt x="23251" y="6366"/>
                      <a:pt x="23384" y="9735"/>
                      <a:pt x="23885" y="13071"/>
                    </a:cubicBezTo>
                    <a:cubicBezTo>
                      <a:pt x="23985" y="13638"/>
                      <a:pt x="24051" y="14271"/>
                      <a:pt x="23718" y="14738"/>
                    </a:cubicBezTo>
                    <a:cubicBezTo>
                      <a:pt x="23451" y="15105"/>
                      <a:pt x="22984" y="15239"/>
                      <a:pt x="22550" y="15372"/>
                    </a:cubicBezTo>
                    <a:cubicBezTo>
                      <a:pt x="18147" y="16740"/>
                      <a:pt x="13577" y="18208"/>
                      <a:pt x="9041" y="19108"/>
                    </a:cubicBezTo>
                    <a:cubicBezTo>
                      <a:pt x="8640" y="19184"/>
                      <a:pt x="8221" y="19214"/>
                      <a:pt x="7794" y="19214"/>
                    </a:cubicBezTo>
                    <a:cubicBezTo>
                      <a:pt x="6725" y="19214"/>
                      <a:pt x="5605" y="19027"/>
                      <a:pt x="4604" y="18908"/>
                    </a:cubicBezTo>
                    <a:cubicBezTo>
                      <a:pt x="3370" y="18741"/>
                      <a:pt x="2136" y="18675"/>
                      <a:pt x="902" y="18641"/>
                    </a:cubicBezTo>
                    <a:cubicBezTo>
                      <a:pt x="735" y="18641"/>
                      <a:pt x="568" y="18641"/>
                      <a:pt x="435" y="18741"/>
                    </a:cubicBezTo>
                    <a:cubicBezTo>
                      <a:pt x="1" y="19041"/>
                      <a:pt x="868" y="20309"/>
                      <a:pt x="1068" y="20676"/>
                    </a:cubicBezTo>
                    <a:cubicBezTo>
                      <a:pt x="1535" y="21543"/>
                      <a:pt x="2236" y="22277"/>
                      <a:pt x="3103" y="22777"/>
                    </a:cubicBezTo>
                    <a:cubicBezTo>
                      <a:pt x="3683" y="23115"/>
                      <a:pt x="4323" y="23236"/>
                      <a:pt x="4988" y="23236"/>
                    </a:cubicBezTo>
                    <a:cubicBezTo>
                      <a:pt x="6427" y="23236"/>
                      <a:pt x="7984" y="22670"/>
                      <a:pt x="9308" y="22511"/>
                    </a:cubicBezTo>
                    <a:cubicBezTo>
                      <a:pt x="9875" y="22411"/>
                      <a:pt x="10475" y="22411"/>
                      <a:pt x="11076" y="22411"/>
                    </a:cubicBezTo>
                    <a:cubicBezTo>
                      <a:pt x="11259" y="22408"/>
                      <a:pt x="11443" y="22407"/>
                      <a:pt x="11628" y="22407"/>
                    </a:cubicBezTo>
                    <a:cubicBezTo>
                      <a:pt x="13638" y="22407"/>
                      <a:pt x="15765" y="22533"/>
                      <a:pt x="17887" y="22533"/>
                    </a:cubicBezTo>
                    <a:cubicBezTo>
                      <a:pt x="21164" y="22533"/>
                      <a:pt x="24427" y="22233"/>
                      <a:pt x="27220" y="20709"/>
                    </a:cubicBezTo>
                    <a:cubicBezTo>
                      <a:pt x="27687" y="20442"/>
                      <a:pt x="28121" y="20176"/>
                      <a:pt x="28521" y="19842"/>
                    </a:cubicBezTo>
                    <a:cubicBezTo>
                      <a:pt x="28722" y="19709"/>
                      <a:pt x="28922" y="19508"/>
                      <a:pt x="29088" y="19342"/>
                    </a:cubicBezTo>
                    <a:cubicBezTo>
                      <a:pt x="30123" y="18241"/>
                      <a:pt x="30590" y="16773"/>
                      <a:pt x="31023" y="15339"/>
                    </a:cubicBezTo>
                    <a:cubicBezTo>
                      <a:pt x="31724" y="13004"/>
                      <a:pt x="32324" y="10569"/>
                      <a:pt x="32458" y="8100"/>
                    </a:cubicBezTo>
                    <a:cubicBezTo>
                      <a:pt x="32591" y="6166"/>
                      <a:pt x="32591" y="3430"/>
                      <a:pt x="31390" y="1796"/>
                    </a:cubicBezTo>
                    <a:cubicBezTo>
                      <a:pt x="30528" y="607"/>
                      <a:pt x="29031" y="1"/>
                      <a:pt x="27558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Google Shape;2959;p56">
                <a:extLst>
                  <a:ext uri="{FF2B5EF4-FFF2-40B4-BE49-F238E27FC236}">
                    <a16:creationId xmlns:a16="http://schemas.microsoft.com/office/drawing/2014/main" id="{026C1D22-5C90-E5CD-E23D-4A86273F56C2}"/>
                  </a:ext>
                </a:extLst>
              </p:cNvPr>
              <p:cNvSpPr/>
              <p:nvPr/>
            </p:nvSpPr>
            <p:spPr>
              <a:xfrm>
                <a:off x="7708350" y="2402438"/>
                <a:ext cx="364450" cy="321550"/>
              </a:xfrm>
              <a:custGeom>
                <a:avLst/>
                <a:gdLst/>
                <a:ahLst/>
                <a:cxnLst/>
                <a:rect l="l" t="t" r="r" b="b"/>
                <a:pathLst>
                  <a:path w="14578" h="12862" extrusionOk="0">
                    <a:moveTo>
                      <a:pt x="3037" y="0"/>
                    </a:moveTo>
                    <a:cubicBezTo>
                      <a:pt x="2375" y="0"/>
                      <a:pt x="1763" y="46"/>
                      <a:pt x="1268" y="152"/>
                    </a:cubicBezTo>
                    <a:cubicBezTo>
                      <a:pt x="0" y="419"/>
                      <a:pt x="1835" y="1153"/>
                      <a:pt x="1902" y="2454"/>
                    </a:cubicBezTo>
                    <a:cubicBezTo>
                      <a:pt x="2068" y="5389"/>
                      <a:pt x="2202" y="10793"/>
                      <a:pt x="2802" y="12861"/>
                    </a:cubicBezTo>
                    <a:cubicBezTo>
                      <a:pt x="6738" y="11994"/>
                      <a:pt x="10575" y="12194"/>
                      <a:pt x="14444" y="11093"/>
                    </a:cubicBezTo>
                    <a:cubicBezTo>
                      <a:pt x="14577" y="9158"/>
                      <a:pt x="11075" y="2387"/>
                      <a:pt x="9707" y="1520"/>
                    </a:cubicBezTo>
                    <a:cubicBezTo>
                      <a:pt x="9407" y="1319"/>
                      <a:pt x="9073" y="1119"/>
                      <a:pt x="8707" y="953"/>
                    </a:cubicBezTo>
                    <a:cubicBezTo>
                      <a:pt x="7646" y="448"/>
                      <a:pt x="5097" y="0"/>
                      <a:pt x="30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Google Shape;2960;p56">
                <a:extLst>
                  <a:ext uri="{FF2B5EF4-FFF2-40B4-BE49-F238E27FC236}">
                    <a16:creationId xmlns:a16="http://schemas.microsoft.com/office/drawing/2014/main" id="{F5875F40-C62E-6E5A-DB06-2AE4FB99FE42}"/>
                  </a:ext>
                </a:extLst>
              </p:cNvPr>
              <p:cNvSpPr/>
              <p:nvPr/>
            </p:nvSpPr>
            <p:spPr>
              <a:xfrm>
                <a:off x="7609950" y="2699863"/>
                <a:ext cx="17525" cy="34525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381" extrusionOk="0">
                    <a:moveTo>
                      <a:pt x="538" y="0"/>
                    </a:moveTo>
                    <a:cubicBezTo>
                      <a:pt x="497" y="0"/>
                      <a:pt x="456" y="19"/>
                      <a:pt x="434" y="63"/>
                    </a:cubicBezTo>
                    <a:cubicBezTo>
                      <a:pt x="300" y="230"/>
                      <a:pt x="234" y="430"/>
                      <a:pt x="134" y="631"/>
                    </a:cubicBezTo>
                    <a:cubicBezTo>
                      <a:pt x="67" y="831"/>
                      <a:pt x="0" y="1064"/>
                      <a:pt x="0" y="1264"/>
                    </a:cubicBezTo>
                    <a:cubicBezTo>
                      <a:pt x="0" y="1329"/>
                      <a:pt x="57" y="1381"/>
                      <a:pt x="115" y="1381"/>
                    </a:cubicBezTo>
                    <a:cubicBezTo>
                      <a:pt x="146" y="1381"/>
                      <a:pt x="177" y="1366"/>
                      <a:pt x="200" y="1331"/>
                    </a:cubicBezTo>
                    <a:cubicBezTo>
                      <a:pt x="267" y="1131"/>
                      <a:pt x="334" y="931"/>
                      <a:pt x="400" y="731"/>
                    </a:cubicBezTo>
                    <a:cubicBezTo>
                      <a:pt x="467" y="530"/>
                      <a:pt x="534" y="364"/>
                      <a:pt x="634" y="164"/>
                    </a:cubicBezTo>
                    <a:cubicBezTo>
                      <a:pt x="701" y="75"/>
                      <a:pt x="619" y="0"/>
                      <a:pt x="5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Google Shape;2961;p56">
                <a:extLst>
                  <a:ext uri="{FF2B5EF4-FFF2-40B4-BE49-F238E27FC236}">
                    <a16:creationId xmlns:a16="http://schemas.microsoft.com/office/drawing/2014/main" id="{A6207616-AEC4-D8BF-E169-D0019CF4A02E}"/>
                  </a:ext>
                </a:extLst>
              </p:cNvPr>
              <p:cNvSpPr/>
              <p:nvPr/>
            </p:nvSpPr>
            <p:spPr>
              <a:xfrm>
                <a:off x="7602425" y="2439738"/>
                <a:ext cx="151350" cy="74225"/>
              </a:xfrm>
              <a:custGeom>
                <a:avLst/>
                <a:gdLst/>
                <a:ahLst/>
                <a:cxnLst/>
                <a:rect l="l" t="t" r="r" b="b"/>
                <a:pathLst>
                  <a:path w="6054" h="2969" extrusionOk="0">
                    <a:moveTo>
                      <a:pt x="5911" y="1"/>
                    </a:moveTo>
                    <a:cubicBezTo>
                      <a:pt x="5884" y="1"/>
                      <a:pt x="5857" y="9"/>
                      <a:pt x="5838" y="28"/>
                    </a:cubicBezTo>
                    <a:lnTo>
                      <a:pt x="5872" y="28"/>
                    </a:lnTo>
                    <a:cubicBezTo>
                      <a:pt x="5205" y="928"/>
                      <a:pt x="4337" y="1629"/>
                      <a:pt x="3370" y="2096"/>
                    </a:cubicBezTo>
                    <a:cubicBezTo>
                      <a:pt x="2870" y="2296"/>
                      <a:pt x="2369" y="2463"/>
                      <a:pt x="1836" y="2563"/>
                    </a:cubicBezTo>
                    <a:cubicBezTo>
                      <a:pt x="1569" y="2596"/>
                      <a:pt x="1302" y="2629"/>
                      <a:pt x="1002" y="2629"/>
                    </a:cubicBezTo>
                    <a:cubicBezTo>
                      <a:pt x="735" y="2629"/>
                      <a:pt x="468" y="2596"/>
                      <a:pt x="201" y="2596"/>
                    </a:cubicBezTo>
                    <a:cubicBezTo>
                      <a:pt x="34" y="2629"/>
                      <a:pt x="1" y="2830"/>
                      <a:pt x="168" y="2896"/>
                    </a:cubicBezTo>
                    <a:cubicBezTo>
                      <a:pt x="308" y="2956"/>
                      <a:pt x="484" y="2968"/>
                      <a:pt x="660" y="2968"/>
                    </a:cubicBezTo>
                    <a:cubicBezTo>
                      <a:pt x="778" y="2968"/>
                      <a:pt x="895" y="2963"/>
                      <a:pt x="1002" y="2963"/>
                    </a:cubicBezTo>
                    <a:cubicBezTo>
                      <a:pt x="1302" y="2963"/>
                      <a:pt x="1569" y="2930"/>
                      <a:pt x="1869" y="2896"/>
                    </a:cubicBezTo>
                    <a:cubicBezTo>
                      <a:pt x="2403" y="2796"/>
                      <a:pt x="2970" y="2629"/>
                      <a:pt x="3470" y="2396"/>
                    </a:cubicBezTo>
                    <a:cubicBezTo>
                      <a:pt x="4538" y="1896"/>
                      <a:pt x="5405" y="1128"/>
                      <a:pt x="6005" y="128"/>
                    </a:cubicBezTo>
                    <a:cubicBezTo>
                      <a:pt x="6053" y="56"/>
                      <a:pt x="5980" y="1"/>
                      <a:pt x="59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Google Shape;2962;p56">
                <a:extLst>
                  <a:ext uri="{FF2B5EF4-FFF2-40B4-BE49-F238E27FC236}">
                    <a16:creationId xmlns:a16="http://schemas.microsoft.com/office/drawing/2014/main" id="{50512C56-E49E-CDD5-BA62-7F8D43AA65C2}"/>
                  </a:ext>
                </a:extLst>
              </p:cNvPr>
              <p:cNvSpPr/>
              <p:nvPr/>
            </p:nvSpPr>
            <p:spPr>
              <a:xfrm>
                <a:off x="6884425" y="2615963"/>
                <a:ext cx="114275" cy="162775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511" extrusionOk="0">
                    <a:moveTo>
                      <a:pt x="1823" y="0"/>
                    </a:moveTo>
                    <a:cubicBezTo>
                      <a:pt x="1543" y="0"/>
                      <a:pt x="1268" y="67"/>
                      <a:pt x="1035" y="217"/>
                    </a:cubicBezTo>
                    <a:cubicBezTo>
                      <a:pt x="601" y="484"/>
                      <a:pt x="367" y="1018"/>
                      <a:pt x="267" y="1518"/>
                    </a:cubicBezTo>
                    <a:cubicBezTo>
                      <a:pt x="0" y="2819"/>
                      <a:pt x="367" y="4320"/>
                      <a:pt x="1235" y="5354"/>
                    </a:cubicBezTo>
                    <a:cubicBezTo>
                      <a:pt x="1623" y="5791"/>
                      <a:pt x="2506" y="6510"/>
                      <a:pt x="3240" y="6510"/>
                    </a:cubicBezTo>
                    <a:cubicBezTo>
                      <a:pt x="3515" y="6510"/>
                      <a:pt x="3770" y="6409"/>
                      <a:pt x="3970" y="6155"/>
                    </a:cubicBezTo>
                    <a:cubicBezTo>
                      <a:pt x="4137" y="5955"/>
                      <a:pt x="4203" y="5688"/>
                      <a:pt x="4237" y="5421"/>
                    </a:cubicBezTo>
                    <a:cubicBezTo>
                      <a:pt x="4270" y="4987"/>
                      <a:pt x="4337" y="4554"/>
                      <a:pt x="4404" y="4120"/>
                    </a:cubicBezTo>
                    <a:cubicBezTo>
                      <a:pt x="4504" y="3553"/>
                      <a:pt x="4570" y="2919"/>
                      <a:pt x="4404" y="2352"/>
                    </a:cubicBezTo>
                    <a:cubicBezTo>
                      <a:pt x="4304" y="1985"/>
                      <a:pt x="4070" y="1618"/>
                      <a:pt x="3837" y="1318"/>
                    </a:cubicBezTo>
                    <a:cubicBezTo>
                      <a:pt x="3503" y="851"/>
                      <a:pt x="3136" y="451"/>
                      <a:pt x="2636" y="184"/>
                    </a:cubicBezTo>
                    <a:cubicBezTo>
                      <a:pt x="2386" y="67"/>
                      <a:pt x="2102" y="0"/>
                      <a:pt x="1823" y="0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Google Shape;2963;p56">
                <a:extLst>
                  <a:ext uri="{FF2B5EF4-FFF2-40B4-BE49-F238E27FC236}">
                    <a16:creationId xmlns:a16="http://schemas.microsoft.com/office/drawing/2014/main" id="{4FEB485F-67AE-8E60-2D30-AC750D6FB186}"/>
                  </a:ext>
                </a:extLst>
              </p:cNvPr>
              <p:cNvSpPr/>
              <p:nvPr/>
            </p:nvSpPr>
            <p:spPr>
              <a:xfrm>
                <a:off x="6979750" y="2525913"/>
                <a:ext cx="428850" cy="390425"/>
              </a:xfrm>
              <a:custGeom>
                <a:avLst/>
                <a:gdLst/>
                <a:ahLst/>
                <a:cxnLst/>
                <a:rect l="l" t="t" r="r" b="b"/>
                <a:pathLst>
                  <a:path w="17154" h="15617" extrusionOk="0">
                    <a:moveTo>
                      <a:pt x="143" y="1"/>
                    </a:moveTo>
                    <a:cubicBezTo>
                      <a:pt x="62" y="1"/>
                      <a:pt x="1" y="127"/>
                      <a:pt x="57" y="183"/>
                    </a:cubicBezTo>
                    <a:cubicBezTo>
                      <a:pt x="2425" y="2051"/>
                      <a:pt x="4760" y="3886"/>
                      <a:pt x="7029" y="5854"/>
                    </a:cubicBezTo>
                    <a:cubicBezTo>
                      <a:pt x="9263" y="7822"/>
                      <a:pt x="11398" y="9857"/>
                      <a:pt x="13500" y="11958"/>
                    </a:cubicBezTo>
                    <a:cubicBezTo>
                      <a:pt x="14667" y="13159"/>
                      <a:pt x="15868" y="14360"/>
                      <a:pt x="17002" y="15594"/>
                    </a:cubicBezTo>
                    <a:cubicBezTo>
                      <a:pt x="17018" y="15610"/>
                      <a:pt x="17035" y="15616"/>
                      <a:pt x="17052" y="15616"/>
                    </a:cubicBezTo>
                    <a:cubicBezTo>
                      <a:pt x="17107" y="15616"/>
                      <a:pt x="17154" y="15545"/>
                      <a:pt x="17102" y="15494"/>
                    </a:cubicBezTo>
                    <a:cubicBezTo>
                      <a:pt x="13133" y="10991"/>
                      <a:pt x="8763" y="6888"/>
                      <a:pt x="4126" y="3085"/>
                    </a:cubicBezTo>
                    <a:cubicBezTo>
                      <a:pt x="2859" y="2018"/>
                      <a:pt x="1558" y="984"/>
                      <a:pt x="190" y="16"/>
                    </a:cubicBezTo>
                    <a:cubicBezTo>
                      <a:pt x="174" y="6"/>
                      <a:pt x="158" y="1"/>
                      <a:pt x="1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Google Shape;2964;p56">
                <a:extLst>
                  <a:ext uri="{FF2B5EF4-FFF2-40B4-BE49-F238E27FC236}">
                    <a16:creationId xmlns:a16="http://schemas.microsoft.com/office/drawing/2014/main" id="{61B0DB74-FE85-80E5-F560-CF9F0B9C05CF}"/>
                  </a:ext>
                </a:extLst>
              </p:cNvPr>
              <p:cNvSpPr/>
              <p:nvPr/>
            </p:nvSpPr>
            <p:spPr>
              <a:xfrm>
                <a:off x="6735975" y="2343613"/>
                <a:ext cx="231875" cy="231725"/>
              </a:xfrm>
              <a:custGeom>
                <a:avLst/>
                <a:gdLst/>
                <a:ahLst/>
                <a:cxnLst/>
                <a:rect l="l" t="t" r="r" b="b"/>
                <a:pathLst>
                  <a:path w="9275" h="9269" extrusionOk="0">
                    <a:moveTo>
                      <a:pt x="8459" y="0"/>
                    </a:moveTo>
                    <a:cubicBezTo>
                      <a:pt x="8417" y="0"/>
                      <a:pt x="8386" y="29"/>
                      <a:pt x="8407" y="70"/>
                    </a:cubicBezTo>
                    <a:cubicBezTo>
                      <a:pt x="8841" y="971"/>
                      <a:pt x="9041" y="1905"/>
                      <a:pt x="8941" y="2872"/>
                    </a:cubicBezTo>
                    <a:cubicBezTo>
                      <a:pt x="8807" y="3806"/>
                      <a:pt x="8440" y="4673"/>
                      <a:pt x="7907" y="5440"/>
                    </a:cubicBezTo>
                    <a:cubicBezTo>
                      <a:pt x="6806" y="6975"/>
                      <a:pt x="5138" y="8042"/>
                      <a:pt x="3370" y="8576"/>
                    </a:cubicBezTo>
                    <a:cubicBezTo>
                      <a:pt x="2461" y="8840"/>
                      <a:pt x="1553" y="8949"/>
                      <a:pt x="622" y="8949"/>
                    </a:cubicBezTo>
                    <a:cubicBezTo>
                      <a:pt x="493" y="8949"/>
                      <a:pt x="364" y="8947"/>
                      <a:pt x="234" y="8943"/>
                    </a:cubicBezTo>
                    <a:cubicBezTo>
                      <a:pt x="1" y="8943"/>
                      <a:pt x="34" y="9243"/>
                      <a:pt x="234" y="9243"/>
                    </a:cubicBezTo>
                    <a:cubicBezTo>
                      <a:pt x="433" y="9260"/>
                      <a:pt x="634" y="9269"/>
                      <a:pt x="835" y="9269"/>
                    </a:cubicBezTo>
                    <a:cubicBezTo>
                      <a:pt x="2596" y="9269"/>
                      <a:pt x="4435" y="8633"/>
                      <a:pt x="5872" y="7675"/>
                    </a:cubicBezTo>
                    <a:cubicBezTo>
                      <a:pt x="7473" y="6608"/>
                      <a:pt x="8807" y="5040"/>
                      <a:pt x="9107" y="3105"/>
                    </a:cubicBezTo>
                    <a:cubicBezTo>
                      <a:pt x="9274" y="2071"/>
                      <a:pt x="9141" y="904"/>
                      <a:pt x="8540" y="37"/>
                    </a:cubicBezTo>
                    <a:cubicBezTo>
                      <a:pt x="8515" y="11"/>
                      <a:pt x="8485" y="0"/>
                      <a:pt x="84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Google Shape;2965;p56">
                <a:extLst>
                  <a:ext uri="{FF2B5EF4-FFF2-40B4-BE49-F238E27FC236}">
                    <a16:creationId xmlns:a16="http://schemas.microsoft.com/office/drawing/2014/main" id="{D2247879-04C4-30A7-E60D-913A507C4C0B}"/>
                  </a:ext>
                </a:extLst>
              </p:cNvPr>
              <p:cNvSpPr/>
              <p:nvPr/>
            </p:nvSpPr>
            <p:spPr>
              <a:xfrm>
                <a:off x="7785075" y="2609913"/>
                <a:ext cx="43100" cy="110900"/>
              </a:xfrm>
              <a:custGeom>
                <a:avLst/>
                <a:gdLst/>
                <a:ahLst/>
                <a:cxnLst/>
                <a:rect l="l" t="t" r="r" b="b"/>
                <a:pathLst>
                  <a:path w="1724" h="4436" extrusionOk="0">
                    <a:moveTo>
                      <a:pt x="154" y="0"/>
                    </a:moveTo>
                    <a:cubicBezTo>
                      <a:pt x="92" y="0"/>
                      <a:pt x="34" y="42"/>
                      <a:pt x="34" y="126"/>
                    </a:cubicBezTo>
                    <a:cubicBezTo>
                      <a:pt x="0" y="826"/>
                      <a:pt x="134" y="1527"/>
                      <a:pt x="300" y="2194"/>
                    </a:cubicBezTo>
                    <a:cubicBezTo>
                      <a:pt x="434" y="2861"/>
                      <a:pt x="767" y="3528"/>
                      <a:pt x="667" y="4229"/>
                    </a:cubicBezTo>
                    <a:cubicBezTo>
                      <a:pt x="667" y="4329"/>
                      <a:pt x="701" y="4429"/>
                      <a:pt x="801" y="4429"/>
                    </a:cubicBezTo>
                    <a:cubicBezTo>
                      <a:pt x="845" y="4433"/>
                      <a:pt x="887" y="4435"/>
                      <a:pt x="927" y="4435"/>
                    </a:cubicBezTo>
                    <a:cubicBezTo>
                      <a:pt x="1196" y="4435"/>
                      <a:pt x="1403" y="4344"/>
                      <a:pt x="1635" y="4229"/>
                    </a:cubicBezTo>
                    <a:cubicBezTo>
                      <a:pt x="1724" y="4169"/>
                      <a:pt x="1654" y="4056"/>
                      <a:pt x="1567" y="4056"/>
                    </a:cubicBezTo>
                    <a:cubicBezTo>
                      <a:pt x="1556" y="4056"/>
                      <a:pt x="1545" y="4058"/>
                      <a:pt x="1535" y="4062"/>
                    </a:cubicBezTo>
                    <a:cubicBezTo>
                      <a:pt x="1410" y="4137"/>
                      <a:pt x="1284" y="4174"/>
                      <a:pt x="1145" y="4174"/>
                    </a:cubicBezTo>
                    <a:cubicBezTo>
                      <a:pt x="1099" y="4174"/>
                      <a:pt x="1051" y="4170"/>
                      <a:pt x="1001" y="4162"/>
                    </a:cubicBezTo>
                    <a:cubicBezTo>
                      <a:pt x="1134" y="3561"/>
                      <a:pt x="801" y="2894"/>
                      <a:pt x="667" y="2327"/>
                    </a:cubicBezTo>
                    <a:cubicBezTo>
                      <a:pt x="467" y="1593"/>
                      <a:pt x="400" y="859"/>
                      <a:pt x="300" y="126"/>
                    </a:cubicBezTo>
                    <a:cubicBezTo>
                      <a:pt x="284" y="42"/>
                      <a:pt x="217" y="0"/>
                      <a:pt x="1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Google Shape;2966;p56">
                <a:extLst>
                  <a:ext uri="{FF2B5EF4-FFF2-40B4-BE49-F238E27FC236}">
                    <a16:creationId xmlns:a16="http://schemas.microsoft.com/office/drawing/2014/main" id="{1941C04B-5A2A-965F-C536-0B9D4F8179E7}"/>
                  </a:ext>
                </a:extLst>
              </p:cNvPr>
              <p:cNvSpPr/>
              <p:nvPr/>
            </p:nvSpPr>
            <p:spPr>
              <a:xfrm>
                <a:off x="7916175" y="2971413"/>
                <a:ext cx="30700" cy="3370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1348" extrusionOk="0">
                    <a:moveTo>
                      <a:pt x="1040" y="0"/>
                    </a:moveTo>
                    <a:cubicBezTo>
                      <a:pt x="961" y="0"/>
                      <a:pt x="894" y="55"/>
                      <a:pt x="894" y="109"/>
                    </a:cubicBezTo>
                    <a:cubicBezTo>
                      <a:pt x="861" y="176"/>
                      <a:pt x="861" y="243"/>
                      <a:pt x="827" y="276"/>
                    </a:cubicBezTo>
                    <a:cubicBezTo>
                      <a:pt x="827" y="309"/>
                      <a:pt x="827" y="343"/>
                      <a:pt x="794" y="376"/>
                    </a:cubicBezTo>
                    <a:cubicBezTo>
                      <a:pt x="794" y="376"/>
                      <a:pt x="794" y="409"/>
                      <a:pt x="794" y="409"/>
                    </a:cubicBezTo>
                    <a:cubicBezTo>
                      <a:pt x="760" y="476"/>
                      <a:pt x="727" y="510"/>
                      <a:pt x="694" y="576"/>
                    </a:cubicBezTo>
                    <a:cubicBezTo>
                      <a:pt x="694" y="610"/>
                      <a:pt x="660" y="610"/>
                      <a:pt x="660" y="643"/>
                    </a:cubicBezTo>
                    <a:cubicBezTo>
                      <a:pt x="660" y="643"/>
                      <a:pt x="627" y="676"/>
                      <a:pt x="627" y="676"/>
                    </a:cubicBezTo>
                    <a:cubicBezTo>
                      <a:pt x="627" y="676"/>
                      <a:pt x="594" y="710"/>
                      <a:pt x="627" y="710"/>
                    </a:cubicBezTo>
                    <a:cubicBezTo>
                      <a:pt x="494" y="876"/>
                      <a:pt x="293" y="1010"/>
                      <a:pt x="93" y="1143"/>
                    </a:cubicBezTo>
                    <a:cubicBezTo>
                      <a:pt x="1" y="1174"/>
                      <a:pt x="51" y="1347"/>
                      <a:pt x="164" y="1347"/>
                    </a:cubicBezTo>
                    <a:cubicBezTo>
                      <a:pt x="173" y="1347"/>
                      <a:pt x="183" y="1346"/>
                      <a:pt x="193" y="1343"/>
                    </a:cubicBezTo>
                    <a:cubicBezTo>
                      <a:pt x="460" y="1243"/>
                      <a:pt x="660" y="1110"/>
                      <a:pt x="861" y="910"/>
                    </a:cubicBezTo>
                    <a:cubicBezTo>
                      <a:pt x="1027" y="710"/>
                      <a:pt x="1161" y="476"/>
                      <a:pt x="1227" y="209"/>
                    </a:cubicBezTo>
                    <a:cubicBezTo>
                      <a:pt x="1227" y="109"/>
                      <a:pt x="1194" y="9"/>
                      <a:pt x="1094" y="9"/>
                    </a:cubicBezTo>
                    <a:cubicBezTo>
                      <a:pt x="1076" y="3"/>
                      <a:pt x="1057" y="0"/>
                      <a:pt x="1040" y="0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Google Shape;2967;p56">
                <a:extLst>
                  <a:ext uri="{FF2B5EF4-FFF2-40B4-BE49-F238E27FC236}">
                    <a16:creationId xmlns:a16="http://schemas.microsoft.com/office/drawing/2014/main" id="{F975D63B-4F17-4C9C-B016-B6D86D99EB5F}"/>
                  </a:ext>
                </a:extLst>
              </p:cNvPr>
              <p:cNvSpPr/>
              <p:nvPr/>
            </p:nvSpPr>
            <p:spPr>
              <a:xfrm>
                <a:off x="6981150" y="2744463"/>
                <a:ext cx="133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535" h="1176" extrusionOk="0">
                    <a:moveTo>
                      <a:pt x="471" y="1"/>
                    </a:moveTo>
                    <a:cubicBezTo>
                      <a:pt x="445" y="1"/>
                      <a:pt x="416" y="17"/>
                      <a:pt x="401" y="47"/>
                    </a:cubicBezTo>
                    <a:cubicBezTo>
                      <a:pt x="334" y="214"/>
                      <a:pt x="301" y="381"/>
                      <a:pt x="234" y="581"/>
                    </a:cubicBezTo>
                    <a:cubicBezTo>
                      <a:pt x="201" y="648"/>
                      <a:pt x="168" y="715"/>
                      <a:pt x="134" y="815"/>
                    </a:cubicBezTo>
                    <a:cubicBezTo>
                      <a:pt x="68" y="881"/>
                      <a:pt x="34" y="981"/>
                      <a:pt x="1" y="1081"/>
                    </a:cubicBezTo>
                    <a:cubicBezTo>
                      <a:pt x="1" y="1129"/>
                      <a:pt x="51" y="1176"/>
                      <a:pt x="92" y="1176"/>
                    </a:cubicBezTo>
                    <a:cubicBezTo>
                      <a:pt x="109" y="1176"/>
                      <a:pt x="125" y="1168"/>
                      <a:pt x="134" y="1148"/>
                    </a:cubicBezTo>
                    <a:cubicBezTo>
                      <a:pt x="234" y="1081"/>
                      <a:pt x="268" y="981"/>
                      <a:pt x="301" y="881"/>
                    </a:cubicBezTo>
                    <a:cubicBezTo>
                      <a:pt x="334" y="815"/>
                      <a:pt x="368" y="715"/>
                      <a:pt x="401" y="614"/>
                    </a:cubicBezTo>
                    <a:cubicBezTo>
                      <a:pt x="468" y="448"/>
                      <a:pt x="535" y="248"/>
                      <a:pt x="535" y="81"/>
                    </a:cubicBezTo>
                    <a:cubicBezTo>
                      <a:pt x="535" y="26"/>
                      <a:pt x="504" y="1"/>
                      <a:pt x="471" y="1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Google Shape;2968;p56">
                <a:extLst>
                  <a:ext uri="{FF2B5EF4-FFF2-40B4-BE49-F238E27FC236}">
                    <a16:creationId xmlns:a16="http://schemas.microsoft.com/office/drawing/2014/main" id="{2DB29428-56FD-341D-DC0B-7C0733400770}"/>
                  </a:ext>
                </a:extLst>
              </p:cNvPr>
              <p:cNvSpPr/>
              <p:nvPr/>
            </p:nvSpPr>
            <p:spPr>
              <a:xfrm>
                <a:off x="7053700" y="3540363"/>
                <a:ext cx="15050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602" h="1939" extrusionOk="0">
                    <a:moveTo>
                      <a:pt x="201" y="1"/>
                    </a:moveTo>
                    <a:cubicBezTo>
                      <a:pt x="101" y="34"/>
                      <a:pt x="34" y="101"/>
                      <a:pt x="34" y="201"/>
                    </a:cubicBezTo>
                    <a:cubicBezTo>
                      <a:pt x="34" y="468"/>
                      <a:pt x="68" y="735"/>
                      <a:pt x="68" y="1002"/>
                    </a:cubicBezTo>
                    <a:cubicBezTo>
                      <a:pt x="68" y="1135"/>
                      <a:pt x="68" y="1235"/>
                      <a:pt x="68" y="1368"/>
                    </a:cubicBezTo>
                    <a:cubicBezTo>
                      <a:pt x="34" y="1535"/>
                      <a:pt x="1" y="1735"/>
                      <a:pt x="134" y="1869"/>
                    </a:cubicBezTo>
                    <a:cubicBezTo>
                      <a:pt x="176" y="1910"/>
                      <a:pt x="242" y="1939"/>
                      <a:pt x="303" y="1939"/>
                    </a:cubicBezTo>
                    <a:cubicBezTo>
                      <a:pt x="341" y="1939"/>
                      <a:pt x="376" y="1928"/>
                      <a:pt x="401" y="1902"/>
                    </a:cubicBezTo>
                    <a:cubicBezTo>
                      <a:pt x="601" y="1802"/>
                      <a:pt x="568" y="1602"/>
                      <a:pt x="568" y="1402"/>
                    </a:cubicBezTo>
                    <a:cubicBezTo>
                      <a:pt x="568" y="1268"/>
                      <a:pt x="568" y="1135"/>
                      <a:pt x="568" y="1002"/>
                    </a:cubicBezTo>
                    <a:cubicBezTo>
                      <a:pt x="535" y="701"/>
                      <a:pt x="501" y="401"/>
                      <a:pt x="401" y="134"/>
                    </a:cubicBezTo>
                    <a:cubicBezTo>
                      <a:pt x="368" y="68"/>
                      <a:pt x="301" y="1"/>
                      <a:pt x="201" y="1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Google Shape;2969;p56">
                <a:extLst>
                  <a:ext uri="{FF2B5EF4-FFF2-40B4-BE49-F238E27FC236}">
                    <a16:creationId xmlns:a16="http://schemas.microsoft.com/office/drawing/2014/main" id="{FC2C67FF-4B6F-4B9F-3B8A-6490D8AB7F6E}"/>
                  </a:ext>
                </a:extLst>
              </p:cNvPr>
              <p:cNvSpPr/>
              <p:nvPr/>
            </p:nvSpPr>
            <p:spPr>
              <a:xfrm>
                <a:off x="6809450" y="1704925"/>
                <a:ext cx="124275" cy="20102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8041" fill="none" extrusionOk="0">
                    <a:moveTo>
                      <a:pt x="835" y="8040"/>
                    </a:moveTo>
                    <a:lnTo>
                      <a:pt x="1" y="5371"/>
                    </a:lnTo>
                    <a:lnTo>
                      <a:pt x="2703" y="5572"/>
                    </a:lnTo>
                    <a:lnTo>
                      <a:pt x="2002" y="2670"/>
                    </a:lnTo>
                    <a:lnTo>
                      <a:pt x="4971" y="2569"/>
                    </a:lnTo>
                    <a:lnTo>
                      <a:pt x="4037" y="1"/>
                    </a:lnTo>
                  </a:path>
                </a:pathLst>
              </a:custGeom>
              <a:noFill/>
              <a:ln w="5000" cap="flat" cmpd="sng">
                <a:solidFill>
                  <a:schemeClr val="dk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Google Shape;2970;p56">
                <a:extLst>
                  <a:ext uri="{FF2B5EF4-FFF2-40B4-BE49-F238E27FC236}">
                    <a16:creationId xmlns:a16="http://schemas.microsoft.com/office/drawing/2014/main" id="{7303AF06-3982-3736-6533-D87EA71C8013}"/>
                  </a:ext>
                </a:extLst>
              </p:cNvPr>
              <p:cNvSpPr/>
              <p:nvPr/>
            </p:nvSpPr>
            <p:spPr>
              <a:xfrm>
                <a:off x="6293175" y="2319875"/>
                <a:ext cx="156825" cy="208500"/>
              </a:xfrm>
              <a:custGeom>
                <a:avLst/>
                <a:gdLst/>
                <a:ahLst/>
                <a:cxnLst/>
                <a:rect l="l" t="t" r="r" b="b"/>
                <a:pathLst>
                  <a:path w="6273" h="8340" fill="none" extrusionOk="0">
                    <a:moveTo>
                      <a:pt x="1702" y="4070"/>
                    </a:moveTo>
                    <a:cubicBezTo>
                      <a:pt x="2536" y="3036"/>
                      <a:pt x="3270" y="2035"/>
                      <a:pt x="4104" y="1001"/>
                    </a:cubicBezTo>
                    <a:cubicBezTo>
                      <a:pt x="4304" y="667"/>
                      <a:pt x="4638" y="367"/>
                      <a:pt x="5004" y="200"/>
                    </a:cubicBezTo>
                    <a:cubicBezTo>
                      <a:pt x="5371" y="0"/>
                      <a:pt x="5838" y="100"/>
                      <a:pt x="6072" y="467"/>
                    </a:cubicBezTo>
                    <a:cubicBezTo>
                      <a:pt x="6272" y="868"/>
                      <a:pt x="6039" y="1301"/>
                      <a:pt x="5872" y="1668"/>
                    </a:cubicBezTo>
                    <a:cubicBezTo>
                      <a:pt x="5471" y="2469"/>
                      <a:pt x="5305" y="3303"/>
                      <a:pt x="5271" y="4170"/>
                    </a:cubicBezTo>
                    <a:cubicBezTo>
                      <a:pt x="5338" y="4804"/>
                      <a:pt x="5305" y="5438"/>
                      <a:pt x="5238" y="6071"/>
                    </a:cubicBezTo>
                    <a:cubicBezTo>
                      <a:pt x="4771" y="8340"/>
                      <a:pt x="1" y="7472"/>
                      <a:pt x="1202" y="4837"/>
                    </a:cubicBezTo>
                    <a:cubicBezTo>
                      <a:pt x="1335" y="4570"/>
                      <a:pt x="1502" y="4303"/>
                      <a:pt x="1702" y="4070"/>
                    </a:cubicBezTo>
                    <a:close/>
                  </a:path>
                </a:pathLst>
              </a:custGeom>
              <a:noFill/>
              <a:ln w="5000" cap="flat" cmpd="sng">
                <a:solidFill>
                  <a:schemeClr val="dk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Google Shape;2971;p56">
                <a:extLst>
                  <a:ext uri="{FF2B5EF4-FFF2-40B4-BE49-F238E27FC236}">
                    <a16:creationId xmlns:a16="http://schemas.microsoft.com/office/drawing/2014/main" id="{2CE681BF-49E2-2417-231E-2F6BA2A01B9E}"/>
                  </a:ext>
                </a:extLst>
              </p:cNvPr>
              <p:cNvSpPr/>
              <p:nvPr/>
            </p:nvSpPr>
            <p:spPr>
              <a:xfrm flipH="1">
                <a:off x="6508225" y="2999263"/>
                <a:ext cx="5422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170" fill="none" extrusionOk="0">
                    <a:moveTo>
                      <a:pt x="2168" y="1068"/>
                    </a:moveTo>
                    <a:cubicBezTo>
                      <a:pt x="2168" y="1669"/>
                      <a:pt x="1701" y="2169"/>
                      <a:pt x="1101" y="2169"/>
                    </a:cubicBezTo>
                    <a:cubicBezTo>
                      <a:pt x="500" y="2169"/>
                      <a:pt x="0" y="1669"/>
                      <a:pt x="0" y="1068"/>
                    </a:cubicBezTo>
                    <a:cubicBezTo>
                      <a:pt x="0" y="501"/>
                      <a:pt x="500" y="1"/>
                      <a:pt x="1101" y="1"/>
                    </a:cubicBezTo>
                    <a:cubicBezTo>
                      <a:pt x="1701" y="1"/>
                      <a:pt x="2168" y="501"/>
                      <a:pt x="2168" y="1068"/>
                    </a:cubicBezTo>
                    <a:close/>
                  </a:path>
                </a:pathLst>
              </a:custGeom>
              <a:noFill/>
              <a:ln w="5000" cap="flat" cmpd="sng">
                <a:solidFill>
                  <a:schemeClr val="dk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Google Shape;2972;p56">
                <a:extLst>
                  <a:ext uri="{FF2B5EF4-FFF2-40B4-BE49-F238E27FC236}">
                    <a16:creationId xmlns:a16="http://schemas.microsoft.com/office/drawing/2014/main" id="{A3678E6D-E302-83BD-B9E2-1454E55120C1}"/>
                  </a:ext>
                </a:extLst>
              </p:cNvPr>
              <p:cNvSpPr/>
              <p:nvPr/>
            </p:nvSpPr>
            <p:spPr>
              <a:xfrm flipH="1">
                <a:off x="7477213" y="1545375"/>
                <a:ext cx="81750" cy="80925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3237" fill="none" extrusionOk="0">
                    <a:moveTo>
                      <a:pt x="2736" y="2569"/>
                    </a:moveTo>
                    <a:cubicBezTo>
                      <a:pt x="2202" y="3170"/>
                      <a:pt x="1302" y="3236"/>
                      <a:pt x="701" y="2703"/>
                    </a:cubicBezTo>
                    <a:cubicBezTo>
                      <a:pt x="68" y="2202"/>
                      <a:pt x="1" y="1268"/>
                      <a:pt x="535" y="668"/>
                    </a:cubicBezTo>
                    <a:cubicBezTo>
                      <a:pt x="1068" y="67"/>
                      <a:pt x="1969" y="1"/>
                      <a:pt x="2603" y="534"/>
                    </a:cubicBezTo>
                    <a:cubicBezTo>
                      <a:pt x="3203" y="1035"/>
                      <a:pt x="3270" y="1969"/>
                      <a:pt x="2736" y="2569"/>
                    </a:cubicBezTo>
                    <a:close/>
                  </a:path>
                </a:pathLst>
              </a:custGeom>
              <a:noFill/>
              <a:ln w="5000" cap="flat" cmpd="sng">
                <a:solidFill>
                  <a:schemeClr val="dk2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0" name="Google Shape;2973;p56">
                <a:extLst>
                  <a:ext uri="{FF2B5EF4-FFF2-40B4-BE49-F238E27FC236}">
                    <a16:creationId xmlns:a16="http://schemas.microsoft.com/office/drawing/2014/main" id="{C867F889-7D44-A692-8189-CB1D0AF8A81A}"/>
                  </a:ext>
                </a:extLst>
              </p:cNvPr>
              <p:cNvGrpSpPr/>
              <p:nvPr/>
            </p:nvGrpSpPr>
            <p:grpSpPr>
              <a:xfrm>
                <a:off x="8145638" y="2070488"/>
                <a:ext cx="150125" cy="249375"/>
                <a:chOff x="7903788" y="4186788"/>
                <a:chExt cx="150125" cy="249375"/>
              </a:xfrm>
            </p:grpSpPr>
            <p:sp>
              <p:nvSpPr>
                <p:cNvPr id="51" name="Google Shape;2974;p56">
                  <a:extLst>
                    <a:ext uri="{FF2B5EF4-FFF2-40B4-BE49-F238E27FC236}">
                      <a16:creationId xmlns:a16="http://schemas.microsoft.com/office/drawing/2014/main" id="{99FE61A2-42F5-EA7C-6A9A-E0F7713082B6}"/>
                    </a:ext>
                  </a:extLst>
                </p:cNvPr>
                <p:cNvSpPr/>
                <p:nvPr/>
              </p:nvSpPr>
              <p:spPr>
                <a:xfrm flipH="1">
                  <a:off x="7903788" y="4186788"/>
                  <a:ext cx="150125" cy="204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05" h="8173" fill="none" extrusionOk="0">
                      <a:moveTo>
                        <a:pt x="6005" y="0"/>
                      </a:moveTo>
                      <a:lnTo>
                        <a:pt x="0" y="8173"/>
                      </a:lnTo>
                    </a:path>
                  </a:pathLst>
                </a:custGeom>
                <a:noFill/>
                <a:ln w="5000" cap="flat" cmpd="sng">
                  <a:solidFill>
                    <a:schemeClr val="dk2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Google Shape;2975;p56">
                  <a:extLst>
                    <a:ext uri="{FF2B5EF4-FFF2-40B4-BE49-F238E27FC236}">
                      <a16:creationId xmlns:a16="http://schemas.microsoft.com/office/drawing/2014/main" id="{E350678D-1644-1641-BE4F-921DCBBD7246}"/>
                    </a:ext>
                  </a:extLst>
                </p:cNvPr>
                <p:cNvSpPr/>
                <p:nvPr/>
              </p:nvSpPr>
              <p:spPr>
                <a:xfrm flipH="1">
                  <a:off x="7978013" y="4357738"/>
                  <a:ext cx="56725" cy="7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9" h="3137" fill="none" extrusionOk="0">
                      <a:moveTo>
                        <a:pt x="0" y="3136"/>
                      </a:moveTo>
                      <a:lnTo>
                        <a:pt x="2269" y="1"/>
                      </a:lnTo>
                    </a:path>
                  </a:pathLst>
                </a:custGeom>
                <a:noFill/>
                <a:ln w="5000" cap="flat" cmpd="sng">
                  <a:solidFill>
                    <a:schemeClr val="dk2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50566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80B58-56CA-550F-38F7-86BF41BB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A4AB16-F262-1111-75D7-E6CE3F8C0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err="1"/>
              <a:t>What</a:t>
            </a:r>
            <a:r>
              <a:rPr lang="pl-PL"/>
              <a:t> </a:t>
            </a:r>
            <a:r>
              <a:rPr lang="pl-PL" err="1"/>
              <a:t>makes</a:t>
            </a:r>
            <a:r>
              <a:rPr lang="pl-PL"/>
              <a:t> </a:t>
            </a:r>
            <a:r>
              <a:rPr lang="pl-PL" err="1"/>
              <a:t>an</a:t>
            </a:r>
            <a:r>
              <a:rPr lang="pl-PL"/>
              <a:t> R&amp;I </a:t>
            </a:r>
            <a:r>
              <a:rPr lang="pl-PL" err="1"/>
              <a:t>result</a:t>
            </a:r>
            <a:r>
              <a:rPr lang="pl-PL"/>
              <a:t> </a:t>
            </a:r>
            <a:r>
              <a:rPr lang="pl-PL" err="1"/>
              <a:t>potentially</a:t>
            </a:r>
            <a:r>
              <a:rPr lang="pl-PL"/>
              <a:t> </a:t>
            </a:r>
            <a:r>
              <a:rPr lang="pl-PL" err="1"/>
              <a:t>useful</a:t>
            </a:r>
            <a:r>
              <a:rPr lang="pl-PL"/>
              <a:t> for IS </a:t>
            </a:r>
            <a:r>
              <a:rPr lang="pl-PL" err="1"/>
              <a:t>standardisation</a:t>
            </a:r>
            <a:r>
              <a:rPr lang="pl-PL"/>
              <a:t>?</a:t>
            </a:r>
          </a:p>
        </p:txBody>
      </p:sp>
      <p:grpSp>
        <p:nvGrpSpPr>
          <p:cNvPr id="4" name="Google Shape;1156;p32">
            <a:extLst>
              <a:ext uri="{FF2B5EF4-FFF2-40B4-BE49-F238E27FC236}">
                <a16:creationId xmlns:a16="http://schemas.microsoft.com/office/drawing/2014/main" id="{5F1C13E8-A0E8-0D06-9044-662BE6994723}"/>
              </a:ext>
            </a:extLst>
          </p:cNvPr>
          <p:cNvGrpSpPr/>
          <p:nvPr/>
        </p:nvGrpSpPr>
        <p:grpSpPr>
          <a:xfrm>
            <a:off x="1153451" y="2375622"/>
            <a:ext cx="4943006" cy="1713596"/>
            <a:chOff x="13019" y="1266013"/>
            <a:chExt cx="4943006" cy="1713596"/>
          </a:xfrm>
          <a:solidFill>
            <a:srgbClr val="FFA215"/>
          </a:solidFill>
        </p:grpSpPr>
        <p:sp>
          <p:nvSpPr>
            <p:cNvPr id="5" name="Google Shape;1157;p32">
              <a:extLst>
                <a:ext uri="{FF2B5EF4-FFF2-40B4-BE49-F238E27FC236}">
                  <a16:creationId xmlns:a16="http://schemas.microsoft.com/office/drawing/2014/main" id="{41FAEB19-BCDE-E39E-368D-88B9F7598E46}"/>
                </a:ext>
              </a:extLst>
            </p:cNvPr>
            <p:cNvSpPr txBox="1"/>
            <p:nvPr/>
          </p:nvSpPr>
          <p:spPr>
            <a:xfrm>
              <a:off x="938878" y="1682800"/>
              <a:ext cx="17955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Relevant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" name="Google Shape;1158;p32">
              <a:extLst>
                <a:ext uri="{FF2B5EF4-FFF2-40B4-BE49-F238E27FC236}">
                  <a16:creationId xmlns:a16="http://schemas.microsoft.com/office/drawing/2014/main" id="{9F991893-4F10-9224-7F21-FF7F08DEB716}"/>
                </a:ext>
              </a:extLst>
            </p:cNvPr>
            <p:cNvSpPr txBox="1"/>
            <p:nvPr/>
          </p:nvSpPr>
          <p:spPr>
            <a:xfrm>
              <a:off x="13019" y="2214422"/>
              <a:ext cx="2702879" cy="765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It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addresses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a problem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where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different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actors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actually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need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a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common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approach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Bahnschrift" panose="020B0502040204020203" pitchFamily="34" charset="0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7" name="Google Shape;1159;p32">
              <a:extLst>
                <a:ext uri="{FF2B5EF4-FFF2-40B4-BE49-F238E27FC236}">
                  <a16:creationId xmlns:a16="http://schemas.microsoft.com/office/drawing/2014/main" id="{EA53D356-57F4-B845-F0DD-42CA6E5ADDD4}"/>
                </a:ext>
              </a:extLst>
            </p:cNvPr>
            <p:cNvCxnSpPr>
              <a:stCxn id="5" idx="3"/>
            </p:cNvCxnSpPr>
            <p:nvPr/>
          </p:nvCxnSpPr>
          <p:spPr>
            <a:xfrm>
              <a:off x="2734378" y="1897600"/>
              <a:ext cx="820500" cy="0"/>
            </a:xfrm>
            <a:prstGeom prst="straightConnector1">
              <a:avLst/>
            </a:prstGeom>
            <a:grpFill/>
            <a:ln w="9525" cap="flat" cmpd="sng">
              <a:solidFill>
                <a:schemeClr val="accent4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8" name="Google Shape;1160;p32">
              <a:extLst>
                <a:ext uri="{FF2B5EF4-FFF2-40B4-BE49-F238E27FC236}">
                  <a16:creationId xmlns:a16="http://schemas.microsoft.com/office/drawing/2014/main" id="{635B40EF-3450-6C1C-DC79-C29DF7093E55}"/>
                </a:ext>
              </a:extLst>
            </p:cNvPr>
            <p:cNvSpPr/>
            <p:nvPr/>
          </p:nvSpPr>
          <p:spPr>
            <a:xfrm>
              <a:off x="3083725" y="1266013"/>
              <a:ext cx="1872300" cy="1445450"/>
            </a:xfrm>
            <a:custGeom>
              <a:avLst/>
              <a:gdLst/>
              <a:ahLst/>
              <a:cxnLst/>
              <a:rect l="l" t="t" r="r" b="b"/>
              <a:pathLst>
                <a:path w="74892" h="57818" extrusionOk="0">
                  <a:moveTo>
                    <a:pt x="57830" y="0"/>
                  </a:moveTo>
                  <a:cubicBezTo>
                    <a:pt x="26349" y="893"/>
                    <a:pt x="894" y="26337"/>
                    <a:pt x="1" y="57817"/>
                  </a:cubicBezTo>
                  <a:lnTo>
                    <a:pt x="5775" y="57805"/>
                  </a:lnTo>
                  <a:cubicBezTo>
                    <a:pt x="6430" y="57698"/>
                    <a:pt x="7240" y="57424"/>
                    <a:pt x="7657" y="56734"/>
                  </a:cubicBezTo>
                  <a:cubicBezTo>
                    <a:pt x="8085" y="56007"/>
                    <a:pt x="7823" y="55174"/>
                    <a:pt x="7538" y="54602"/>
                  </a:cubicBezTo>
                  <a:cubicBezTo>
                    <a:pt x="7323" y="54186"/>
                    <a:pt x="5466" y="50459"/>
                    <a:pt x="5466" y="48363"/>
                  </a:cubicBezTo>
                  <a:cubicBezTo>
                    <a:pt x="5466" y="44172"/>
                    <a:pt x="9347" y="40755"/>
                    <a:pt x="14122" y="40755"/>
                  </a:cubicBezTo>
                  <a:cubicBezTo>
                    <a:pt x="18896" y="40755"/>
                    <a:pt x="22778" y="44172"/>
                    <a:pt x="22778" y="48363"/>
                  </a:cubicBezTo>
                  <a:cubicBezTo>
                    <a:pt x="22778" y="50459"/>
                    <a:pt x="20908" y="54186"/>
                    <a:pt x="20694" y="54602"/>
                  </a:cubicBezTo>
                  <a:cubicBezTo>
                    <a:pt x="20408" y="55174"/>
                    <a:pt x="20146" y="56007"/>
                    <a:pt x="20587" y="56734"/>
                  </a:cubicBezTo>
                  <a:cubicBezTo>
                    <a:pt x="21027" y="57484"/>
                    <a:pt x="21992" y="57734"/>
                    <a:pt x="22575" y="57817"/>
                  </a:cubicBezTo>
                  <a:lnTo>
                    <a:pt x="28695" y="57817"/>
                  </a:lnTo>
                  <a:cubicBezTo>
                    <a:pt x="29552" y="42148"/>
                    <a:pt x="42149" y="29552"/>
                    <a:pt x="57830" y="28694"/>
                  </a:cubicBezTo>
                  <a:lnTo>
                    <a:pt x="57841" y="23194"/>
                  </a:lnTo>
                  <a:cubicBezTo>
                    <a:pt x="58032" y="21658"/>
                    <a:pt x="58627" y="20360"/>
                    <a:pt x="59532" y="19419"/>
                  </a:cubicBezTo>
                  <a:cubicBezTo>
                    <a:pt x="59842" y="19098"/>
                    <a:pt x="60187" y="18824"/>
                    <a:pt x="60580" y="18598"/>
                  </a:cubicBezTo>
                  <a:cubicBezTo>
                    <a:pt x="60794" y="18467"/>
                    <a:pt x="61009" y="18360"/>
                    <a:pt x="61247" y="18265"/>
                  </a:cubicBezTo>
                  <a:cubicBezTo>
                    <a:pt x="61855" y="18013"/>
                    <a:pt x="62510" y="17887"/>
                    <a:pt x="63186" y="17887"/>
                  </a:cubicBezTo>
                  <a:cubicBezTo>
                    <a:pt x="64110" y="17887"/>
                    <a:pt x="65074" y="18123"/>
                    <a:pt x="66009" y="18598"/>
                  </a:cubicBezTo>
                  <a:cubicBezTo>
                    <a:pt x="67593" y="19408"/>
                    <a:pt x="69914" y="20301"/>
                    <a:pt x="70700" y="20301"/>
                  </a:cubicBezTo>
                  <a:cubicBezTo>
                    <a:pt x="73010" y="20301"/>
                    <a:pt x="74891" y="17955"/>
                    <a:pt x="74891" y="15062"/>
                  </a:cubicBezTo>
                  <a:cubicBezTo>
                    <a:pt x="74891" y="12169"/>
                    <a:pt x="73010" y="9811"/>
                    <a:pt x="70700" y="9811"/>
                  </a:cubicBezTo>
                  <a:cubicBezTo>
                    <a:pt x="69914" y="9811"/>
                    <a:pt x="67593" y="10716"/>
                    <a:pt x="66009" y="11526"/>
                  </a:cubicBezTo>
                  <a:cubicBezTo>
                    <a:pt x="65074" y="12000"/>
                    <a:pt x="64114" y="12236"/>
                    <a:pt x="63191" y="12236"/>
                  </a:cubicBezTo>
                  <a:cubicBezTo>
                    <a:pt x="62516" y="12236"/>
                    <a:pt x="61860" y="12110"/>
                    <a:pt x="61247" y="11859"/>
                  </a:cubicBezTo>
                  <a:cubicBezTo>
                    <a:pt x="61009" y="11764"/>
                    <a:pt x="60794" y="11645"/>
                    <a:pt x="60580" y="11526"/>
                  </a:cubicBezTo>
                  <a:cubicBezTo>
                    <a:pt x="60187" y="11288"/>
                    <a:pt x="59842" y="11014"/>
                    <a:pt x="59532" y="10692"/>
                  </a:cubicBezTo>
                  <a:cubicBezTo>
                    <a:pt x="58651" y="9787"/>
                    <a:pt x="58068" y="8561"/>
                    <a:pt x="57853" y="7097"/>
                  </a:cubicBezTo>
                  <a:lnTo>
                    <a:pt x="57841" y="6977"/>
                  </a:lnTo>
                  <a:lnTo>
                    <a:pt x="57841" y="6275"/>
                  </a:lnTo>
                  <a:lnTo>
                    <a:pt x="57830" y="6120"/>
                  </a:lnTo>
                  <a:lnTo>
                    <a:pt x="57830" y="5692"/>
                  </a:lnTo>
                  <a:lnTo>
                    <a:pt x="57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7" name="Google Shape;1169;p32">
            <a:extLst>
              <a:ext uri="{FF2B5EF4-FFF2-40B4-BE49-F238E27FC236}">
                <a16:creationId xmlns:a16="http://schemas.microsoft.com/office/drawing/2014/main" id="{6C21EA53-9A50-5C53-8BAA-1C73DA5C4DFA}"/>
              </a:ext>
            </a:extLst>
          </p:cNvPr>
          <p:cNvGrpSpPr/>
          <p:nvPr/>
        </p:nvGrpSpPr>
        <p:grpSpPr>
          <a:xfrm>
            <a:off x="5328482" y="3906472"/>
            <a:ext cx="5250921" cy="1445725"/>
            <a:chOff x="4188050" y="2796863"/>
            <a:chExt cx="5250921" cy="1445725"/>
          </a:xfrm>
          <a:solidFill>
            <a:srgbClr val="B8DC62"/>
          </a:solidFill>
        </p:grpSpPr>
        <p:sp>
          <p:nvSpPr>
            <p:cNvPr id="18" name="Google Shape;1170;p32">
              <a:extLst>
                <a:ext uri="{FF2B5EF4-FFF2-40B4-BE49-F238E27FC236}">
                  <a16:creationId xmlns:a16="http://schemas.microsoft.com/office/drawing/2014/main" id="{E3518F1C-55A5-E3C3-ACFE-E117116937A5}"/>
                </a:ext>
              </a:extLst>
            </p:cNvPr>
            <p:cNvSpPr txBox="1"/>
            <p:nvPr/>
          </p:nvSpPr>
          <p:spPr>
            <a:xfrm>
              <a:off x="6396991" y="3289101"/>
              <a:ext cx="18084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7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Transferable</a:t>
              </a:r>
              <a:endParaRPr kumimoji="0" sz="17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" name="Google Shape;1171;p32">
              <a:extLst>
                <a:ext uri="{FF2B5EF4-FFF2-40B4-BE49-F238E27FC236}">
                  <a16:creationId xmlns:a16="http://schemas.microsoft.com/office/drawing/2014/main" id="{C12BA950-E8A2-EF6C-658A-24CF29037860}"/>
                </a:ext>
              </a:extLst>
            </p:cNvPr>
            <p:cNvSpPr txBox="1"/>
            <p:nvPr/>
          </p:nvSpPr>
          <p:spPr>
            <a:xfrm>
              <a:off x="6389619" y="4017728"/>
              <a:ext cx="3049352" cy="172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The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result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is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not dependent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only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on one pilot, one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company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one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specific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local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situation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.</a:t>
              </a:r>
            </a:p>
          </p:txBody>
        </p:sp>
        <p:cxnSp>
          <p:nvCxnSpPr>
            <p:cNvPr id="20" name="Google Shape;1172;p32">
              <a:extLst>
                <a:ext uri="{FF2B5EF4-FFF2-40B4-BE49-F238E27FC236}">
                  <a16:creationId xmlns:a16="http://schemas.microsoft.com/office/drawing/2014/main" id="{7C4961D2-9957-05DD-7FA1-AE1D9CC9AC15}"/>
                </a:ext>
              </a:extLst>
            </p:cNvPr>
            <p:cNvCxnSpPr>
              <a:stCxn id="18" idx="1"/>
            </p:cNvCxnSpPr>
            <p:nvPr/>
          </p:nvCxnSpPr>
          <p:spPr>
            <a:xfrm rot="10800000">
              <a:off x="5675191" y="3503901"/>
              <a:ext cx="721800" cy="0"/>
            </a:xfrm>
            <a:prstGeom prst="straightConnector1">
              <a:avLst/>
            </a:prstGeom>
            <a:grpFill/>
            <a:ln w="9525" cap="flat" cmpd="sng">
              <a:solidFill>
                <a:srgbClr val="B8DC62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21" name="Google Shape;1173;p32">
              <a:extLst>
                <a:ext uri="{FF2B5EF4-FFF2-40B4-BE49-F238E27FC236}">
                  <a16:creationId xmlns:a16="http://schemas.microsoft.com/office/drawing/2014/main" id="{2064D87B-3AC9-7180-7EA9-FD042F1B61D6}"/>
                </a:ext>
              </a:extLst>
            </p:cNvPr>
            <p:cNvSpPr/>
            <p:nvPr/>
          </p:nvSpPr>
          <p:spPr>
            <a:xfrm>
              <a:off x="4188050" y="2796863"/>
              <a:ext cx="1872275" cy="1445725"/>
            </a:xfrm>
            <a:custGeom>
              <a:avLst/>
              <a:gdLst/>
              <a:ahLst/>
              <a:cxnLst/>
              <a:rect l="l" t="t" r="r" b="b"/>
              <a:pathLst>
                <a:path w="74891" h="57829" extrusionOk="0">
                  <a:moveTo>
                    <a:pt x="46196" y="0"/>
                  </a:moveTo>
                  <a:cubicBezTo>
                    <a:pt x="45339" y="15681"/>
                    <a:pt x="32742" y="28277"/>
                    <a:pt x="17062" y="29135"/>
                  </a:cubicBezTo>
                  <a:lnTo>
                    <a:pt x="17050" y="35385"/>
                  </a:lnTo>
                  <a:cubicBezTo>
                    <a:pt x="16859" y="36921"/>
                    <a:pt x="16276" y="38219"/>
                    <a:pt x="15359" y="39160"/>
                  </a:cubicBezTo>
                  <a:cubicBezTo>
                    <a:pt x="15050" y="39481"/>
                    <a:pt x="14704" y="39755"/>
                    <a:pt x="14323" y="39981"/>
                  </a:cubicBezTo>
                  <a:cubicBezTo>
                    <a:pt x="14109" y="40112"/>
                    <a:pt x="13883" y="40219"/>
                    <a:pt x="13657" y="40315"/>
                  </a:cubicBezTo>
                  <a:cubicBezTo>
                    <a:pt x="13043" y="40566"/>
                    <a:pt x="12388" y="40692"/>
                    <a:pt x="11713" y="40692"/>
                  </a:cubicBezTo>
                  <a:cubicBezTo>
                    <a:pt x="10789" y="40692"/>
                    <a:pt x="9830" y="40456"/>
                    <a:pt x="8894" y="39981"/>
                  </a:cubicBezTo>
                  <a:cubicBezTo>
                    <a:pt x="7299" y="39172"/>
                    <a:pt x="4977" y="38279"/>
                    <a:pt x="4191" y="38279"/>
                  </a:cubicBezTo>
                  <a:cubicBezTo>
                    <a:pt x="1881" y="38279"/>
                    <a:pt x="0" y="40624"/>
                    <a:pt x="0" y="43517"/>
                  </a:cubicBezTo>
                  <a:cubicBezTo>
                    <a:pt x="0" y="46411"/>
                    <a:pt x="1881" y="48768"/>
                    <a:pt x="4191" y="48768"/>
                  </a:cubicBezTo>
                  <a:cubicBezTo>
                    <a:pt x="4989" y="48768"/>
                    <a:pt x="7299" y="47863"/>
                    <a:pt x="8894" y="47054"/>
                  </a:cubicBezTo>
                  <a:cubicBezTo>
                    <a:pt x="9823" y="46579"/>
                    <a:pt x="10783" y="46343"/>
                    <a:pt x="11709" y="46343"/>
                  </a:cubicBezTo>
                  <a:cubicBezTo>
                    <a:pt x="12385" y="46343"/>
                    <a:pt x="13043" y="46469"/>
                    <a:pt x="13657" y="46720"/>
                  </a:cubicBezTo>
                  <a:cubicBezTo>
                    <a:pt x="13883" y="46815"/>
                    <a:pt x="14109" y="46934"/>
                    <a:pt x="14323" y="47054"/>
                  </a:cubicBezTo>
                  <a:cubicBezTo>
                    <a:pt x="14704" y="47292"/>
                    <a:pt x="15050" y="47565"/>
                    <a:pt x="15359" y="47887"/>
                  </a:cubicBezTo>
                  <a:cubicBezTo>
                    <a:pt x="16240" y="48792"/>
                    <a:pt x="16824" y="50018"/>
                    <a:pt x="17038" y="51483"/>
                  </a:cubicBezTo>
                  <a:lnTo>
                    <a:pt x="17050" y="51602"/>
                  </a:lnTo>
                  <a:lnTo>
                    <a:pt x="17050" y="52304"/>
                  </a:lnTo>
                  <a:lnTo>
                    <a:pt x="17062" y="52459"/>
                  </a:lnTo>
                  <a:lnTo>
                    <a:pt x="17062" y="52888"/>
                  </a:lnTo>
                  <a:lnTo>
                    <a:pt x="17062" y="57829"/>
                  </a:lnTo>
                  <a:cubicBezTo>
                    <a:pt x="48554" y="56936"/>
                    <a:pt x="73997" y="31492"/>
                    <a:pt x="74890" y="0"/>
                  </a:cubicBezTo>
                  <a:lnTo>
                    <a:pt x="74890" y="0"/>
                  </a:lnTo>
                  <a:lnTo>
                    <a:pt x="68151" y="12"/>
                  </a:lnTo>
                  <a:cubicBezTo>
                    <a:pt x="67556" y="119"/>
                    <a:pt x="66818" y="369"/>
                    <a:pt x="66437" y="988"/>
                  </a:cubicBezTo>
                  <a:cubicBezTo>
                    <a:pt x="66056" y="1643"/>
                    <a:pt x="66294" y="2405"/>
                    <a:pt x="66556" y="2929"/>
                  </a:cubicBezTo>
                  <a:cubicBezTo>
                    <a:pt x="66758" y="3334"/>
                    <a:pt x="68532" y="6882"/>
                    <a:pt x="68532" y="8894"/>
                  </a:cubicBezTo>
                  <a:cubicBezTo>
                    <a:pt x="68532" y="12918"/>
                    <a:pt x="64806" y="16193"/>
                    <a:pt x="60234" y="16193"/>
                  </a:cubicBezTo>
                  <a:cubicBezTo>
                    <a:pt x="55650" y="16193"/>
                    <a:pt x="51935" y="12918"/>
                    <a:pt x="51935" y="8894"/>
                  </a:cubicBezTo>
                  <a:cubicBezTo>
                    <a:pt x="51935" y="6882"/>
                    <a:pt x="53709" y="3334"/>
                    <a:pt x="53912" y="2929"/>
                  </a:cubicBezTo>
                  <a:cubicBezTo>
                    <a:pt x="54174" y="2405"/>
                    <a:pt x="54412" y="1643"/>
                    <a:pt x="54019" y="988"/>
                  </a:cubicBezTo>
                  <a:cubicBezTo>
                    <a:pt x="53614" y="310"/>
                    <a:pt x="52745" y="83"/>
                    <a:pt x="521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6" name="Google Shape;1178;p32">
            <a:extLst>
              <a:ext uri="{FF2B5EF4-FFF2-40B4-BE49-F238E27FC236}">
                <a16:creationId xmlns:a16="http://schemas.microsoft.com/office/drawing/2014/main" id="{D56DEFD6-879E-489F-BC47-5025AC974214}"/>
              </a:ext>
            </a:extLst>
          </p:cNvPr>
          <p:cNvGrpSpPr/>
          <p:nvPr/>
        </p:nvGrpSpPr>
        <p:grpSpPr>
          <a:xfrm>
            <a:off x="897900" y="3479922"/>
            <a:ext cx="4772007" cy="2546777"/>
            <a:chOff x="-242532" y="2370313"/>
            <a:chExt cx="4772007" cy="2546777"/>
          </a:xfrm>
          <a:solidFill>
            <a:srgbClr val="5F5A3A"/>
          </a:solidFill>
        </p:grpSpPr>
        <p:sp>
          <p:nvSpPr>
            <p:cNvPr id="27" name="Google Shape;1179;p32">
              <a:extLst>
                <a:ext uri="{FF2B5EF4-FFF2-40B4-BE49-F238E27FC236}">
                  <a16:creationId xmlns:a16="http://schemas.microsoft.com/office/drawing/2014/main" id="{5A932D09-8C67-0440-4244-985B652CEC93}"/>
                </a:ext>
              </a:extLst>
            </p:cNvPr>
            <p:cNvSpPr txBox="1"/>
            <p:nvPr/>
          </p:nvSpPr>
          <p:spPr>
            <a:xfrm>
              <a:off x="951621" y="3289101"/>
              <a:ext cx="17955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700" b="0" i="0" u="none" strike="noStrike" kern="1200" cap="none" spc="0" normalizeH="0" baseline="0" noProof="0" err="1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Bahnschrift" panose="020B05020402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Concrete</a:t>
              </a:r>
              <a:r>
                <a:rPr kumimoji="0" lang="pl-PL" sz="1700" b="0" i="0" u="none" strike="noStrike" kern="120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Bahnschrift" panose="020B05020402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kumimoji="0" lang="pl-PL" sz="1700" b="0" i="0" u="none" strike="noStrike" kern="1200" cap="none" spc="0" normalizeH="0" baseline="0" noProof="0" err="1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Bahnschrift" panose="020B05020402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output</a:t>
              </a:r>
              <a:endParaRPr kumimoji="0" sz="17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8" name="Google Shape;1180;p32">
              <a:extLst>
                <a:ext uri="{FF2B5EF4-FFF2-40B4-BE49-F238E27FC236}">
                  <a16:creationId xmlns:a16="http://schemas.microsoft.com/office/drawing/2014/main" id="{9C1D9789-A8AD-6A82-30F3-87868C9A11AE}"/>
                </a:ext>
              </a:extLst>
            </p:cNvPr>
            <p:cNvSpPr txBox="1"/>
            <p:nvPr/>
          </p:nvSpPr>
          <p:spPr>
            <a:xfrm>
              <a:off x="-242532" y="3886772"/>
              <a:ext cx="3049353" cy="103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The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project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produces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something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that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can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potentially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be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shared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applied: a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method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terminology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classification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dataset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criteria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assessment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approach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etc.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Bahnschrift" panose="020B0502040204020203" pitchFamily="34" charset="0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9" name="Google Shape;1181;p32">
              <a:extLst>
                <a:ext uri="{FF2B5EF4-FFF2-40B4-BE49-F238E27FC236}">
                  <a16:creationId xmlns:a16="http://schemas.microsoft.com/office/drawing/2014/main" id="{7B28F570-E864-C1D7-1420-69F5C486814B}"/>
                </a:ext>
              </a:extLst>
            </p:cNvPr>
            <p:cNvCxnSpPr>
              <a:stCxn id="27" idx="3"/>
            </p:cNvCxnSpPr>
            <p:nvPr/>
          </p:nvCxnSpPr>
          <p:spPr>
            <a:xfrm>
              <a:off x="2747121" y="3503901"/>
              <a:ext cx="736500" cy="0"/>
            </a:xfrm>
            <a:prstGeom prst="straightConnector1">
              <a:avLst/>
            </a:prstGeom>
            <a:grpFill/>
            <a:ln w="9525" cap="flat" cmpd="sng">
              <a:solidFill>
                <a:schemeClr val="accent5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30" name="Google Shape;1182;p32">
              <a:extLst>
                <a:ext uri="{FF2B5EF4-FFF2-40B4-BE49-F238E27FC236}">
                  <a16:creationId xmlns:a16="http://schemas.microsoft.com/office/drawing/2014/main" id="{B1898689-F73B-6CFD-199A-A906CAB1E6BC}"/>
                </a:ext>
              </a:extLst>
            </p:cNvPr>
            <p:cNvSpPr/>
            <p:nvPr/>
          </p:nvSpPr>
          <p:spPr>
            <a:xfrm>
              <a:off x="3083725" y="2370313"/>
              <a:ext cx="1445750" cy="1872275"/>
            </a:xfrm>
            <a:custGeom>
              <a:avLst/>
              <a:gdLst/>
              <a:ahLst/>
              <a:cxnLst/>
              <a:rect l="l" t="t" r="r" b="b"/>
              <a:pathLst>
                <a:path w="57830" h="74891" extrusionOk="0">
                  <a:moveTo>
                    <a:pt x="14122" y="0"/>
                  </a:moveTo>
                  <a:cubicBezTo>
                    <a:pt x="11229" y="0"/>
                    <a:pt x="8871" y="1882"/>
                    <a:pt x="8871" y="4191"/>
                  </a:cubicBezTo>
                  <a:cubicBezTo>
                    <a:pt x="8871" y="4977"/>
                    <a:pt x="9776" y="7299"/>
                    <a:pt x="10574" y="8883"/>
                  </a:cubicBezTo>
                  <a:cubicBezTo>
                    <a:pt x="11395" y="10502"/>
                    <a:pt x="11514" y="12192"/>
                    <a:pt x="10907" y="13645"/>
                  </a:cubicBezTo>
                  <a:cubicBezTo>
                    <a:pt x="10824" y="13883"/>
                    <a:pt x="10705" y="14097"/>
                    <a:pt x="10586" y="14312"/>
                  </a:cubicBezTo>
                  <a:cubicBezTo>
                    <a:pt x="9705" y="15776"/>
                    <a:pt x="8133" y="16741"/>
                    <a:pt x="6156" y="17038"/>
                  </a:cubicBezTo>
                  <a:lnTo>
                    <a:pt x="6037" y="17050"/>
                  </a:lnTo>
                  <a:lnTo>
                    <a:pt x="5335" y="17050"/>
                  </a:lnTo>
                  <a:lnTo>
                    <a:pt x="5180" y="17062"/>
                  </a:lnTo>
                  <a:lnTo>
                    <a:pt x="1" y="17062"/>
                  </a:lnTo>
                  <a:cubicBezTo>
                    <a:pt x="894" y="48542"/>
                    <a:pt x="26338" y="73998"/>
                    <a:pt x="57818" y="74891"/>
                  </a:cubicBezTo>
                  <a:lnTo>
                    <a:pt x="57818" y="68926"/>
                  </a:lnTo>
                  <a:cubicBezTo>
                    <a:pt x="57699" y="68271"/>
                    <a:pt x="57425" y="67461"/>
                    <a:pt x="56734" y="67044"/>
                  </a:cubicBezTo>
                  <a:cubicBezTo>
                    <a:pt x="56480" y="66891"/>
                    <a:pt x="56192" y="66815"/>
                    <a:pt x="55880" y="66815"/>
                  </a:cubicBezTo>
                  <a:cubicBezTo>
                    <a:pt x="55491" y="66815"/>
                    <a:pt x="55064" y="66932"/>
                    <a:pt x="54615" y="67164"/>
                  </a:cubicBezTo>
                  <a:cubicBezTo>
                    <a:pt x="54186" y="67378"/>
                    <a:pt x="50460" y="69235"/>
                    <a:pt x="48364" y="69235"/>
                  </a:cubicBezTo>
                  <a:cubicBezTo>
                    <a:pt x="44173" y="69235"/>
                    <a:pt x="40768" y="65354"/>
                    <a:pt x="40768" y="60579"/>
                  </a:cubicBezTo>
                  <a:cubicBezTo>
                    <a:pt x="40768" y="55805"/>
                    <a:pt x="44173" y="51924"/>
                    <a:pt x="48364" y="51924"/>
                  </a:cubicBezTo>
                  <a:cubicBezTo>
                    <a:pt x="50460" y="51924"/>
                    <a:pt x="54186" y="53793"/>
                    <a:pt x="54615" y="54007"/>
                  </a:cubicBezTo>
                  <a:cubicBezTo>
                    <a:pt x="55061" y="54230"/>
                    <a:pt x="55486" y="54345"/>
                    <a:pt x="55875" y="54345"/>
                  </a:cubicBezTo>
                  <a:cubicBezTo>
                    <a:pt x="56192" y="54345"/>
                    <a:pt x="56484" y="54269"/>
                    <a:pt x="56746" y="54114"/>
                  </a:cubicBezTo>
                  <a:cubicBezTo>
                    <a:pt x="57484" y="53674"/>
                    <a:pt x="57746" y="52709"/>
                    <a:pt x="57830" y="52126"/>
                  </a:cubicBezTo>
                  <a:lnTo>
                    <a:pt x="57830" y="46197"/>
                  </a:lnTo>
                  <a:cubicBezTo>
                    <a:pt x="42149" y="45339"/>
                    <a:pt x="29552" y="32743"/>
                    <a:pt x="28695" y="17062"/>
                  </a:cubicBezTo>
                  <a:lnTo>
                    <a:pt x="22254" y="17050"/>
                  </a:lnTo>
                  <a:cubicBezTo>
                    <a:pt x="20194" y="16800"/>
                    <a:pt x="18563" y="15824"/>
                    <a:pt x="17658" y="14312"/>
                  </a:cubicBezTo>
                  <a:cubicBezTo>
                    <a:pt x="17527" y="14097"/>
                    <a:pt x="17420" y="13883"/>
                    <a:pt x="17325" y="13645"/>
                  </a:cubicBezTo>
                  <a:cubicBezTo>
                    <a:pt x="16729" y="12192"/>
                    <a:pt x="16836" y="10502"/>
                    <a:pt x="17658" y="8883"/>
                  </a:cubicBezTo>
                  <a:cubicBezTo>
                    <a:pt x="18468" y="7299"/>
                    <a:pt x="19360" y="4977"/>
                    <a:pt x="19360" y="4191"/>
                  </a:cubicBezTo>
                  <a:cubicBezTo>
                    <a:pt x="19360" y="1882"/>
                    <a:pt x="17015" y="0"/>
                    <a:pt x="14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Google Shape;1187;p32">
            <a:extLst>
              <a:ext uri="{FF2B5EF4-FFF2-40B4-BE49-F238E27FC236}">
                <a16:creationId xmlns:a16="http://schemas.microsoft.com/office/drawing/2014/main" id="{09357234-5941-5B89-CE6F-A961632103C1}"/>
              </a:ext>
            </a:extLst>
          </p:cNvPr>
          <p:cNvGrpSpPr/>
          <p:nvPr/>
        </p:nvGrpSpPr>
        <p:grpSpPr>
          <a:xfrm>
            <a:off x="5755307" y="2375622"/>
            <a:ext cx="4516154" cy="1850550"/>
            <a:chOff x="4614875" y="1266013"/>
            <a:chExt cx="4516154" cy="1850550"/>
          </a:xfrm>
          <a:solidFill>
            <a:srgbClr val="3E85C7"/>
          </a:solidFill>
        </p:grpSpPr>
        <p:sp>
          <p:nvSpPr>
            <p:cNvPr id="36" name="Google Shape;1188;p32">
              <a:extLst>
                <a:ext uri="{FF2B5EF4-FFF2-40B4-BE49-F238E27FC236}">
                  <a16:creationId xmlns:a16="http://schemas.microsoft.com/office/drawing/2014/main" id="{81CD0C5A-DC9D-4198-8D1D-BA7A9F7390C3}"/>
                </a:ext>
              </a:extLst>
            </p:cNvPr>
            <p:cNvSpPr txBox="1"/>
            <p:nvPr/>
          </p:nvSpPr>
          <p:spPr>
            <a:xfrm>
              <a:off x="6396991" y="1682800"/>
              <a:ext cx="1808400" cy="429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700" b="0" i="0" u="none" strike="noStrike" kern="1200" cap="none" spc="0" normalizeH="0" baseline="0" noProof="0" err="1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Bahnschrift" panose="020B0502040204020203" pitchFamily="34" charset="0"/>
                  <a:ea typeface="Fira Sans Extra Condensed Medium"/>
                  <a:cs typeface="Fira Sans Extra Condensed Medium"/>
                  <a:sym typeface="Fira Sans Extra Condensed Medium"/>
                </a:rPr>
                <a:t>Evidence-based</a:t>
              </a:r>
              <a:endParaRPr kumimoji="0" sz="17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" name="Google Shape;1189;p32">
              <a:extLst>
                <a:ext uri="{FF2B5EF4-FFF2-40B4-BE49-F238E27FC236}">
                  <a16:creationId xmlns:a16="http://schemas.microsoft.com/office/drawing/2014/main" id="{EFD1F827-074C-D2E2-2EE2-354FEC5A0C7D}"/>
                </a:ext>
              </a:extLst>
            </p:cNvPr>
            <p:cNvSpPr txBox="1"/>
            <p:nvPr/>
          </p:nvSpPr>
          <p:spPr>
            <a:xfrm>
              <a:off x="6396990" y="2466074"/>
              <a:ext cx="2734039" cy="3200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The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project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generates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evidence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demonstrating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that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the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approach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is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reliable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for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its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intended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use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.</a:t>
              </a:r>
            </a:p>
          </p:txBody>
        </p:sp>
        <p:cxnSp>
          <p:nvCxnSpPr>
            <p:cNvPr id="38" name="Google Shape;1190;p32">
              <a:extLst>
                <a:ext uri="{FF2B5EF4-FFF2-40B4-BE49-F238E27FC236}">
                  <a16:creationId xmlns:a16="http://schemas.microsoft.com/office/drawing/2014/main" id="{3250E1ED-7C64-81CF-EFF0-A319260DAE68}"/>
                </a:ext>
              </a:extLst>
            </p:cNvPr>
            <p:cNvCxnSpPr>
              <a:stCxn id="36" idx="1"/>
            </p:cNvCxnSpPr>
            <p:nvPr/>
          </p:nvCxnSpPr>
          <p:spPr>
            <a:xfrm rot="10800000">
              <a:off x="5550391" y="1897600"/>
              <a:ext cx="846600" cy="0"/>
            </a:xfrm>
            <a:prstGeom prst="straightConnector1">
              <a:avLst/>
            </a:prstGeom>
            <a:grpFill/>
            <a:ln w="9525" cap="flat" cmpd="sng">
              <a:solidFill>
                <a:schemeClr val="accent1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sp>
          <p:nvSpPr>
            <p:cNvPr id="39" name="Google Shape;1191;p32">
              <a:extLst>
                <a:ext uri="{FF2B5EF4-FFF2-40B4-BE49-F238E27FC236}">
                  <a16:creationId xmlns:a16="http://schemas.microsoft.com/office/drawing/2014/main" id="{2B913D4D-AF15-AC3B-2DBC-3616C2642D55}"/>
                </a:ext>
              </a:extLst>
            </p:cNvPr>
            <p:cNvSpPr/>
            <p:nvPr/>
          </p:nvSpPr>
          <p:spPr>
            <a:xfrm>
              <a:off x="4614875" y="1266013"/>
              <a:ext cx="1445450" cy="1850550"/>
            </a:xfrm>
            <a:custGeom>
              <a:avLst/>
              <a:gdLst/>
              <a:ahLst/>
              <a:cxnLst/>
              <a:rect l="l" t="t" r="r" b="b"/>
              <a:pathLst>
                <a:path w="57818" h="74022" extrusionOk="0">
                  <a:moveTo>
                    <a:pt x="1" y="0"/>
                  </a:moveTo>
                  <a:lnTo>
                    <a:pt x="13" y="6716"/>
                  </a:lnTo>
                  <a:cubicBezTo>
                    <a:pt x="120" y="7370"/>
                    <a:pt x="394" y="8180"/>
                    <a:pt x="1084" y="8597"/>
                  </a:cubicBezTo>
                  <a:cubicBezTo>
                    <a:pt x="1344" y="8750"/>
                    <a:pt x="1632" y="8826"/>
                    <a:pt x="1945" y="8826"/>
                  </a:cubicBezTo>
                  <a:cubicBezTo>
                    <a:pt x="2333" y="8826"/>
                    <a:pt x="2760" y="8709"/>
                    <a:pt x="3215" y="8478"/>
                  </a:cubicBezTo>
                  <a:cubicBezTo>
                    <a:pt x="3632" y="8263"/>
                    <a:pt x="7359" y="6406"/>
                    <a:pt x="9454" y="6406"/>
                  </a:cubicBezTo>
                  <a:cubicBezTo>
                    <a:pt x="13645" y="6406"/>
                    <a:pt x="17062" y="10287"/>
                    <a:pt x="17062" y="15062"/>
                  </a:cubicBezTo>
                  <a:cubicBezTo>
                    <a:pt x="17062" y="19836"/>
                    <a:pt x="13645" y="23718"/>
                    <a:pt x="9454" y="23718"/>
                  </a:cubicBezTo>
                  <a:cubicBezTo>
                    <a:pt x="7359" y="23718"/>
                    <a:pt x="3632" y="21848"/>
                    <a:pt x="3215" y="21634"/>
                  </a:cubicBezTo>
                  <a:cubicBezTo>
                    <a:pt x="2762" y="21411"/>
                    <a:pt x="2338" y="21296"/>
                    <a:pt x="1951" y="21296"/>
                  </a:cubicBezTo>
                  <a:cubicBezTo>
                    <a:pt x="1636" y="21296"/>
                    <a:pt x="1346" y="21372"/>
                    <a:pt x="1084" y="21527"/>
                  </a:cubicBezTo>
                  <a:cubicBezTo>
                    <a:pt x="334" y="21967"/>
                    <a:pt x="84" y="22932"/>
                    <a:pt x="1" y="23515"/>
                  </a:cubicBezTo>
                  <a:lnTo>
                    <a:pt x="1" y="28694"/>
                  </a:lnTo>
                  <a:cubicBezTo>
                    <a:pt x="15669" y="29552"/>
                    <a:pt x="28266" y="42148"/>
                    <a:pt x="29123" y="57817"/>
                  </a:cubicBezTo>
                  <a:lnTo>
                    <a:pt x="35446" y="57841"/>
                  </a:lnTo>
                  <a:cubicBezTo>
                    <a:pt x="36958" y="58019"/>
                    <a:pt x="38232" y="58615"/>
                    <a:pt x="39137" y="59532"/>
                  </a:cubicBezTo>
                  <a:cubicBezTo>
                    <a:pt x="39422" y="59817"/>
                    <a:pt x="39672" y="60127"/>
                    <a:pt x="39875" y="60472"/>
                  </a:cubicBezTo>
                  <a:cubicBezTo>
                    <a:pt x="39946" y="60591"/>
                    <a:pt x="40006" y="60710"/>
                    <a:pt x="40065" y="60829"/>
                  </a:cubicBezTo>
                  <a:cubicBezTo>
                    <a:pt x="40077" y="60841"/>
                    <a:pt x="40077" y="60865"/>
                    <a:pt x="40089" y="60877"/>
                  </a:cubicBezTo>
                  <a:cubicBezTo>
                    <a:pt x="40149" y="60996"/>
                    <a:pt x="40196" y="61115"/>
                    <a:pt x="40244" y="61234"/>
                  </a:cubicBezTo>
                  <a:cubicBezTo>
                    <a:pt x="40434" y="61746"/>
                    <a:pt x="40541" y="62282"/>
                    <a:pt x="40565" y="62841"/>
                  </a:cubicBezTo>
                  <a:lnTo>
                    <a:pt x="40565" y="62865"/>
                  </a:lnTo>
                  <a:cubicBezTo>
                    <a:pt x="40565" y="63044"/>
                    <a:pt x="40565" y="63222"/>
                    <a:pt x="40541" y="63413"/>
                  </a:cubicBezTo>
                  <a:cubicBezTo>
                    <a:pt x="40541" y="63425"/>
                    <a:pt x="40541" y="63437"/>
                    <a:pt x="40541" y="63449"/>
                  </a:cubicBezTo>
                  <a:cubicBezTo>
                    <a:pt x="40518" y="63806"/>
                    <a:pt x="40446" y="64163"/>
                    <a:pt x="40351" y="64520"/>
                  </a:cubicBezTo>
                  <a:cubicBezTo>
                    <a:pt x="40339" y="64544"/>
                    <a:pt x="40327" y="64568"/>
                    <a:pt x="40327" y="64604"/>
                  </a:cubicBezTo>
                  <a:cubicBezTo>
                    <a:pt x="40268" y="64770"/>
                    <a:pt x="40220" y="64937"/>
                    <a:pt x="40149" y="65104"/>
                  </a:cubicBezTo>
                  <a:cubicBezTo>
                    <a:pt x="40137" y="65127"/>
                    <a:pt x="40125" y="65163"/>
                    <a:pt x="40113" y="65187"/>
                  </a:cubicBezTo>
                  <a:cubicBezTo>
                    <a:pt x="40041" y="65366"/>
                    <a:pt x="39970" y="65532"/>
                    <a:pt x="39887" y="65711"/>
                  </a:cubicBezTo>
                  <a:cubicBezTo>
                    <a:pt x="39125" y="67211"/>
                    <a:pt x="38267" y="69390"/>
                    <a:pt x="38267" y="70128"/>
                  </a:cubicBezTo>
                  <a:cubicBezTo>
                    <a:pt x="38267" y="72271"/>
                    <a:pt x="40470" y="74021"/>
                    <a:pt x="43161" y="74021"/>
                  </a:cubicBezTo>
                  <a:cubicBezTo>
                    <a:pt x="45852" y="74021"/>
                    <a:pt x="48054" y="72271"/>
                    <a:pt x="48054" y="70128"/>
                  </a:cubicBezTo>
                  <a:cubicBezTo>
                    <a:pt x="48054" y="69390"/>
                    <a:pt x="47197" y="67211"/>
                    <a:pt x="46435" y="65711"/>
                  </a:cubicBezTo>
                  <a:cubicBezTo>
                    <a:pt x="46352" y="65532"/>
                    <a:pt x="46280" y="65366"/>
                    <a:pt x="46209" y="65199"/>
                  </a:cubicBezTo>
                  <a:cubicBezTo>
                    <a:pt x="46197" y="65163"/>
                    <a:pt x="46185" y="65139"/>
                    <a:pt x="46173" y="65104"/>
                  </a:cubicBezTo>
                  <a:cubicBezTo>
                    <a:pt x="46102" y="64937"/>
                    <a:pt x="46042" y="64770"/>
                    <a:pt x="45995" y="64604"/>
                  </a:cubicBezTo>
                  <a:cubicBezTo>
                    <a:pt x="45995" y="64568"/>
                    <a:pt x="45983" y="64544"/>
                    <a:pt x="45971" y="64520"/>
                  </a:cubicBezTo>
                  <a:cubicBezTo>
                    <a:pt x="45875" y="64163"/>
                    <a:pt x="45804" y="63806"/>
                    <a:pt x="45780" y="63449"/>
                  </a:cubicBezTo>
                  <a:cubicBezTo>
                    <a:pt x="45780" y="63437"/>
                    <a:pt x="45780" y="63425"/>
                    <a:pt x="45768" y="63413"/>
                  </a:cubicBezTo>
                  <a:cubicBezTo>
                    <a:pt x="45756" y="63234"/>
                    <a:pt x="45756" y="63044"/>
                    <a:pt x="45756" y="62865"/>
                  </a:cubicBezTo>
                  <a:cubicBezTo>
                    <a:pt x="45756" y="62865"/>
                    <a:pt x="45756" y="62853"/>
                    <a:pt x="45756" y="62841"/>
                  </a:cubicBezTo>
                  <a:cubicBezTo>
                    <a:pt x="45780" y="62282"/>
                    <a:pt x="45875" y="61746"/>
                    <a:pt x="46078" y="61234"/>
                  </a:cubicBezTo>
                  <a:cubicBezTo>
                    <a:pt x="46125" y="61115"/>
                    <a:pt x="46173" y="60996"/>
                    <a:pt x="46233" y="60877"/>
                  </a:cubicBezTo>
                  <a:cubicBezTo>
                    <a:pt x="46233" y="60865"/>
                    <a:pt x="46245" y="60841"/>
                    <a:pt x="46245" y="60829"/>
                  </a:cubicBezTo>
                  <a:cubicBezTo>
                    <a:pt x="46304" y="60710"/>
                    <a:pt x="46376" y="60591"/>
                    <a:pt x="46447" y="60472"/>
                  </a:cubicBezTo>
                  <a:cubicBezTo>
                    <a:pt x="46649" y="60127"/>
                    <a:pt x="46899" y="59817"/>
                    <a:pt x="47173" y="59532"/>
                  </a:cubicBezTo>
                  <a:cubicBezTo>
                    <a:pt x="48054" y="58650"/>
                    <a:pt x="49269" y="58067"/>
                    <a:pt x="50709" y="57853"/>
                  </a:cubicBezTo>
                  <a:lnTo>
                    <a:pt x="50828" y="57841"/>
                  </a:lnTo>
                  <a:lnTo>
                    <a:pt x="51495" y="57841"/>
                  </a:lnTo>
                  <a:lnTo>
                    <a:pt x="51638" y="57829"/>
                  </a:lnTo>
                  <a:lnTo>
                    <a:pt x="52055" y="57817"/>
                  </a:lnTo>
                  <a:lnTo>
                    <a:pt x="57817" y="57817"/>
                  </a:lnTo>
                  <a:cubicBezTo>
                    <a:pt x="56924" y="26337"/>
                    <a:pt x="31481" y="89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1" name="Google Shape;8143;p76">
            <a:extLst>
              <a:ext uri="{FF2B5EF4-FFF2-40B4-BE49-F238E27FC236}">
                <a16:creationId xmlns:a16="http://schemas.microsoft.com/office/drawing/2014/main" id="{E9EAB235-0280-E3EA-BBE4-21F67FF47F83}"/>
              </a:ext>
            </a:extLst>
          </p:cNvPr>
          <p:cNvGrpSpPr/>
          <p:nvPr/>
        </p:nvGrpSpPr>
        <p:grpSpPr>
          <a:xfrm>
            <a:off x="4603378" y="4272321"/>
            <a:ext cx="370645" cy="368042"/>
            <a:chOff x="-63250675" y="3744075"/>
            <a:chExt cx="320350" cy="318100"/>
          </a:xfrm>
          <a:solidFill>
            <a:srgbClr val="FFFFFF"/>
          </a:solidFill>
        </p:grpSpPr>
        <p:sp>
          <p:nvSpPr>
            <p:cNvPr id="52" name="Google Shape;8144;p76">
              <a:extLst>
                <a:ext uri="{FF2B5EF4-FFF2-40B4-BE49-F238E27FC236}">
                  <a16:creationId xmlns:a16="http://schemas.microsoft.com/office/drawing/2014/main" id="{587300E5-520D-B559-6C23-2B63BE12F597}"/>
                </a:ext>
              </a:extLst>
            </p:cNvPr>
            <p:cNvSpPr/>
            <p:nvPr/>
          </p:nvSpPr>
          <p:spPr>
            <a:xfrm>
              <a:off x="-63126250" y="3744075"/>
              <a:ext cx="195925" cy="192875"/>
            </a:xfrm>
            <a:custGeom>
              <a:avLst/>
              <a:gdLst/>
              <a:ahLst/>
              <a:cxnLst/>
              <a:rect l="l" t="t" r="r" b="b"/>
              <a:pathLst>
                <a:path w="7837" h="7715" extrusionOk="0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8145;p76">
              <a:extLst>
                <a:ext uri="{FF2B5EF4-FFF2-40B4-BE49-F238E27FC236}">
                  <a16:creationId xmlns:a16="http://schemas.microsoft.com/office/drawing/2014/main" id="{E1AFAFFB-EAE0-AB93-50F4-0707EA0049AB}"/>
                </a:ext>
              </a:extLst>
            </p:cNvPr>
            <p:cNvSpPr/>
            <p:nvPr/>
          </p:nvSpPr>
          <p:spPr>
            <a:xfrm>
              <a:off x="-63190025" y="381405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8146;p76">
              <a:extLst>
                <a:ext uri="{FF2B5EF4-FFF2-40B4-BE49-F238E27FC236}">
                  <a16:creationId xmlns:a16="http://schemas.microsoft.com/office/drawing/2014/main" id="{6F06BDEE-4085-C18E-1372-7ABD3521F188}"/>
                </a:ext>
              </a:extLst>
            </p:cNvPr>
            <p:cNvSpPr/>
            <p:nvPr/>
          </p:nvSpPr>
          <p:spPr>
            <a:xfrm>
              <a:off x="-63250675" y="3751050"/>
              <a:ext cx="311125" cy="311125"/>
            </a:xfrm>
            <a:custGeom>
              <a:avLst/>
              <a:gdLst/>
              <a:ahLst/>
              <a:cxnLst/>
              <a:rect l="l" t="t" r="r" b="b"/>
              <a:pathLst>
                <a:path w="12445" h="12445" extrusionOk="0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oogle Shape;9387;p78">
            <a:extLst>
              <a:ext uri="{FF2B5EF4-FFF2-40B4-BE49-F238E27FC236}">
                <a16:creationId xmlns:a16="http://schemas.microsoft.com/office/drawing/2014/main" id="{ECE89286-3DE6-CCBE-1486-742655638653}"/>
              </a:ext>
            </a:extLst>
          </p:cNvPr>
          <p:cNvGrpSpPr/>
          <p:nvPr/>
        </p:nvGrpSpPr>
        <p:grpSpPr>
          <a:xfrm>
            <a:off x="4867501" y="2754695"/>
            <a:ext cx="354311" cy="355909"/>
            <a:chOff x="-49764975" y="3551225"/>
            <a:chExt cx="299300" cy="300650"/>
          </a:xfrm>
          <a:solidFill>
            <a:srgbClr val="FFFFFF"/>
          </a:solidFill>
        </p:grpSpPr>
        <p:sp>
          <p:nvSpPr>
            <p:cNvPr id="56" name="Google Shape;9388;p78">
              <a:extLst>
                <a:ext uri="{FF2B5EF4-FFF2-40B4-BE49-F238E27FC236}">
                  <a16:creationId xmlns:a16="http://schemas.microsoft.com/office/drawing/2014/main" id="{B32ADAEC-5E81-39BE-E714-23733429D6E2}"/>
                </a:ext>
              </a:extLst>
            </p:cNvPr>
            <p:cNvSpPr/>
            <p:nvPr/>
          </p:nvSpPr>
          <p:spPr>
            <a:xfrm>
              <a:off x="-4976497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Google Shape;9389;p78">
              <a:extLst>
                <a:ext uri="{FF2B5EF4-FFF2-40B4-BE49-F238E27FC236}">
                  <a16:creationId xmlns:a16="http://schemas.microsoft.com/office/drawing/2014/main" id="{3AC490D2-2511-1891-6D9A-E05416736591}"/>
                </a:ext>
              </a:extLst>
            </p:cNvPr>
            <p:cNvSpPr/>
            <p:nvPr/>
          </p:nvSpPr>
          <p:spPr>
            <a:xfrm>
              <a:off x="-49763400" y="3598250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Google Shape;9390;p78">
              <a:extLst>
                <a:ext uri="{FF2B5EF4-FFF2-40B4-BE49-F238E27FC236}">
                  <a16:creationId xmlns:a16="http://schemas.microsoft.com/office/drawing/2014/main" id="{D5BAA342-85EA-A707-750F-F7C7205DE29F}"/>
                </a:ext>
              </a:extLst>
            </p:cNvPr>
            <p:cNvSpPr/>
            <p:nvPr/>
          </p:nvSpPr>
          <p:spPr>
            <a:xfrm>
              <a:off x="-49763400" y="3703975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Google Shape;9391;p78">
              <a:extLst>
                <a:ext uri="{FF2B5EF4-FFF2-40B4-BE49-F238E27FC236}">
                  <a16:creationId xmlns:a16="http://schemas.microsoft.com/office/drawing/2014/main" id="{18EF1BE2-B0CB-A97F-C538-06165868A2A2}"/>
                </a:ext>
              </a:extLst>
            </p:cNvPr>
            <p:cNvSpPr/>
            <p:nvPr/>
          </p:nvSpPr>
          <p:spPr>
            <a:xfrm>
              <a:off x="-4950112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Google Shape;9392;p78">
              <a:extLst>
                <a:ext uri="{FF2B5EF4-FFF2-40B4-BE49-F238E27FC236}">
                  <a16:creationId xmlns:a16="http://schemas.microsoft.com/office/drawing/2014/main" id="{478320AD-AC11-F77B-4449-451DC2CA9EFF}"/>
                </a:ext>
              </a:extLst>
            </p:cNvPr>
            <p:cNvSpPr/>
            <p:nvPr/>
          </p:nvSpPr>
          <p:spPr>
            <a:xfrm>
              <a:off x="-49499550" y="3598250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Google Shape;9393;p78">
              <a:extLst>
                <a:ext uri="{FF2B5EF4-FFF2-40B4-BE49-F238E27FC236}">
                  <a16:creationId xmlns:a16="http://schemas.microsoft.com/office/drawing/2014/main" id="{3BFB81D6-8CC8-854D-A866-57D6BB8881A7}"/>
                </a:ext>
              </a:extLst>
            </p:cNvPr>
            <p:cNvSpPr/>
            <p:nvPr/>
          </p:nvSpPr>
          <p:spPr>
            <a:xfrm>
              <a:off x="-49499550" y="3704575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Google Shape;9394;p78">
              <a:extLst>
                <a:ext uri="{FF2B5EF4-FFF2-40B4-BE49-F238E27FC236}">
                  <a16:creationId xmlns:a16="http://schemas.microsoft.com/office/drawing/2014/main" id="{D1CA3F80-8813-B769-CEE9-0ADB5F87BE3C}"/>
                </a:ext>
              </a:extLst>
            </p:cNvPr>
            <p:cNvSpPr/>
            <p:nvPr/>
          </p:nvSpPr>
          <p:spPr>
            <a:xfrm>
              <a:off x="-49725600" y="3551225"/>
              <a:ext cx="215050" cy="210875"/>
            </a:xfrm>
            <a:custGeom>
              <a:avLst/>
              <a:gdLst/>
              <a:ahLst/>
              <a:cxnLst/>
              <a:rect l="l" t="t" r="r" b="b"/>
              <a:pathLst>
                <a:path w="8602" h="8435" extrusionOk="0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Google Shape;9395;p78">
              <a:extLst>
                <a:ext uri="{FF2B5EF4-FFF2-40B4-BE49-F238E27FC236}">
                  <a16:creationId xmlns:a16="http://schemas.microsoft.com/office/drawing/2014/main" id="{A896E0FA-8779-31D8-6EDF-1A80C9FBDE33}"/>
                </a:ext>
              </a:extLst>
            </p:cNvPr>
            <p:cNvSpPr/>
            <p:nvPr/>
          </p:nvSpPr>
          <p:spPr>
            <a:xfrm>
              <a:off x="-49633450" y="3697475"/>
              <a:ext cx="35475" cy="65400"/>
            </a:xfrm>
            <a:custGeom>
              <a:avLst/>
              <a:gdLst/>
              <a:ahLst/>
              <a:cxnLst/>
              <a:rect l="l" t="t" r="r" b="b"/>
              <a:pathLst>
                <a:path w="141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Google Shape;9396;p78">
              <a:extLst>
                <a:ext uri="{FF2B5EF4-FFF2-40B4-BE49-F238E27FC236}">
                  <a16:creationId xmlns:a16="http://schemas.microsoft.com/office/drawing/2014/main" id="{AAA18552-BA0A-4DAA-ECE9-F49926182AA8}"/>
                </a:ext>
              </a:extLst>
            </p:cNvPr>
            <p:cNvSpPr/>
            <p:nvPr/>
          </p:nvSpPr>
          <p:spPr>
            <a:xfrm>
              <a:off x="-49676775" y="3780975"/>
              <a:ext cx="123675" cy="34675"/>
            </a:xfrm>
            <a:custGeom>
              <a:avLst/>
              <a:gdLst/>
              <a:ahLst/>
              <a:cxnLst/>
              <a:rect l="l" t="t" r="r" b="b"/>
              <a:pathLst>
                <a:path w="4947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Google Shape;9397;p78">
              <a:extLst>
                <a:ext uri="{FF2B5EF4-FFF2-40B4-BE49-F238E27FC236}">
                  <a16:creationId xmlns:a16="http://schemas.microsoft.com/office/drawing/2014/main" id="{65E5564A-21DE-2E7B-1616-21671A4CFD7A}"/>
                </a:ext>
              </a:extLst>
            </p:cNvPr>
            <p:cNvSpPr/>
            <p:nvPr/>
          </p:nvSpPr>
          <p:spPr>
            <a:xfrm>
              <a:off x="-49630300" y="3651800"/>
              <a:ext cx="29150" cy="31325"/>
            </a:xfrm>
            <a:custGeom>
              <a:avLst/>
              <a:gdLst/>
              <a:ahLst/>
              <a:cxnLst/>
              <a:rect l="l" t="t" r="r" b="b"/>
              <a:pathLst>
                <a:path w="1166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Google Shape;9398;p78">
              <a:extLst>
                <a:ext uri="{FF2B5EF4-FFF2-40B4-BE49-F238E27FC236}">
                  <a16:creationId xmlns:a16="http://schemas.microsoft.com/office/drawing/2014/main" id="{994E9561-30CE-708C-C613-22F5B00A74B8}"/>
                </a:ext>
              </a:extLst>
            </p:cNvPr>
            <p:cNvSpPr/>
            <p:nvPr/>
          </p:nvSpPr>
          <p:spPr>
            <a:xfrm>
              <a:off x="-49657875" y="3833750"/>
              <a:ext cx="85100" cy="18125"/>
            </a:xfrm>
            <a:custGeom>
              <a:avLst/>
              <a:gdLst/>
              <a:ahLst/>
              <a:cxnLst/>
              <a:rect l="l" t="t" r="r" b="b"/>
              <a:pathLst>
                <a:path w="3404" h="725" extrusionOk="0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7" name="Google Shape;9485;p78">
            <a:extLst>
              <a:ext uri="{FF2B5EF4-FFF2-40B4-BE49-F238E27FC236}">
                <a16:creationId xmlns:a16="http://schemas.microsoft.com/office/drawing/2014/main" id="{5DFB5B85-8EF9-4325-88F6-555A73A8253C}"/>
              </a:ext>
            </a:extLst>
          </p:cNvPr>
          <p:cNvGrpSpPr/>
          <p:nvPr/>
        </p:nvGrpSpPr>
        <p:grpSpPr>
          <a:xfrm>
            <a:off x="6443901" y="2986890"/>
            <a:ext cx="312375" cy="357123"/>
            <a:chOff x="-47505300" y="3200500"/>
            <a:chExt cx="263875" cy="301675"/>
          </a:xfrm>
          <a:solidFill>
            <a:srgbClr val="FFFFFF"/>
          </a:solidFill>
        </p:grpSpPr>
        <p:sp>
          <p:nvSpPr>
            <p:cNvPr id="68" name="Google Shape;9486;p78">
              <a:extLst>
                <a:ext uri="{FF2B5EF4-FFF2-40B4-BE49-F238E27FC236}">
                  <a16:creationId xmlns:a16="http://schemas.microsoft.com/office/drawing/2014/main" id="{9589B151-A179-DAA7-029F-EF849D2859B7}"/>
                </a:ext>
              </a:extLst>
            </p:cNvPr>
            <p:cNvSpPr/>
            <p:nvPr/>
          </p:nvSpPr>
          <p:spPr>
            <a:xfrm>
              <a:off x="-47382425" y="3306025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387" y="1"/>
                  </a:moveTo>
                  <a:cubicBezTo>
                    <a:pt x="1198" y="726"/>
                    <a:pt x="694" y="1261"/>
                    <a:pt x="1" y="1387"/>
                  </a:cubicBezTo>
                  <a:lnTo>
                    <a:pt x="1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Google Shape;9487;p78">
              <a:extLst>
                <a:ext uri="{FF2B5EF4-FFF2-40B4-BE49-F238E27FC236}">
                  <a16:creationId xmlns:a16="http://schemas.microsoft.com/office/drawing/2014/main" id="{49B1D747-510E-2098-F09C-1B4197D963C6}"/>
                </a:ext>
              </a:extLst>
            </p:cNvPr>
            <p:cNvSpPr/>
            <p:nvPr/>
          </p:nvSpPr>
          <p:spPr>
            <a:xfrm>
              <a:off x="-47382425" y="3306025"/>
              <a:ext cx="15775" cy="15800"/>
            </a:xfrm>
            <a:custGeom>
              <a:avLst/>
              <a:gdLst/>
              <a:ahLst/>
              <a:cxnLst/>
              <a:rect l="l" t="t" r="r" b="b"/>
              <a:pathLst>
                <a:path w="631" h="632" extrusionOk="0">
                  <a:moveTo>
                    <a:pt x="1" y="1"/>
                  </a:moveTo>
                  <a:lnTo>
                    <a:pt x="1" y="631"/>
                  </a:lnTo>
                  <a:cubicBezTo>
                    <a:pt x="316" y="568"/>
                    <a:pt x="536" y="316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Google Shape;9488;p78">
              <a:extLst>
                <a:ext uri="{FF2B5EF4-FFF2-40B4-BE49-F238E27FC236}">
                  <a16:creationId xmlns:a16="http://schemas.microsoft.com/office/drawing/2014/main" id="{4492ABAA-7AF8-CC03-8014-7643F3F13758}"/>
                </a:ext>
              </a:extLst>
            </p:cNvPr>
            <p:cNvSpPr/>
            <p:nvPr/>
          </p:nvSpPr>
          <p:spPr>
            <a:xfrm>
              <a:off x="-47487975" y="3200500"/>
              <a:ext cx="210325" cy="301675"/>
            </a:xfrm>
            <a:custGeom>
              <a:avLst/>
              <a:gdLst/>
              <a:ahLst/>
              <a:cxnLst/>
              <a:rect l="l" t="t" r="r" b="b"/>
              <a:pathLst>
                <a:path w="8413" h="12067" extrusionOk="0">
                  <a:moveTo>
                    <a:pt x="3845" y="2111"/>
                  </a:moveTo>
                  <a:cubicBezTo>
                    <a:pt x="4727" y="2111"/>
                    <a:pt x="5420" y="2678"/>
                    <a:pt x="5577" y="3529"/>
                  </a:cubicBezTo>
                  <a:lnTo>
                    <a:pt x="6680" y="3529"/>
                  </a:lnTo>
                  <a:cubicBezTo>
                    <a:pt x="6901" y="3529"/>
                    <a:pt x="7058" y="3686"/>
                    <a:pt x="7058" y="3875"/>
                  </a:cubicBezTo>
                  <a:lnTo>
                    <a:pt x="7058" y="6711"/>
                  </a:lnTo>
                  <a:lnTo>
                    <a:pt x="6995" y="6711"/>
                  </a:lnTo>
                  <a:cubicBezTo>
                    <a:pt x="6995" y="6900"/>
                    <a:pt x="6838" y="7057"/>
                    <a:pt x="6648" y="7057"/>
                  </a:cubicBezTo>
                  <a:lnTo>
                    <a:pt x="3845" y="7057"/>
                  </a:lnTo>
                  <a:cubicBezTo>
                    <a:pt x="3656" y="7057"/>
                    <a:pt x="3498" y="6900"/>
                    <a:pt x="3498" y="6711"/>
                  </a:cubicBezTo>
                  <a:lnTo>
                    <a:pt x="3498" y="5608"/>
                  </a:lnTo>
                  <a:cubicBezTo>
                    <a:pt x="2710" y="5451"/>
                    <a:pt x="2080" y="4726"/>
                    <a:pt x="2080" y="3875"/>
                  </a:cubicBezTo>
                  <a:cubicBezTo>
                    <a:pt x="2080" y="2899"/>
                    <a:pt x="2868" y="2111"/>
                    <a:pt x="3845" y="2111"/>
                  </a:cubicBezTo>
                  <a:close/>
                  <a:moveTo>
                    <a:pt x="5262" y="8444"/>
                  </a:moveTo>
                  <a:cubicBezTo>
                    <a:pt x="5483" y="8444"/>
                    <a:pt x="5640" y="8601"/>
                    <a:pt x="5640" y="8790"/>
                  </a:cubicBezTo>
                  <a:cubicBezTo>
                    <a:pt x="5640" y="8979"/>
                    <a:pt x="5483" y="9137"/>
                    <a:pt x="5262" y="9137"/>
                  </a:cubicBezTo>
                  <a:lnTo>
                    <a:pt x="2490" y="9137"/>
                  </a:lnTo>
                  <a:cubicBezTo>
                    <a:pt x="2269" y="9137"/>
                    <a:pt x="2112" y="8979"/>
                    <a:pt x="2112" y="8790"/>
                  </a:cubicBezTo>
                  <a:cubicBezTo>
                    <a:pt x="2112" y="8601"/>
                    <a:pt x="2269" y="8444"/>
                    <a:pt x="2490" y="8444"/>
                  </a:cubicBezTo>
                  <a:close/>
                  <a:moveTo>
                    <a:pt x="6680" y="8444"/>
                  </a:moveTo>
                  <a:cubicBezTo>
                    <a:pt x="6901" y="8444"/>
                    <a:pt x="7058" y="8601"/>
                    <a:pt x="7058" y="8790"/>
                  </a:cubicBezTo>
                  <a:cubicBezTo>
                    <a:pt x="6995" y="8979"/>
                    <a:pt x="6838" y="9137"/>
                    <a:pt x="6680" y="9137"/>
                  </a:cubicBezTo>
                  <a:cubicBezTo>
                    <a:pt x="6491" y="9137"/>
                    <a:pt x="6333" y="8979"/>
                    <a:pt x="6333" y="8790"/>
                  </a:cubicBezTo>
                  <a:cubicBezTo>
                    <a:pt x="6333" y="8601"/>
                    <a:pt x="6491" y="8444"/>
                    <a:pt x="6680" y="8444"/>
                  </a:cubicBezTo>
                  <a:close/>
                  <a:moveTo>
                    <a:pt x="6680" y="9861"/>
                  </a:moveTo>
                  <a:cubicBezTo>
                    <a:pt x="6901" y="9861"/>
                    <a:pt x="7058" y="10019"/>
                    <a:pt x="7058" y="10208"/>
                  </a:cubicBezTo>
                  <a:cubicBezTo>
                    <a:pt x="7058" y="10397"/>
                    <a:pt x="6838" y="10554"/>
                    <a:pt x="6680" y="10554"/>
                  </a:cubicBezTo>
                  <a:lnTo>
                    <a:pt x="2490" y="10554"/>
                  </a:lnTo>
                  <a:cubicBezTo>
                    <a:pt x="2269" y="10554"/>
                    <a:pt x="2112" y="10397"/>
                    <a:pt x="2112" y="10208"/>
                  </a:cubicBezTo>
                  <a:cubicBezTo>
                    <a:pt x="2112" y="10019"/>
                    <a:pt x="2269" y="9861"/>
                    <a:pt x="2490" y="9861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418"/>
                  </a:lnTo>
                  <a:lnTo>
                    <a:pt x="1072" y="1418"/>
                  </a:lnTo>
                  <a:cubicBezTo>
                    <a:pt x="1261" y="1418"/>
                    <a:pt x="1419" y="1576"/>
                    <a:pt x="1419" y="1796"/>
                  </a:cubicBezTo>
                  <a:cubicBezTo>
                    <a:pt x="1419" y="1985"/>
                    <a:pt x="1261" y="2143"/>
                    <a:pt x="1072" y="2143"/>
                  </a:cubicBezTo>
                  <a:lnTo>
                    <a:pt x="1" y="2143"/>
                  </a:lnTo>
                  <a:lnTo>
                    <a:pt x="1" y="3560"/>
                  </a:lnTo>
                  <a:lnTo>
                    <a:pt x="1072" y="3560"/>
                  </a:lnTo>
                  <a:cubicBezTo>
                    <a:pt x="1261" y="3560"/>
                    <a:pt x="1419" y="3718"/>
                    <a:pt x="1419" y="3907"/>
                  </a:cubicBezTo>
                  <a:cubicBezTo>
                    <a:pt x="1419" y="4096"/>
                    <a:pt x="1261" y="4253"/>
                    <a:pt x="1072" y="4253"/>
                  </a:cubicBezTo>
                  <a:lnTo>
                    <a:pt x="1" y="4253"/>
                  </a:lnTo>
                  <a:lnTo>
                    <a:pt x="1" y="5671"/>
                  </a:lnTo>
                  <a:lnTo>
                    <a:pt x="1072" y="5671"/>
                  </a:lnTo>
                  <a:cubicBezTo>
                    <a:pt x="1261" y="5671"/>
                    <a:pt x="1419" y="5829"/>
                    <a:pt x="1419" y="6049"/>
                  </a:cubicBezTo>
                  <a:cubicBezTo>
                    <a:pt x="1419" y="6238"/>
                    <a:pt x="1261" y="6396"/>
                    <a:pt x="1072" y="6396"/>
                  </a:cubicBezTo>
                  <a:lnTo>
                    <a:pt x="1" y="6396"/>
                  </a:lnTo>
                  <a:lnTo>
                    <a:pt x="1" y="7814"/>
                  </a:lnTo>
                  <a:lnTo>
                    <a:pt x="1072" y="7814"/>
                  </a:lnTo>
                  <a:cubicBezTo>
                    <a:pt x="1261" y="7814"/>
                    <a:pt x="1419" y="7971"/>
                    <a:pt x="1419" y="8160"/>
                  </a:cubicBezTo>
                  <a:cubicBezTo>
                    <a:pt x="1419" y="8349"/>
                    <a:pt x="1261" y="8507"/>
                    <a:pt x="1072" y="8507"/>
                  </a:cubicBezTo>
                  <a:lnTo>
                    <a:pt x="1" y="8507"/>
                  </a:lnTo>
                  <a:lnTo>
                    <a:pt x="1" y="9924"/>
                  </a:lnTo>
                  <a:lnTo>
                    <a:pt x="1072" y="9924"/>
                  </a:lnTo>
                  <a:cubicBezTo>
                    <a:pt x="1261" y="9924"/>
                    <a:pt x="1419" y="10082"/>
                    <a:pt x="1419" y="10302"/>
                  </a:cubicBezTo>
                  <a:cubicBezTo>
                    <a:pt x="1419" y="10491"/>
                    <a:pt x="1261" y="10649"/>
                    <a:pt x="1072" y="10649"/>
                  </a:cubicBezTo>
                  <a:lnTo>
                    <a:pt x="1" y="10649"/>
                  </a:lnTo>
                  <a:lnTo>
                    <a:pt x="1" y="11689"/>
                  </a:lnTo>
                  <a:cubicBezTo>
                    <a:pt x="1" y="11909"/>
                    <a:pt x="158" y="12067"/>
                    <a:pt x="347" y="12067"/>
                  </a:cubicBezTo>
                  <a:lnTo>
                    <a:pt x="8066" y="12067"/>
                  </a:lnTo>
                  <a:cubicBezTo>
                    <a:pt x="8255" y="12067"/>
                    <a:pt x="8413" y="11909"/>
                    <a:pt x="8413" y="11689"/>
                  </a:cubicBezTo>
                  <a:lnTo>
                    <a:pt x="8413" y="410"/>
                  </a:lnTo>
                  <a:cubicBezTo>
                    <a:pt x="8413" y="158"/>
                    <a:pt x="8255" y="0"/>
                    <a:pt x="80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Google Shape;9489;p78">
              <a:extLst>
                <a:ext uri="{FF2B5EF4-FFF2-40B4-BE49-F238E27FC236}">
                  <a16:creationId xmlns:a16="http://schemas.microsoft.com/office/drawing/2014/main" id="{149D01B2-46D1-BE57-5B4E-EFC0509828D0}"/>
                </a:ext>
              </a:extLst>
            </p:cNvPr>
            <p:cNvSpPr/>
            <p:nvPr/>
          </p:nvSpPr>
          <p:spPr>
            <a:xfrm>
              <a:off x="-47417875" y="32713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545"/>
                    <a:pt x="253" y="1891"/>
                    <a:pt x="694" y="2049"/>
                  </a:cubicBezTo>
                  <a:lnTo>
                    <a:pt x="694" y="1072"/>
                  </a:lnTo>
                  <a:cubicBezTo>
                    <a:pt x="694" y="883"/>
                    <a:pt x="852" y="725"/>
                    <a:pt x="1041" y="725"/>
                  </a:cubicBezTo>
                  <a:lnTo>
                    <a:pt x="2049" y="725"/>
                  </a:lnTo>
                  <a:cubicBezTo>
                    <a:pt x="1923" y="284"/>
                    <a:pt x="1513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Google Shape;9490;p78">
              <a:extLst>
                <a:ext uri="{FF2B5EF4-FFF2-40B4-BE49-F238E27FC236}">
                  <a16:creationId xmlns:a16="http://schemas.microsoft.com/office/drawing/2014/main" id="{702CEB36-C7E2-4CA4-FF2B-E932E7275F6D}"/>
                </a:ext>
              </a:extLst>
            </p:cNvPr>
            <p:cNvSpPr/>
            <p:nvPr/>
          </p:nvSpPr>
          <p:spPr>
            <a:xfrm>
              <a:off x="-47505300" y="323595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Google Shape;9491;p78">
              <a:extLst>
                <a:ext uri="{FF2B5EF4-FFF2-40B4-BE49-F238E27FC236}">
                  <a16:creationId xmlns:a16="http://schemas.microsoft.com/office/drawing/2014/main" id="{476B2AB8-4AF1-288E-D888-73D2F240BE6D}"/>
                </a:ext>
              </a:extLst>
            </p:cNvPr>
            <p:cNvSpPr/>
            <p:nvPr/>
          </p:nvSpPr>
          <p:spPr>
            <a:xfrm>
              <a:off x="-47505300" y="34470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7" y="0"/>
                    <a:pt x="1" y="158"/>
                    <a:pt x="1" y="347"/>
                  </a:cubicBezTo>
                  <a:cubicBezTo>
                    <a:pt x="1" y="536"/>
                    <a:pt x="127" y="693"/>
                    <a:pt x="347" y="693"/>
                  </a:cubicBezTo>
                  <a:lnTo>
                    <a:pt x="694" y="693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Google Shape;9492;p78">
              <a:extLst>
                <a:ext uri="{FF2B5EF4-FFF2-40B4-BE49-F238E27FC236}">
                  <a16:creationId xmlns:a16="http://schemas.microsoft.com/office/drawing/2014/main" id="{62B37899-D7CF-BC92-E096-8EC01465AD35}"/>
                </a:ext>
              </a:extLst>
            </p:cNvPr>
            <p:cNvSpPr/>
            <p:nvPr/>
          </p:nvSpPr>
          <p:spPr>
            <a:xfrm>
              <a:off x="-47505300" y="3394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lnTo>
                    <a:pt x="347" y="32"/>
                  </a:lnTo>
                  <a:cubicBezTo>
                    <a:pt x="127" y="32"/>
                    <a:pt x="1" y="190"/>
                    <a:pt x="1" y="379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Google Shape;9493;p78">
              <a:extLst>
                <a:ext uri="{FF2B5EF4-FFF2-40B4-BE49-F238E27FC236}">
                  <a16:creationId xmlns:a16="http://schemas.microsoft.com/office/drawing/2014/main" id="{C13F96F3-0AEA-C0A9-6848-0909105A8D26}"/>
                </a:ext>
              </a:extLst>
            </p:cNvPr>
            <p:cNvSpPr/>
            <p:nvPr/>
          </p:nvSpPr>
          <p:spPr>
            <a:xfrm>
              <a:off x="-47505300" y="33414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27" y="1"/>
                    <a:pt x="1" y="158"/>
                    <a:pt x="1" y="347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Google Shape;9494;p78">
              <a:extLst>
                <a:ext uri="{FF2B5EF4-FFF2-40B4-BE49-F238E27FC236}">
                  <a16:creationId xmlns:a16="http://schemas.microsoft.com/office/drawing/2014/main" id="{1C457417-57E4-5387-BB90-FF006DD7AD7C}"/>
                </a:ext>
              </a:extLst>
            </p:cNvPr>
            <p:cNvSpPr/>
            <p:nvPr/>
          </p:nvSpPr>
          <p:spPr>
            <a:xfrm>
              <a:off x="-47505300" y="32895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7" y="0"/>
                    <a:pt x="1" y="158"/>
                    <a:pt x="1" y="347"/>
                  </a:cubicBezTo>
                  <a:cubicBezTo>
                    <a:pt x="1" y="536"/>
                    <a:pt x="127" y="693"/>
                    <a:pt x="347" y="693"/>
                  </a:cubicBezTo>
                  <a:lnTo>
                    <a:pt x="694" y="693"/>
                  </a:lnTo>
                  <a:lnTo>
                    <a:pt x="6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Google Shape;9495;p78">
              <a:extLst>
                <a:ext uri="{FF2B5EF4-FFF2-40B4-BE49-F238E27FC236}">
                  <a16:creationId xmlns:a16="http://schemas.microsoft.com/office/drawing/2014/main" id="{9E31DFA3-A56A-122B-C362-E050391B92E3}"/>
                </a:ext>
              </a:extLst>
            </p:cNvPr>
            <p:cNvSpPr/>
            <p:nvPr/>
          </p:nvSpPr>
          <p:spPr>
            <a:xfrm>
              <a:off x="-47259550" y="3411575"/>
              <a:ext cx="18125" cy="51225"/>
            </a:xfrm>
            <a:custGeom>
              <a:avLst/>
              <a:gdLst/>
              <a:ahLst/>
              <a:cxnLst/>
              <a:rect l="l" t="t" r="r" b="b"/>
              <a:pathLst>
                <a:path w="725" h="2049" extrusionOk="0">
                  <a:moveTo>
                    <a:pt x="0" y="1"/>
                  </a:moveTo>
                  <a:lnTo>
                    <a:pt x="0" y="2048"/>
                  </a:lnTo>
                  <a:cubicBezTo>
                    <a:pt x="410" y="1891"/>
                    <a:pt x="725" y="1481"/>
                    <a:pt x="725" y="107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Google Shape;9496;p78">
              <a:extLst>
                <a:ext uri="{FF2B5EF4-FFF2-40B4-BE49-F238E27FC236}">
                  <a16:creationId xmlns:a16="http://schemas.microsoft.com/office/drawing/2014/main" id="{1244080D-8554-5790-784C-66383E3A592E}"/>
                </a:ext>
              </a:extLst>
            </p:cNvPr>
            <p:cNvSpPr/>
            <p:nvPr/>
          </p:nvSpPr>
          <p:spPr>
            <a:xfrm>
              <a:off x="-47259550" y="3306025"/>
              <a:ext cx="18125" cy="35475"/>
            </a:xfrm>
            <a:custGeom>
              <a:avLst/>
              <a:gdLst/>
              <a:ahLst/>
              <a:cxnLst/>
              <a:rect l="l" t="t" r="r" b="b"/>
              <a:pathLst>
                <a:path w="725" h="1419" extrusionOk="0">
                  <a:moveTo>
                    <a:pt x="0" y="1"/>
                  </a:moveTo>
                  <a:lnTo>
                    <a:pt x="0" y="1419"/>
                  </a:lnTo>
                  <a:lnTo>
                    <a:pt x="725" y="1419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Google Shape;9497;p78">
              <a:extLst>
                <a:ext uri="{FF2B5EF4-FFF2-40B4-BE49-F238E27FC236}">
                  <a16:creationId xmlns:a16="http://schemas.microsoft.com/office/drawing/2014/main" id="{0E7D0167-43B1-EA9B-17FD-32012A2E0465}"/>
                </a:ext>
              </a:extLst>
            </p:cNvPr>
            <p:cNvSpPr/>
            <p:nvPr/>
          </p:nvSpPr>
          <p:spPr>
            <a:xfrm>
              <a:off x="-47259550" y="3359600"/>
              <a:ext cx="18125" cy="34675"/>
            </a:xfrm>
            <a:custGeom>
              <a:avLst/>
              <a:gdLst/>
              <a:ahLst/>
              <a:cxnLst/>
              <a:rect l="l" t="t" r="r" b="b"/>
              <a:pathLst>
                <a:path w="725" h="1387" extrusionOk="0">
                  <a:moveTo>
                    <a:pt x="0" y="0"/>
                  </a:moveTo>
                  <a:lnTo>
                    <a:pt x="0" y="1387"/>
                  </a:lnTo>
                  <a:lnTo>
                    <a:pt x="725" y="1387"/>
                  </a:lnTo>
                  <a:lnTo>
                    <a:pt x="7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Google Shape;9498;p78">
              <a:extLst>
                <a:ext uri="{FF2B5EF4-FFF2-40B4-BE49-F238E27FC236}">
                  <a16:creationId xmlns:a16="http://schemas.microsoft.com/office/drawing/2014/main" id="{4F76AF89-4515-81DF-BBC9-8918E9631DA7}"/>
                </a:ext>
              </a:extLst>
            </p:cNvPr>
            <p:cNvSpPr/>
            <p:nvPr/>
          </p:nvSpPr>
          <p:spPr>
            <a:xfrm>
              <a:off x="-47259550" y="3238300"/>
              <a:ext cx="18125" cy="51225"/>
            </a:xfrm>
            <a:custGeom>
              <a:avLst/>
              <a:gdLst/>
              <a:ahLst/>
              <a:cxnLst/>
              <a:rect l="l" t="t" r="r" b="b"/>
              <a:pathLst>
                <a:path w="725" h="2049" extrusionOk="0">
                  <a:moveTo>
                    <a:pt x="0" y="1"/>
                  </a:moveTo>
                  <a:lnTo>
                    <a:pt x="0" y="2048"/>
                  </a:lnTo>
                  <a:lnTo>
                    <a:pt x="725" y="2048"/>
                  </a:lnTo>
                  <a:lnTo>
                    <a:pt x="725" y="977"/>
                  </a:lnTo>
                  <a:cubicBezTo>
                    <a:pt x="693" y="505"/>
                    <a:pt x="410" y="127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2" name="Google Shape;7801;p75">
            <a:extLst>
              <a:ext uri="{FF2B5EF4-FFF2-40B4-BE49-F238E27FC236}">
                <a16:creationId xmlns:a16="http://schemas.microsoft.com/office/drawing/2014/main" id="{2209595F-CB4D-BEAA-9886-EE0A95DA2E62}"/>
              </a:ext>
            </a:extLst>
          </p:cNvPr>
          <p:cNvSpPr/>
          <p:nvPr/>
        </p:nvSpPr>
        <p:spPr>
          <a:xfrm>
            <a:off x="6244486" y="4428055"/>
            <a:ext cx="363548" cy="37090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199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rupa 237">
            <a:extLst>
              <a:ext uri="{FF2B5EF4-FFF2-40B4-BE49-F238E27FC236}">
                <a16:creationId xmlns:a16="http://schemas.microsoft.com/office/drawing/2014/main" id="{853961BE-8CA8-7F00-F8B8-3FDAB8546756}"/>
              </a:ext>
            </a:extLst>
          </p:cNvPr>
          <p:cNvGrpSpPr/>
          <p:nvPr/>
        </p:nvGrpSpPr>
        <p:grpSpPr>
          <a:xfrm>
            <a:off x="0" y="2069431"/>
            <a:ext cx="12192000" cy="4023360"/>
            <a:chOff x="0" y="2319688"/>
            <a:chExt cx="12192000" cy="4023360"/>
          </a:xfrm>
        </p:grpSpPr>
        <p:sp>
          <p:nvSpPr>
            <p:cNvPr id="237" name="Prostokąt 236">
              <a:extLst>
                <a:ext uri="{FF2B5EF4-FFF2-40B4-BE49-F238E27FC236}">
                  <a16:creationId xmlns:a16="http://schemas.microsoft.com/office/drawing/2014/main" id="{2FD4D4D7-FB12-CF19-D780-04067A5DF6C7}"/>
                </a:ext>
              </a:extLst>
            </p:cNvPr>
            <p:cNvSpPr/>
            <p:nvPr/>
          </p:nvSpPr>
          <p:spPr>
            <a:xfrm>
              <a:off x="0" y="2319688"/>
              <a:ext cx="12192000" cy="4023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" name="Google Shape;6113;p70">
              <a:extLst>
                <a:ext uri="{FF2B5EF4-FFF2-40B4-BE49-F238E27FC236}">
                  <a16:creationId xmlns:a16="http://schemas.microsoft.com/office/drawing/2014/main" id="{2F543025-A4FA-3719-B067-DAF0BD0464AB}"/>
                </a:ext>
              </a:extLst>
            </p:cNvPr>
            <p:cNvGrpSpPr/>
            <p:nvPr/>
          </p:nvGrpSpPr>
          <p:grpSpPr>
            <a:xfrm>
              <a:off x="396337" y="3671118"/>
              <a:ext cx="6477073" cy="1412135"/>
              <a:chOff x="1808063" y="4294338"/>
              <a:chExt cx="3370782" cy="721817"/>
            </a:xfrm>
          </p:grpSpPr>
          <p:sp>
            <p:nvSpPr>
              <p:cNvPr id="5" name="Google Shape;6114;p70">
                <a:extLst>
                  <a:ext uri="{FF2B5EF4-FFF2-40B4-BE49-F238E27FC236}">
                    <a16:creationId xmlns:a16="http://schemas.microsoft.com/office/drawing/2014/main" id="{B3AC7887-3068-787E-9A41-7C70043CD696}"/>
                  </a:ext>
                </a:extLst>
              </p:cNvPr>
              <p:cNvSpPr/>
              <p:nvPr/>
            </p:nvSpPr>
            <p:spPr>
              <a:xfrm>
                <a:off x="1906300" y="44231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Google Shape;6115;p70">
                <a:extLst>
                  <a:ext uri="{FF2B5EF4-FFF2-40B4-BE49-F238E27FC236}">
                    <a16:creationId xmlns:a16="http://schemas.microsoft.com/office/drawing/2014/main" id="{35FCE2BA-F608-A2FB-EB4F-507794194A51}"/>
                  </a:ext>
                </a:extLst>
              </p:cNvPr>
              <p:cNvSpPr/>
              <p:nvPr/>
            </p:nvSpPr>
            <p:spPr>
              <a:xfrm>
                <a:off x="3795035" y="4655290"/>
                <a:ext cx="721912" cy="360865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3951" extrusionOk="0">
                    <a:moveTo>
                      <a:pt x="1" y="0"/>
                    </a:moveTo>
                    <a:cubicBezTo>
                      <a:pt x="1" y="540"/>
                      <a:pt x="113" y="1075"/>
                      <a:pt x="327" y="1571"/>
                    </a:cubicBezTo>
                    <a:cubicBezTo>
                      <a:pt x="938" y="2971"/>
                      <a:pt x="2332" y="3951"/>
                      <a:pt x="3953" y="3951"/>
                    </a:cubicBezTo>
                    <a:cubicBezTo>
                      <a:pt x="6132" y="3951"/>
                      <a:pt x="7903" y="2178"/>
                      <a:pt x="7903" y="0"/>
                    </a:cubicBezTo>
                    <a:lnTo>
                      <a:pt x="7248" y="0"/>
                    </a:lnTo>
                    <a:cubicBezTo>
                      <a:pt x="7248" y="1818"/>
                      <a:pt x="5770" y="3296"/>
                      <a:pt x="3953" y="3296"/>
                    </a:cubicBezTo>
                    <a:cubicBezTo>
                      <a:pt x="2135" y="3296"/>
                      <a:pt x="657" y="1818"/>
                      <a:pt x="657" y="0"/>
                    </a:cubicBezTo>
                    <a:close/>
                  </a:path>
                </a:pathLst>
              </a:custGeom>
              <a:solidFill>
                <a:srgbClr val="5F5A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6116;p70">
                <a:extLst>
                  <a:ext uri="{FF2B5EF4-FFF2-40B4-BE49-F238E27FC236}">
                    <a16:creationId xmlns:a16="http://schemas.microsoft.com/office/drawing/2014/main" id="{F49EC8D9-642F-5446-9B82-DFC8CA4542B0}"/>
                  </a:ext>
                </a:extLst>
              </p:cNvPr>
              <p:cNvSpPr/>
              <p:nvPr/>
            </p:nvSpPr>
            <p:spPr>
              <a:xfrm>
                <a:off x="3133137" y="4294338"/>
                <a:ext cx="721729" cy="360865"/>
              </a:xfrm>
              <a:custGeom>
                <a:avLst/>
                <a:gdLst/>
                <a:ahLst/>
                <a:cxnLst/>
                <a:rect l="l" t="t" r="r" b="b"/>
                <a:pathLst>
                  <a:path w="7902" h="3951" extrusionOk="0">
                    <a:moveTo>
                      <a:pt x="3951" y="0"/>
                    </a:moveTo>
                    <a:cubicBezTo>
                      <a:pt x="2330" y="0"/>
                      <a:pt x="935" y="982"/>
                      <a:pt x="327" y="2380"/>
                    </a:cubicBezTo>
                    <a:cubicBezTo>
                      <a:pt x="111" y="2874"/>
                      <a:pt x="0" y="3409"/>
                      <a:pt x="0" y="3951"/>
                    </a:cubicBezTo>
                    <a:lnTo>
                      <a:pt x="653" y="3951"/>
                    </a:lnTo>
                    <a:cubicBezTo>
                      <a:pt x="653" y="2135"/>
                      <a:pt x="2133" y="657"/>
                      <a:pt x="3951" y="657"/>
                    </a:cubicBezTo>
                    <a:cubicBezTo>
                      <a:pt x="5767" y="657"/>
                      <a:pt x="7246" y="2135"/>
                      <a:pt x="7246" y="3951"/>
                    </a:cubicBezTo>
                    <a:lnTo>
                      <a:pt x="7901" y="3951"/>
                    </a:lnTo>
                    <a:cubicBezTo>
                      <a:pt x="7901" y="3411"/>
                      <a:pt x="7791" y="2876"/>
                      <a:pt x="7574" y="2381"/>
                    </a:cubicBezTo>
                    <a:cubicBezTo>
                      <a:pt x="6966" y="982"/>
                      <a:pt x="5571" y="0"/>
                      <a:pt x="3951" y="0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Google Shape;6117;p70">
                <a:extLst>
                  <a:ext uri="{FF2B5EF4-FFF2-40B4-BE49-F238E27FC236}">
                    <a16:creationId xmlns:a16="http://schemas.microsoft.com/office/drawing/2014/main" id="{20266462-203A-68AC-AF5F-6E07784D5452}"/>
                  </a:ext>
                </a:extLst>
              </p:cNvPr>
              <p:cNvSpPr/>
              <p:nvPr/>
            </p:nvSpPr>
            <p:spPr>
              <a:xfrm>
                <a:off x="1808063" y="4294338"/>
                <a:ext cx="722460" cy="362052"/>
              </a:xfrm>
              <a:custGeom>
                <a:avLst/>
                <a:gdLst/>
                <a:ahLst/>
                <a:cxnLst/>
                <a:rect l="l" t="t" r="r" b="b"/>
                <a:pathLst>
                  <a:path w="7910" h="3964" extrusionOk="0">
                    <a:moveTo>
                      <a:pt x="3958" y="0"/>
                    </a:moveTo>
                    <a:cubicBezTo>
                      <a:pt x="3954" y="0"/>
                      <a:pt x="3950" y="0"/>
                      <a:pt x="3946" y="0"/>
                    </a:cubicBezTo>
                    <a:cubicBezTo>
                      <a:pt x="1768" y="6"/>
                      <a:pt x="0" y="1784"/>
                      <a:pt x="6" y="3963"/>
                    </a:cubicBezTo>
                    <a:lnTo>
                      <a:pt x="661" y="3962"/>
                    </a:lnTo>
                    <a:cubicBezTo>
                      <a:pt x="657" y="2144"/>
                      <a:pt x="2131" y="661"/>
                      <a:pt x="3947" y="655"/>
                    </a:cubicBezTo>
                    <a:cubicBezTo>
                      <a:pt x="3951" y="655"/>
                      <a:pt x="3955" y="655"/>
                      <a:pt x="3959" y="655"/>
                    </a:cubicBezTo>
                    <a:cubicBezTo>
                      <a:pt x="5771" y="655"/>
                      <a:pt x="7248" y="2127"/>
                      <a:pt x="7254" y="3939"/>
                    </a:cubicBezTo>
                    <a:lnTo>
                      <a:pt x="7256" y="3939"/>
                    </a:lnTo>
                    <a:lnTo>
                      <a:pt x="7909" y="3938"/>
                    </a:lnTo>
                    <a:cubicBezTo>
                      <a:pt x="7907" y="3398"/>
                      <a:pt x="7795" y="2863"/>
                      <a:pt x="7578" y="2368"/>
                    </a:cubicBezTo>
                    <a:cubicBezTo>
                      <a:pt x="6966" y="976"/>
                      <a:pt x="5573" y="0"/>
                      <a:pt x="3958" y="0"/>
                    </a:cubicBezTo>
                    <a:close/>
                  </a:path>
                </a:pathLst>
              </a:custGeom>
              <a:solidFill>
                <a:srgbClr val="3E85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6118;p70">
                <a:extLst>
                  <a:ext uri="{FF2B5EF4-FFF2-40B4-BE49-F238E27FC236}">
                    <a16:creationId xmlns:a16="http://schemas.microsoft.com/office/drawing/2014/main" id="{1E401E6F-969D-CBE3-6D98-ABC961D56CFC}"/>
                  </a:ext>
                </a:extLst>
              </p:cNvPr>
              <p:cNvSpPr/>
              <p:nvPr/>
            </p:nvSpPr>
            <p:spPr>
              <a:xfrm>
                <a:off x="2470965" y="4655290"/>
                <a:ext cx="721912" cy="360865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3951" extrusionOk="0">
                    <a:moveTo>
                      <a:pt x="1" y="0"/>
                    </a:moveTo>
                    <a:cubicBezTo>
                      <a:pt x="1" y="540"/>
                      <a:pt x="111" y="1075"/>
                      <a:pt x="328" y="1571"/>
                    </a:cubicBezTo>
                    <a:cubicBezTo>
                      <a:pt x="938" y="2971"/>
                      <a:pt x="2332" y="3951"/>
                      <a:pt x="3953" y="3951"/>
                    </a:cubicBezTo>
                    <a:cubicBezTo>
                      <a:pt x="5574" y="3951"/>
                      <a:pt x="6967" y="2971"/>
                      <a:pt x="7575" y="1573"/>
                    </a:cubicBezTo>
                    <a:cubicBezTo>
                      <a:pt x="7791" y="1076"/>
                      <a:pt x="7903" y="541"/>
                      <a:pt x="7903" y="0"/>
                    </a:cubicBezTo>
                    <a:lnTo>
                      <a:pt x="7249" y="0"/>
                    </a:lnTo>
                    <a:cubicBezTo>
                      <a:pt x="7249" y="1818"/>
                      <a:pt x="5770" y="3296"/>
                      <a:pt x="3953" y="3296"/>
                    </a:cubicBezTo>
                    <a:cubicBezTo>
                      <a:pt x="2135" y="3296"/>
                      <a:pt x="657" y="1818"/>
                      <a:pt x="657" y="0"/>
                    </a:cubicBezTo>
                    <a:close/>
                  </a:path>
                </a:pathLst>
              </a:custGeom>
              <a:solidFill>
                <a:srgbClr val="FFA2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Google Shape;6119;p70">
                <a:extLst>
                  <a:ext uri="{FF2B5EF4-FFF2-40B4-BE49-F238E27FC236}">
                    <a16:creationId xmlns:a16="http://schemas.microsoft.com/office/drawing/2014/main" id="{72D7B925-2A84-31D1-D067-9B68F24775EC}"/>
                  </a:ext>
                </a:extLst>
              </p:cNvPr>
              <p:cNvSpPr/>
              <p:nvPr/>
            </p:nvSpPr>
            <p:spPr>
              <a:xfrm>
                <a:off x="4456385" y="4294338"/>
                <a:ext cx="722460" cy="362052"/>
              </a:xfrm>
              <a:custGeom>
                <a:avLst/>
                <a:gdLst/>
                <a:ahLst/>
                <a:cxnLst/>
                <a:rect l="l" t="t" r="r" b="b"/>
                <a:pathLst>
                  <a:path w="7910" h="3964" extrusionOk="0">
                    <a:moveTo>
                      <a:pt x="3959" y="0"/>
                    </a:moveTo>
                    <a:cubicBezTo>
                      <a:pt x="3955" y="0"/>
                      <a:pt x="3951" y="0"/>
                      <a:pt x="3947" y="0"/>
                    </a:cubicBezTo>
                    <a:cubicBezTo>
                      <a:pt x="1769" y="8"/>
                      <a:pt x="1" y="1786"/>
                      <a:pt x="7" y="3963"/>
                    </a:cubicBezTo>
                    <a:lnTo>
                      <a:pt x="664" y="3962"/>
                    </a:lnTo>
                    <a:cubicBezTo>
                      <a:pt x="658" y="2144"/>
                      <a:pt x="2132" y="661"/>
                      <a:pt x="3948" y="657"/>
                    </a:cubicBezTo>
                    <a:cubicBezTo>
                      <a:pt x="3952" y="657"/>
                      <a:pt x="3956" y="657"/>
                      <a:pt x="3960" y="657"/>
                    </a:cubicBezTo>
                    <a:cubicBezTo>
                      <a:pt x="5772" y="657"/>
                      <a:pt x="7249" y="2127"/>
                      <a:pt x="7255" y="3941"/>
                    </a:cubicBezTo>
                    <a:lnTo>
                      <a:pt x="7257" y="3941"/>
                    </a:lnTo>
                    <a:lnTo>
                      <a:pt x="7910" y="3939"/>
                    </a:lnTo>
                    <a:cubicBezTo>
                      <a:pt x="7908" y="3398"/>
                      <a:pt x="7796" y="2865"/>
                      <a:pt x="7578" y="2370"/>
                    </a:cubicBezTo>
                    <a:cubicBezTo>
                      <a:pt x="6967" y="976"/>
                      <a:pt x="5574" y="0"/>
                      <a:pt x="3959" y="0"/>
                    </a:cubicBezTo>
                    <a:close/>
                  </a:path>
                </a:pathLst>
              </a:custGeom>
              <a:solidFill>
                <a:srgbClr val="3E85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Google Shape;6120;p70">
                <a:extLst>
                  <a:ext uri="{FF2B5EF4-FFF2-40B4-BE49-F238E27FC236}">
                    <a16:creationId xmlns:a16="http://schemas.microsoft.com/office/drawing/2014/main" id="{5991202E-379F-662F-8E54-181526695E38}"/>
                  </a:ext>
                </a:extLst>
              </p:cNvPr>
              <p:cNvSpPr/>
              <p:nvPr/>
            </p:nvSpPr>
            <p:spPr>
              <a:xfrm>
                <a:off x="2568813" y="43514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Google Shape;6121;p70">
                <a:extLst>
                  <a:ext uri="{FF2B5EF4-FFF2-40B4-BE49-F238E27FC236}">
                    <a16:creationId xmlns:a16="http://schemas.microsoft.com/office/drawing/2014/main" id="{647B711E-9C68-1FDD-2826-CF4C740EA300}"/>
                  </a:ext>
                </a:extLst>
              </p:cNvPr>
              <p:cNvSpPr/>
              <p:nvPr/>
            </p:nvSpPr>
            <p:spPr>
              <a:xfrm>
                <a:off x="3231883" y="44231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Google Shape;6122;p70">
                <a:extLst>
                  <a:ext uri="{FF2B5EF4-FFF2-40B4-BE49-F238E27FC236}">
                    <a16:creationId xmlns:a16="http://schemas.microsoft.com/office/drawing/2014/main" id="{DCE6E8E3-11B2-9A39-3DFB-8FB202DBB468}"/>
                  </a:ext>
                </a:extLst>
              </p:cNvPr>
              <p:cNvSpPr/>
              <p:nvPr/>
            </p:nvSpPr>
            <p:spPr>
              <a:xfrm>
                <a:off x="3894395" y="43514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Google Shape;6123;p70">
                <a:extLst>
                  <a:ext uri="{FF2B5EF4-FFF2-40B4-BE49-F238E27FC236}">
                    <a16:creationId xmlns:a16="http://schemas.microsoft.com/office/drawing/2014/main" id="{47169F09-E7C9-D1A6-819A-60AC28282B36}"/>
                  </a:ext>
                </a:extLst>
              </p:cNvPr>
              <p:cNvSpPr/>
              <p:nvPr/>
            </p:nvSpPr>
            <p:spPr>
              <a:xfrm>
                <a:off x="4560958" y="44231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oogle Shape;6113;p70">
              <a:extLst>
                <a:ext uri="{FF2B5EF4-FFF2-40B4-BE49-F238E27FC236}">
                  <a16:creationId xmlns:a16="http://schemas.microsoft.com/office/drawing/2014/main" id="{A50793C1-46E9-4CBC-ECB1-1C74543D110B}"/>
                </a:ext>
              </a:extLst>
            </p:cNvPr>
            <p:cNvGrpSpPr/>
            <p:nvPr/>
          </p:nvGrpSpPr>
          <p:grpSpPr>
            <a:xfrm flipV="1">
              <a:off x="6770670" y="3669791"/>
              <a:ext cx="5205213" cy="1412135"/>
              <a:chOff x="1808063" y="4294338"/>
              <a:chExt cx="2708884" cy="721817"/>
            </a:xfrm>
          </p:grpSpPr>
          <p:sp>
            <p:nvSpPr>
              <p:cNvPr id="27" name="Google Shape;6114;p70">
                <a:extLst>
                  <a:ext uri="{FF2B5EF4-FFF2-40B4-BE49-F238E27FC236}">
                    <a16:creationId xmlns:a16="http://schemas.microsoft.com/office/drawing/2014/main" id="{BE22E880-1845-DCDD-7D94-71EE54A632F6}"/>
                  </a:ext>
                </a:extLst>
              </p:cNvPr>
              <p:cNvSpPr/>
              <p:nvPr/>
            </p:nvSpPr>
            <p:spPr>
              <a:xfrm>
                <a:off x="1906300" y="44231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6115;p70">
                <a:extLst>
                  <a:ext uri="{FF2B5EF4-FFF2-40B4-BE49-F238E27FC236}">
                    <a16:creationId xmlns:a16="http://schemas.microsoft.com/office/drawing/2014/main" id="{3AA2E02B-1702-C4E5-D42E-3C4C93A2271C}"/>
                  </a:ext>
                </a:extLst>
              </p:cNvPr>
              <p:cNvSpPr/>
              <p:nvPr/>
            </p:nvSpPr>
            <p:spPr>
              <a:xfrm>
                <a:off x="3795035" y="4655290"/>
                <a:ext cx="721912" cy="360865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3951" extrusionOk="0">
                    <a:moveTo>
                      <a:pt x="1" y="0"/>
                    </a:moveTo>
                    <a:cubicBezTo>
                      <a:pt x="1" y="540"/>
                      <a:pt x="113" y="1075"/>
                      <a:pt x="327" y="1571"/>
                    </a:cubicBezTo>
                    <a:cubicBezTo>
                      <a:pt x="938" y="2971"/>
                      <a:pt x="2332" y="3951"/>
                      <a:pt x="3953" y="3951"/>
                    </a:cubicBezTo>
                    <a:cubicBezTo>
                      <a:pt x="6132" y="3951"/>
                      <a:pt x="7903" y="2178"/>
                      <a:pt x="7903" y="0"/>
                    </a:cubicBezTo>
                    <a:lnTo>
                      <a:pt x="7248" y="0"/>
                    </a:lnTo>
                    <a:cubicBezTo>
                      <a:pt x="7248" y="1818"/>
                      <a:pt x="5770" y="3296"/>
                      <a:pt x="3953" y="3296"/>
                    </a:cubicBezTo>
                    <a:cubicBezTo>
                      <a:pt x="2135" y="3296"/>
                      <a:pt x="657" y="1818"/>
                      <a:pt x="657" y="0"/>
                    </a:cubicBezTo>
                    <a:close/>
                  </a:path>
                </a:pathLst>
              </a:custGeom>
              <a:solidFill>
                <a:srgbClr val="3E85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Google Shape;6116;p70">
                <a:extLst>
                  <a:ext uri="{FF2B5EF4-FFF2-40B4-BE49-F238E27FC236}">
                    <a16:creationId xmlns:a16="http://schemas.microsoft.com/office/drawing/2014/main" id="{33EE58EB-538C-4F31-769E-FC8CCF5B65F2}"/>
                  </a:ext>
                </a:extLst>
              </p:cNvPr>
              <p:cNvSpPr/>
              <p:nvPr/>
            </p:nvSpPr>
            <p:spPr>
              <a:xfrm>
                <a:off x="3133137" y="4294338"/>
                <a:ext cx="721729" cy="360865"/>
              </a:xfrm>
              <a:custGeom>
                <a:avLst/>
                <a:gdLst/>
                <a:ahLst/>
                <a:cxnLst/>
                <a:rect l="l" t="t" r="r" b="b"/>
                <a:pathLst>
                  <a:path w="7902" h="3951" extrusionOk="0">
                    <a:moveTo>
                      <a:pt x="3951" y="0"/>
                    </a:moveTo>
                    <a:cubicBezTo>
                      <a:pt x="2330" y="0"/>
                      <a:pt x="935" y="982"/>
                      <a:pt x="327" y="2380"/>
                    </a:cubicBezTo>
                    <a:cubicBezTo>
                      <a:pt x="111" y="2874"/>
                      <a:pt x="0" y="3409"/>
                      <a:pt x="0" y="3951"/>
                    </a:cubicBezTo>
                    <a:lnTo>
                      <a:pt x="653" y="3951"/>
                    </a:lnTo>
                    <a:cubicBezTo>
                      <a:pt x="653" y="2135"/>
                      <a:pt x="2133" y="657"/>
                      <a:pt x="3951" y="657"/>
                    </a:cubicBezTo>
                    <a:cubicBezTo>
                      <a:pt x="5767" y="657"/>
                      <a:pt x="7246" y="2135"/>
                      <a:pt x="7246" y="3951"/>
                    </a:cubicBezTo>
                    <a:lnTo>
                      <a:pt x="7901" y="3951"/>
                    </a:lnTo>
                    <a:cubicBezTo>
                      <a:pt x="7901" y="3411"/>
                      <a:pt x="7791" y="2876"/>
                      <a:pt x="7574" y="2381"/>
                    </a:cubicBezTo>
                    <a:cubicBezTo>
                      <a:pt x="6966" y="982"/>
                      <a:pt x="5571" y="0"/>
                      <a:pt x="3951" y="0"/>
                    </a:cubicBezTo>
                    <a:close/>
                  </a:path>
                </a:pathLst>
              </a:custGeom>
              <a:solidFill>
                <a:srgbClr val="5F5A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Google Shape;6117;p70">
                <a:extLst>
                  <a:ext uri="{FF2B5EF4-FFF2-40B4-BE49-F238E27FC236}">
                    <a16:creationId xmlns:a16="http://schemas.microsoft.com/office/drawing/2014/main" id="{26987F70-E8ED-4D02-86DF-974E56A9AFE1}"/>
                  </a:ext>
                </a:extLst>
              </p:cNvPr>
              <p:cNvSpPr/>
              <p:nvPr/>
            </p:nvSpPr>
            <p:spPr>
              <a:xfrm>
                <a:off x="1808063" y="4294338"/>
                <a:ext cx="722460" cy="362052"/>
              </a:xfrm>
              <a:custGeom>
                <a:avLst/>
                <a:gdLst/>
                <a:ahLst/>
                <a:cxnLst/>
                <a:rect l="l" t="t" r="r" b="b"/>
                <a:pathLst>
                  <a:path w="7910" h="3964" extrusionOk="0">
                    <a:moveTo>
                      <a:pt x="3958" y="0"/>
                    </a:moveTo>
                    <a:cubicBezTo>
                      <a:pt x="3954" y="0"/>
                      <a:pt x="3950" y="0"/>
                      <a:pt x="3946" y="0"/>
                    </a:cubicBezTo>
                    <a:cubicBezTo>
                      <a:pt x="1768" y="6"/>
                      <a:pt x="0" y="1784"/>
                      <a:pt x="6" y="3963"/>
                    </a:cubicBezTo>
                    <a:lnTo>
                      <a:pt x="661" y="3962"/>
                    </a:lnTo>
                    <a:cubicBezTo>
                      <a:pt x="657" y="2144"/>
                      <a:pt x="2131" y="661"/>
                      <a:pt x="3947" y="655"/>
                    </a:cubicBezTo>
                    <a:cubicBezTo>
                      <a:pt x="3951" y="655"/>
                      <a:pt x="3955" y="655"/>
                      <a:pt x="3959" y="655"/>
                    </a:cubicBezTo>
                    <a:cubicBezTo>
                      <a:pt x="5771" y="655"/>
                      <a:pt x="7248" y="2127"/>
                      <a:pt x="7254" y="3939"/>
                    </a:cubicBezTo>
                    <a:lnTo>
                      <a:pt x="7256" y="3939"/>
                    </a:lnTo>
                    <a:lnTo>
                      <a:pt x="7909" y="3938"/>
                    </a:lnTo>
                    <a:cubicBezTo>
                      <a:pt x="7907" y="3398"/>
                      <a:pt x="7795" y="2863"/>
                      <a:pt x="7578" y="2368"/>
                    </a:cubicBezTo>
                    <a:cubicBezTo>
                      <a:pt x="6966" y="976"/>
                      <a:pt x="5573" y="0"/>
                      <a:pt x="3958" y="0"/>
                    </a:cubicBezTo>
                    <a:close/>
                  </a:path>
                </a:pathLst>
              </a:custGeom>
              <a:solidFill>
                <a:srgbClr val="FFA2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Google Shape;6118;p70">
                <a:extLst>
                  <a:ext uri="{FF2B5EF4-FFF2-40B4-BE49-F238E27FC236}">
                    <a16:creationId xmlns:a16="http://schemas.microsoft.com/office/drawing/2014/main" id="{575DEB9C-5EAD-EDEB-94AC-114B18443A0D}"/>
                  </a:ext>
                </a:extLst>
              </p:cNvPr>
              <p:cNvSpPr/>
              <p:nvPr/>
            </p:nvSpPr>
            <p:spPr>
              <a:xfrm>
                <a:off x="2470965" y="4655290"/>
                <a:ext cx="721912" cy="360865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3951" extrusionOk="0">
                    <a:moveTo>
                      <a:pt x="1" y="0"/>
                    </a:moveTo>
                    <a:cubicBezTo>
                      <a:pt x="1" y="540"/>
                      <a:pt x="111" y="1075"/>
                      <a:pt x="328" y="1571"/>
                    </a:cubicBezTo>
                    <a:cubicBezTo>
                      <a:pt x="938" y="2971"/>
                      <a:pt x="2332" y="3951"/>
                      <a:pt x="3953" y="3951"/>
                    </a:cubicBezTo>
                    <a:cubicBezTo>
                      <a:pt x="5574" y="3951"/>
                      <a:pt x="6967" y="2971"/>
                      <a:pt x="7575" y="1573"/>
                    </a:cubicBezTo>
                    <a:cubicBezTo>
                      <a:pt x="7791" y="1076"/>
                      <a:pt x="7903" y="541"/>
                      <a:pt x="7903" y="0"/>
                    </a:cubicBezTo>
                    <a:lnTo>
                      <a:pt x="7249" y="0"/>
                    </a:lnTo>
                    <a:cubicBezTo>
                      <a:pt x="7249" y="1818"/>
                      <a:pt x="5770" y="3296"/>
                      <a:pt x="3953" y="3296"/>
                    </a:cubicBezTo>
                    <a:cubicBezTo>
                      <a:pt x="2135" y="3296"/>
                      <a:pt x="657" y="1818"/>
                      <a:pt x="657" y="0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Google Shape;6120;p70">
                <a:extLst>
                  <a:ext uri="{FF2B5EF4-FFF2-40B4-BE49-F238E27FC236}">
                    <a16:creationId xmlns:a16="http://schemas.microsoft.com/office/drawing/2014/main" id="{0FFDE1D3-029E-CFC0-B1F0-5B3B65853CA1}"/>
                  </a:ext>
                </a:extLst>
              </p:cNvPr>
              <p:cNvSpPr/>
              <p:nvPr/>
            </p:nvSpPr>
            <p:spPr>
              <a:xfrm>
                <a:off x="2568813" y="43514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Google Shape;6121;p70">
                <a:extLst>
                  <a:ext uri="{FF2B5EF4-FFF2-40B4-BE49-F238E27FC236}">
                    <a16:creationId xmlns:a16="http://schemas.microsoft.com/office/drawing/2014/main" id="{3D1503FD-72EC-28A5-48D2-659A2F143CE4}"/>
                  </a:ext>
                </a:extLst>
              </p:cNvPr>
              <p:cNvSpPr/>
              <p:nvPr/>
            </p:nvSpPr>
            <p:spPr>
              <a:xfrm>
                <a:off x="3231883" y="44231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Google Shape;6122;p70">
                <a:extLst>
                  <a:ext uri="{FF2B5EF4-FFF2-40B4-BE49-F238E27FC236}">
                    <a16:creationId xmlns:a16="http://schemas.microsoft.com/office/drawing/2014/main" id="{90F47905-E307-FEB6-37F2-90A7E3AF94D9}"/>
                  </a:ext>
                </a:extLst>
              </p:cNvPr>
              <p:cNvSpPr/>
              <p:nvPr/>
            </p:nvSpPr>
            <p:spPr>
              <a:xfrm>
                <a:off x="3894395" y="4351427"/>
                <a:ext cx="526025" cy="525979"/>
              </a:xfrm>
              <a:custGeom>
                <a:avLst/>
                <a:gdLst/>
                <a:ahLst/>
                <a:cxnLst/>
                <a:rect l="l" t="t" r="r" b="b"/>
                <a:pathLst>
                  <a:path w="22903" h="22901" extrusionOk="0">
                    <a:moveTo>
                      <a:pt x="11452" y="4551"/>
                    </a:moveTo>
                    <a:cubicBezTo>
                      <a:pt x="15263" y="4551"/>
                      <a:pt x="18352" y="7640"/>
                      <a:pt x="18352" y="11451"/>
                    </a:cubicBezTo>
                    <a:cubicBezTo>
                      <a:pt x="18352" y="15262"/>
                      <a:pt x="15263" y="18350"/>
                      <a:pt x="11452" y="18350"/>
                    </a:cubicBezTo>
                    <a:lnTo>
                      <a:pt x="11452" y="18351"/>
                    </a:lnTo>
                    <a:cubicBezTo>
                      <a:pt x="7640" y="18351"/>
                      <a:pt x="4552" y="15262"/>
                      <a:pt x="4552" y="11451"/>
                    </a:cubicBezTo>
                    <a:cubicBezTo>
                      <a:pt x="4552" y="7640"/>
                      <a:pt x="7640" y="4551"/>
                      <a:pt x="11452" y="4551"/>
                    </a:cubicBezTo>
                    <a:close/>
                    <a:moveTo>
                      <a:pt x="9850" y="0"/>
                    </a:moveTo>
                    <a:cubicBezTo>
                      <a:pt x="9464" y="0"/>
                      <a:pt x="9152" y="312"/>
                      <a:pt x="9152" y="698"/>
                    </a:cubicBezTo>
                    <a:lnTo>
                      <a:pt x="9152" y="2564"/>
                    </a:lnTo>
                    <a:cubicBezTo>
                      <a:pt x="8324" y="2777"/>
                      <a:pt x="7530" y="3105"/>
                      <a:pt x="6793" y="3539"/>
                    </a:cubicBezTo>
                    <a:lnTo>
                      <a:pt x="5474" y="2221"/>
                    </a:lnTo>
                    <a:cubicBezTo>
                      <a:pt x="5338" y="2085"/>
                      <a:pt x="5159" y="2017"/>
                      <a:pt x="4981" y="2017"/>
                    </a:cubicBezTo>
                    <a:cubicBezTo>
                      <a:pt x="4802" y="2017"/>
                      <a:pt x="4624" y="2085"/>
                      <a:pt x="4487" y="2221"/>
                    </a:cubicBezTo>
                    <a:lnTo>
                      <a:pt x="2222" y="4487"/>
                    </a:lnTo>
                    <a:cubicBezTo>
                      <a:pt x="1949" y="4759"/>
                      <a:pt x="1949" y="5201"/>
                      <a:pt x="2222" y="5473"/>
                    </a:cubicBezTo>
                    <a:lnTo>
                      <a:pt x="3541" y="6791"/>
                    </a:lnTo>
                    <a:cubicBezTo>
                      <a:pt x="3107" y="7528"/>
                      <a:pt x="2777" y="8322"/>
                      <a:pt x="2564" y="9150"/>
                    </a:cubicBezTo>
                    <a:lnTo>
                      <a:pt x="699" y="9150"/>
                    </a:lnTo>
                    <a:cubicBezTo>
                      <a:pt x="313" y="9150"/>
                      <a:pt x="1" y="9462"/>
                      <a:pt x="1" y="9848"/>
                    </a:cubicBezTo>
                    <a:lnTo>
                      <a:pt x="1" y="13053"/>
                    </a:lnTo>
                    <a:cubicBezTo>
                      <a:pt x="1" y="13438"/>
                      <a:pt x="313" y="13751"/>
                      <a:pt x="699" y="13751"/>
                    </a:cubicBezTo>
                    <a:lnTo>
                      <a:pt x="2564" y="13751"/>
                    </a:lnTo>
                    <a:cubicBezTo>
                      <a:pt x="2777" y="14579"/>
                      <a:pt x="3106" y="15373"/>
                      <a:pt x="3541" y="16109"/>
                    </a:cubicBezTo>
                    <a:lnTo>
                      <a:pt x="2222" y="17427"/>
                    </a:lnTo>
                    <a:cubicBezTo>
                      <a:pt x="1949" y="17701"/>
                      <a:pt x="1949" y="18142"/>
                      <a:pt x="2222" y="18415"/>
                    </a:cubicBezTo>
                    <a:lnTo>
                      <a:pt x="4487" y="20681"/>
                    </a:lnTo>
                    <a:cubicBezTo>
                      <a:pt x="4624" y="20817"/>
                      <a:pt x="4802" y="20885"/>
                      <a:pt x="4981" y="20885"/>
                    </a:cubicBezTo>
                    <a:cubicBezTo>
                      <a:pt x="5159" y="20885"/>
                      <a:pt x="5338" y="20817"/>
                      <a:pt x="5474" y="20681"/>
                    </a:cubicBezTo>
                    <a:lnTo>
                      <a:pt x="6793" y="19362"/>
                    </a:lnTo>
                    <a:cubicBezTo>
                      <a:pt x="7530" y="19796"/>
                      <a:pt x="8324" y="20124"/>
                      <a:pt x="9152" y="20339"/>
                    </a:cubicBezTo>
                    <a:lnTo>
                      <a:pt x="9152" y="22204"/>
                    </a:lnTo>
                    <a:cubicBezTo>
                      <a:pt x="9152" y="22588"/>
                      <a:pt x="9464" y="22901"/>
                      <a:pt x="9850" y="22901"/>
                    </a:cubicBezTo>
                    <a:lnTo>
                      <a:pt x="13055" y="22901"/>
                    </a:lnTo>
                    <a:cubicBezTo>
                      <a:pt x="13439" y="22901"/>
                      <a:pt x="13751" y="22588"/>
                      <a:pt x="13751" y="22204"/>
                    </a:cubicBezTo>
                    <a:lnTo>
                      <a:pt x="13751" y="20339"/>
                    </a:lnTo>
                    <a:cubicBezTo>
                      <a:pt x="14581" y="20124"/>
                      <a:pt x="15373" y="19796"/>
                      <a:pt x="16110" y="19362"/>
                    </a:cubicBezTo>
                    <a:lnTo>
                      <a:pt x="17429" y="20680"/>
                    </a:lnTo>
                    <a:cubicBezTo>
                      <a:pt x="17566" y="20816"/>
                      <a:pt x="17744" y="20884"/>
                      <a:pt x="17923" y="20884"/>
                    </a:cubicBezTo>
                    <a:cubicBezTo>
                      <a:pt x="18101" y="20884"/>
                      <a:pt x="18280" y="20816"/>
                      <a:pt x="18416" y="20680"/>
                    </a:cubicBezTo>
                    <a:lnTo>
                      <a:pt x="20682" y="18414"/>
                    </a:lnTo>
                    <a:cubicBezTo>
                      <a:pt x="20954" y="18142"/>
                      <a:pt x="20954" y="17700"/>
                      <a:pt x="20682" y="17427"/>
                    </a:cubicBezTo>
                    <a:lnTo>
                      <a:pt x="19364" y="16109"/>
                    </a:lnTo>
                    <a:cubicBezTo>
                      <a:pt x="19798" y="15373"/>
                      <a:pt x="20126" y="14579"/>
                      <a:pt x="20339" y="13751"/>
                    </a:cubicBezTo>
                    <a:lnTo>
                      <a:pt x="22205" y="13751"/>
                    </a:lnTo>
                    <a:cubicBezTo>
                      <a:pt x="22591" y="13751"/>
                      <a:pt x="22903" y="13438"/>
                      <a:pt x="22903" y="13053"/>
                    </a:cubicBezTo>
                    <a:lnTo>
                      <a:pt x="22903" y="9850"/>
                    </a:lnTo>
                    <a:cubicBezTo>
                      <a:pt x="22903" y="9465"/>
                      <a:pt x="22592" y="9152"/>
                      <a:pt x="22208" y="9152"/>
                    </a:cubicBezTo>
                    <a:cubicBezTo>
                      <a:pt x="22207" y="9152"/>
                      <a:pt x="22206" y="9152"/>
                      <a:pt x="22205" y="9152"/>
                    </a:cubicBezTo>
                    <a:lnTo>
                      <a:pt x="20339" y="9152"/>
                    </a:lnTo>
                    <a:cubicBezTo>
                      <a:pt x="20126" y="8322"/>
                      <a:pt x="19798" y="7530"/>
                      <a:pt x="19364" y="6793"/>
                    </a:cubicBezTo>
                    <a:lnTo>
                      <a:pt x="20682" y="5473"/>
                    </a:lnTo>
                    <a:cubicBezTo>
                      <a:pt x="20954" y="5201"/>
                      <a:pt x="20954" y="4759"/>
                      <a:pt x="20682" y="4487"/>
                    </a:cubicBezTo>
                    <a:lnTo>
                      <a:pt x="18416" y="2221"/>
                    </a:lnTo>
                    <a:cubicBezTo>
                      <a:pt x="18280" y="2085"/>
                      <a:pt x="18101" y="2017"/>
                      <a:pt x="17923" y="2017"/>
                    </a:cubicBezTo>
                    <a:cubicBezTo>
                      <a:pt x="17744" y="2017"/>
                      <a:pt x="17566" y="2085"/>
                      <a:pt x="17429" y="2221"/>
                    </a:cubicBezTo>
                    <a:lnTo>
                      <a:pt x="16110" y="3541"/>
                    </a:lnTo>
                    <a:cubicBezTo>
                      <a:pt x="15373" y="3105"/>
                      <a:pt x="14581" y="2777"/>
                      <a:pt x="13751" y="2564"/>
                    </a:cubicBezTo>
                    <a:lnTo>
                      <a:pt x="13751" y="698"/>
                    </a:lnTo>
                    <a:cubicBezTo>
                      <a:pt x="13751" y="312"/>
                      <a:pt x="13439" y="0"/>
                      <a:pt x="13055" y="0"/>
                    </a:cubicBezTo>
                    <a:close/>
                  </a:path>
                </a:pathLst>
              </a:custGeom>
              <a:solidFill>
                <a:srgbClr val="ABBC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0" name="pole tekstowe 89">
              <a:extLst>
                <a:ext uri="{FF2B5EF4-FFF2-40B4-BE49-F238E27FC236}">
                  <a16:creationId xmlns:a16="http://schemas.microsoft.com/office/drawing/2014/main" id="{0FA8E1BB-AE5D-910A-9657-4ABCF8C33F15}"/>
                </a:ext>
              </a:extLst>
            </p:cNvPr>
            <p:cNvSpPr txBox="1"/>
            <p:nvPr/>
          </p:nvSpPr>
          <p:spPr>
            <a:xfrm>
              <a:off x="908528" y="4142800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4" name="pole tekstowe 193">
              <a:extLst>
                <a:ext uri="{FF2B5EF4-FFF2-40B4-BE49-F238E27FC236}">
                  <a16:creationId xmlns:a16="http://schemas.microsoft.com/office/drawing/2014/main" id="{7D88D9A8-8121-B7F9-D3FC-A4C4C8062092}"/>
                </a:ext>
              </a:extLst>
            </p:cNvPr>
            <p:cNvSpPr txBox="1"/>
            <p:nvPr/>
          </p:nvSpPr>
          <p:spPr>
            <a:xfrm>
              <a:off x="2154276" y="4012803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6" name="pole tekstowe 195">
              <a:extLst>
                <a:ext uri="{FF2B5EF4-FFF2-40B4-BE49-F238E27FC236}">
                  <a16:creationId xmlns:a16="http://schemas.microsoft.com/office/drawing/2014/main" id="{4A0D74FD-87B7-8C46-0F57-68D96B7CFD77}"/>
                </a:ext>
              </a:extLst>
            </p:cNvPr>
            <p:cNvSpPr txBox="1"/>
            <p:nvPr/>
          </p:nvSpPr>
          <p:spPr>
            <a:xfrm>
              <a:off x="3447209" y="4142800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8" name="pole tekstowe 197">
              <a:extLst>
                <a:ext uri="{FF2B5EF4-FFF2-40B4-BE49-F238E27FC236}">
                  <a16:creationId xmlns:a16="http://schemas.microsoft.com/office/drawing/2014/main" id="{61D9CE5A-C458-9C8B-570B-FB2237FE564A}"/>
                </a:ext>
              </a:extLst>
            </p:cNvPr>
            <p:cNvSpPr txBox="1"/>
            <p:nvPr/>
          </p:nvSpPr>
          <p:spPr>
            <a:xfrm>
              <a:off x="4722427" y="3941234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0" name="pole tekstowe 199">
              <a:extLst>
                <a:ext uri="{FF2B5EF4-FFF2-40B4-BE49-F238E27FC236}">
                  <a16:creationId xmlns:a16="http://schemas.microsoft.com/office/drawing/2014/main" id="{C695C36D-5EDC-1D6F-D3F4-7D18BB816F49}"/>
                </a:ext>
              </a:extLst>
            </p:cNvPr>
            <p:cNvSpPr txBox="1"/>
            <p:nvPr/>
          </p:nvSpPr>
          <p:spPr>
            <a:xfrm>
              <a:off x="5985942" y="4101704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02" name="pole tekstowe 201">
              <a:extLst>
                <a:ext uri="{FF2B5EF4-FFF2-40B4-BE49-F238E27FC236}">
                  <a16:creationId xmlns:a16="http://schemas.microsoft.com/office/drawing/2014/main" id="{863B54A0-4D07-7D67-6C6B-641C6288A013}"/>
                </a:ext>
              </a:extLst>
            </p:cNvPr>
            <p:cNvSpPr txBox="1"/>
            <p:nvPr/>
          </p:nvSpPr>
          <p:spPr>
            <a:xfrm>
              <a:off x="7241318" y="4004919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04" name="pole tekstowe 203">
              <a:extLst>
                <a:ext uri="{FF2B5EF4-FFF2-40B4-BE49-F238E27FC236}">
                  <a16:creationId xmlns:a16="http://schemas.microsoft.com/office/drawing/2014/main" id="{33955C0E-2302-5BD5-B592-2D28F5AAB115}"/>
                </a:ext>
              </a:extLst>
            </p:cNvPr>
            <p:cNvSpPr txBox="1"/>
            <p:nvPr/>
          </p:nvSpPr>
          <p:spPr>
            <a:xfrm>
              <a:off x="8510628" y="4142800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06" name="pole tekstowe 205">
              <a:extLst>
                <a:ext uri="{FF2B5EF4-FFF2-40B4-BE49-F238E27FC236}">
                  <a16:creationId xmlns:a16="http://schemas.microsoft.com/office/drawing/2014/main" id="{38D7D1B6-6271-C801-B69C-8F3746EF945F}"/>
                </a:ext>
              </a:extLst>
            </p:cNvPr>
            <p:cNvSpPr txBox="1"/>
            <p:nvPr/>
          </p:nvSpPr>
          <p:spPr>
            <a:xfrm>
              <a:off x="9800181" y="4012802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08" name="pole tekstowe 207">
              <a:extLst>
                <a:ext uri="{FF2B5EF4-FFF2-40B4-BE49-F238E27FC236}">
                  <a16:creationId xmlns:a16="http://schemas.microsoft.com/office/drawing/2014/main" id="{D01AE13E-4496-B84A-B057-4AA2510D720C}"/>
                </a:ext>
              </a:extLst>
            </p:cNvPr>
            <p:cNvSpPr txBox="1"/>
            <p:nvPr/>
          </p:nvSpPr>
          <p:spPr>
            <a:xfrm>
              <a:off x="11101884" y="4122252"/>
              <a:ext cx="360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12" name="pole tekstowe 211">
              <a:extLst>
                <a:ext uri="{FF2B5EF4-FFF2-40B4-BE49-F238E27FC236}">
                  <a16:creationId xmlns:a16="http://schemas.microsoft.com/office/drawing/2014/main" id="{3BA25F44-C8BB-A7A0-AA60-8736D9446D04}"/>
                </a:ext>
              </a:extLst>
            </p:cNvPr>
            <p:cNvSpPr txBox="1"/>
            <p:nvPr/>
          </p:nvSpPr>
          <p:spPr>
            <a:xfrm>
              <a:off x="202235" y="5274398"/>
              <a:ext cx="181728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Identify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the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R&amp;I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need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(s)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4" name="pole tekstowe 213">
              <a:extLst>
                <a:ext uri="{FF2B5EF4-FFF2-40B4-BE49-F238E27FC236}">
                  <a16:creationId xmlns:a16="http://schemas.microsoft.com/office/drawing/2014/main" id="{FA675704-07E2-B56D-AA74-1A0316D2A276}"/>
                </a:ext>
              </a:extLst>
            </p:cNvPr>
            <p:cNvSpPr txBox="1"/>
            <p:nvPr/>
          </p:nvSpPr>
          <p:spPr>
            <a:xfrm>
              <a:off x="2591201" y="5266865"/>
              <a:ext cx="221343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Formulate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the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potential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standardisation-related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challenge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8" name="pole tekstowe 217">
              <a:extLst>
                <a:ext uri="{FF2B5EF4-FFF2-40B4-BE49-F238E27FC236}">
                  <a16:creationId xmlns:a16="http://schemas.microsoft.com/office/drawing/2014/main" id="{CD0B4A87-F3BA-B69B-B72B-AB87A8D72EB9}"/>
                </a:ext>
              </a:extLst>
            </p:cNvPr>
            <p:cNvSpPr txBox="1"/>
            <p:nvPr/>
          </p:nvSpPr>
          <p:spPr>
            <a:xfrm>
              <a:off x="3813157" y="2746413"/>
              <a:ext cx="201108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Analyse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the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existing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standardisation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landscape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0" name="pole tekstowe 219">
              <a:extLst>
                <a:ext uri="{FF2B5EF4-FFF2-40B4-BE49-F238E27FC236}">
                  <a16:creationId xmlns:a16="http://schemas.microsoft.com/office/drawing/2014/main" id="{7D5BE044-E7F5-E78C-FD75-F7A0853001C7}"/>
                </a:ext>
              </a:extLst>
            </p:cNvPr>
            <p:cNvSpPr txBox="1"/>
            <p:nvPr/>
          </p:nvSpPr>
          <p:spPr>
            <a:xfrm>
              <a:off x="5281616" y="5180102"/>
              <a:ext cx="181978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Define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what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R&amp;I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should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provide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4" name="pole tekstowe 223">
              <a:extLst>
                <a:ext uri="{FF2B5EF4-FFF2-40B4-BE49-F238E27FC236}">
                  <a16:creationId xmlns:a16="http://schemas.microsoft.com/office/drawing/2014/main" id="{FB2665A5-C02A-F9EB-3F14-25CEA9E101A3}"/>
                </a:ext>
              </a:extLst>
            </p:cNvPr>
            <p:cNvSpPr txBox="1"/>
            <p:nvPr/>
          </p:nvSpPr>
          <p:spPr>
            <a:xfrm>
              <a:off x="6402779" y="3031990"/>
              <a:ext cx="206529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Identify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engage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stakeholders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6" name="pole tekstowe 225">
              <a:extLst>
                <a:ext uri="{FF2B5EF4-FFF2-40B4-BE49-F238E27FC236}">
                  <a16:creationId xmlns:a16="http://schemas.microsoft.com/office/drawing/2014/main" id="{7614ED8B-CE38-FA98-AC80-F77898960055}"/>
                </a:ext>
              </a:extLst>
            </p:cNvPr>
            <p:cNvSpPr txBox="1"/>
            <p:nvPr/>
          </p:nvSpPr>
          <p:spPr>
            <a:xfrm>
              <a:off x="7946086" y="5218044"/>
              <a:ext cx="2034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Plan the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evidence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needed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8" name="pole tekstowe 227">
              <a:extLst>
                <a:ext uri="{FF2B5EF4-FFF2-40B4-BE49-F238E27FC236}">
                  <a16:creationId xmlns:a16="http://schemas.microsoft.com/office/drawing/2014/main" id="{B21324BF-D330-5EBD-83F3-390CCC936D35}"/>
                </a:ext>
              </a:extLst>
            </p:cNvPr>
            <p:cNvSpPr txBox="1"/>
            <p:nvPr/>
          </p:nvSpPr>
          <p:spPr>
            <a:xfrm>
              <a:off x="8998499" y="2713336"/>
              <a:ext cx="181851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Assess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transferability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wider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applicability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30" name="pole tekstowe 229">
              <a:extLst>
                <a:ext uri="{FF2B5EF4-FFF2-40B4-BE49-F238E27FC236}">
                  <a16:creationId xmlns:a16="http://schemas.microsoft.com/office/drawing/2014/main" id="{022C9242-A497-EF7F-E621-B8DBEFA68736}"/>
                </a:ext>
              </a:extLst>
            </p:cNvPr>
            <p:cNvSpPr txBox="1"/>
            <p:nvPr/>
          </p:nvSpPr>
          <p:spPr>
            <a:xfrm>
              <a:off x="1083066" y="3010495"/>
              <a:ext cx="24531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Consider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links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between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different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R&amp;I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needs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34" name="pole tekstowe 233">
              <a:extLst>
                <a:ext uri="{FF2B5EF4-FFF2-40B4-BE49-F238E27FC236}">
                  <a16:creationId xmlns:a16="http://schemas.microsoft.com/office/drawing/2014/main" id="{277A8B47-ADA5-19AC-B4EC-DC5E2E6C8DCF}"/>
                </a:ext>
              </a:extLst>
            </p:cNvPr>
            <p:cNvSpPr txBox="1"/>
            <p:nvPr/>
          </p:nvSpPr>
          <p:spPr>
            <a:xfrm>
              <a:off x="10116806" y="5166134"/>
              <a:ext cx="201108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Link the R&amp;I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contribution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to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possible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standardisation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Bold Condensed" panose="020B0502040204020203" pitchFamily="34" charset="0"/>
                  <a:ea typeface="+mn-ea"/>
                  <a:cs typeface="+mn-cs"/>
                </a:rPr>
                <a:t>action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235" name="Tytuł 1">
            <a:extLst>
              <a:ext uri="{FF2B5EF4-FFF2-40B4-BE49-F238E27FC236}">
                <a16:creationId xmlns:a16="http://schemas.microsoft.com/office/drawing/2014/main" id="{8F840697-0205-6185-41A7-BADA2DF0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pl-PL" err="1"/>
              <a:t>Designing</a:t>
            </a:r>
            <a:r>
              <a:rPr lang="pl-PL"/>
              <a:t> R&amp;I </a:t>
            </a:r>
            <a:r>
              <a:rPr lang="pl-PL" err="1"/>
              <a:t>contributions</a:t>
            </a:r>
            <a:r>
              <a:rPr lang="pl-PL"/>
              <a:t> to </a:t>
            </a:r>
            <a:r>
              <a:rPr lang="pl-PL" err="1"/>
              <a:t>industrial</a:t>
            </a:r>
            <a:r>
              <a:rPr lang="pl-PL"/>
              <a:t> </a:t>
            </a:r>
            <a:r>
              <a:rPr lang="pl-PL" err="1"/>
              <a:t>symbiosis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: a </a:t>
            </a:r>
            <a:r>
              <a:rPr lang="pl-PL" err="1"/>
              <a:t>stepwise</a:t>
            </a:r>
            <a:r>
              <a:rPr lang="pl-PL"/>
              <a:t> </a:t>
            </a:r>
            <a:r>
              <a:rPr lang="pl-PL" err="1"/>
              <a:t>approach</a:t>
            </a:r>
            <a:endParaRPr lang="pl-PL"/>
          </a:p>
        </p:txBody>
      </p:sp>
      <p:sp>
        <p:nvSpPr>
          <p:cNvPr id="236" name="pole tekstowe 235">
            <a:extLst>
              <a:ext uri="{FF2B5EF4-FFF2-40B4-BE49-F238E27FC236}">
                <a16:creationId xmlns:a16="http://schemas.microsoft.com/office/drawing/2014/main" id="{A5346004-09B8-AEF1-50E6-FE50BB1A3B38}"/>
              </a:ext>
            </a:extLst>
          </p:cNvPr>
          <p:cNvSpPr txBox="1"/>
          <p:nvPr/>
        </p:nvSpPr>
        <p:spPr>
          <a:xfrm>
            <a:off x="889278" y="1354680"/>
            <a:ext cx="1781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+mn-ea"/>
                <a:cs typeface="+mn-cs"/>
              </a:rPr>
              <a:t>9 STEPS</a:t>
            </a:r>
          </a:p>
        </p:txBody>
      </p:sp>
    </p:spTree>
    <p:extLst>
      <p:ext uri="{BB962C8B-B14F-4D97-AF65-F5344CB8AC3E}">
        <p14:creationId xmlns:p14="http://schemas.microsoft.com/office/powerpoint/2010/main" val="701862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ytuł 1">
            <a:extLst>
              <a:ext uri="{FF2B5EF4-FFF2-40B4-BE49-F238E27FC236}">
                <a16:creationId xmlns:a16="http://schemas.microsoft.com/office/drawing/2014/main" id="{D342BB21-3AE1-1C41-40AA-E1EF1CED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2925" cy="849313"/>
          </a:xfrm>
        </p:spPr>
        <p:txBody>
          <a:bodyPr>
            <a:normAutofit/>
          </a:bodyPr>
          <a:lstStyle/>
          <a:p>
            <a:r>
              <a:rPr lang="pl-PL" sz="4000"/>
              <a:t>Step 1  </a:t>
            </a:r>
            <a:r>
              <a:rPr lang="pl-PL" sz="4000" err="1"/>
              <a:t>Identify</a:t>
            </a:r>
            <a:r>
              <a:rPr lang="pl-PL" sz="4000"/>
              <a:t> the </a:t>
            </a:r>
            <a:r>
              <a:rPr lang="pl-PL" sz="4000" err="1"/>
              <a:t>industrial</a:t>
            </a:r>
            <a:r>
              <a:rPr lang="pl-PL" sz="4000"/>
              <a:t> </a:t>
            </a:r>
            <a:r>
              <a:rPr lang="pl-PL" sz="4000" err="1"/>
              <a:t>symbiosis</a:t>
            </a:r>
            <a:r>
              <a:rPr lang="pl-PL" sz="4000"/>
              <a:t> R&amp;I </a:t>
            </a:r>
            <a:r>
              <a:rPr lang="pl-PL" sz="4000" err="1"/>
              <a:t>need</a:t>
            </a:r>
            <a:endParaRPr lang="pl-PL" sz="4000"/>
          </a:p>
        </p:txBody>
      </p:sp>
      <p:sp>
        <p:nvSpPr>
          <p:cNvPr id="118" name="Google Shape;497;p24">
            <a:extLst>
              <a:ext uri="{FF2B5EF4-FFF2-40B4-BE49-F238E27FC236}">
                <a16:creationId xmlns:a16="http://schemas.microsoft.com/office/drawing/2014/main" id="{6EB15A45-D472-2864-9A68-B8867F37EFEF}"/>
              </a:ext>
            </a:extLst>
          </p:cNvPr>
          <p:cNvSpPr txBox="1"/>
          <p:nvPr/>
        </p:nvSpPr>
        <p:spPr>
          <a:xfrm>
            <a:off x="371526" y="4243012"/>
            <a:ext cx="3708199" cy="198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Linked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to a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particular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material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technology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stream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application</a:t>
            </a:r>
            <a:endParaRPr kumimoji="0" lang="pl-PL" sz="1400" b="1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Examples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material-specific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characterisation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application-specific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test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performance,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quality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safety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validation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under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Fira Sans"/>
              <a:cs typeface="Fira Sans"/>
              <a:sym typeface="Fira Sans"/>
            </a:endParaRPr>
          </a:p>
        </p:txBody>
      </p:sp>
      <p:sp>
        <p:nvSpPr>
          <p:cNvPr id="120" name="Google Shape;498;p24">
            <a:extLst>
              <a:ext uri="{FF2B5EF4-FFF2-40B4-BE49-F238E27FC236}">
                <a16:creationId xmlns:a16="http://schemas.microsoft.com/office/drawing/2014/main" id="{AB71AC90-6075-91A3-7855-6C24CC0A321F}"/>
              </a:ext>
            </a:extLst>
          </p:cNvPr>
          <p:cNvSpPr txBox="1"/>
          <p:nvPr/>
        </p:nvSpPr>
        <p:spPr>
          <a:xfrm>
            <a:off x="785526" y="3773416"/>
            <a:ext cx="3294199" cy="20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Sector-specific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needs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SemiBold Condensed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" name="Google Shape;482;p24">
            <a:extLst>
              <a:ext uri="{FF2B5EF4-FFF2-40B4-BE49-F238E27FC236}">
                <a16:creationId xmlns:a16="http://schemas.microsoft.com/office/drawing/2014/main" id="{E6B26C71-F95F-70B9-6224-EF3796DE11CC}"/>
              </a:ext>
            </a:extLst>
          </p:cNvPr>
          <p:cNvSpPr txBox="1"/>
          <p:nvPr/>
        </p:nvSpPr>
        <p:spPr>
          <a:xfrm>
            <a:off x="4508031" y="4253187"/>
            <a:ext cx="3873969" cy="217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sectors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IS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applications</a:t>
            </a:r>
            <a:endParaRPr kumimoji="0" lang="pl-PL" sz="1400" b="1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Examples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terminology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definitions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classification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descriptors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data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structures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interoperability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measurement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assessment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approaches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KPIs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quality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criteria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verification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approaches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Fira Sans"/>
              <a:cs typeface="Fira Sans"/>
              <a:sym typeface="Fira Sans"/>
            </a:endParaRPr>
          </a:p>
        </p:txBody>
      </p:sp>
      <p:sp>
        <p:nvSpPr>
          <p:cNvPr id="124" name="Google Shape;483;p24">
            <a:extLst>
              <a:ext uri="{FF2B5EF4-FFF2-40B4-BE49-F238E27FC236}">
                <a16:creationId xmlns:a16="http://schemas.microsoft.com/office/drawing/2014/main" id="{41EDFEF6-CDEE-7033-3006-7066BCF1D6E2}"/>
              </a:ext>
            </a:extLst>
          </p:cNvPr>
          <p:cNvSpPr txBox="1"/>
          <p:nvPr/>
        </p:nvSpPr>
        <p:spPr>
          <a:xfrm>
            <a:off x="5006593" y="3658735"/>
            <a:ext cx="2031600" cy="44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Horizontal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needs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A215"/>
              </a:solidFill>
              <a:effectLst/>
              <a:uLnTx/>
              <a:uFillTx/>
              <a:latin typeface="Bahnschrift SemiBold Condensed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6" name="Google Shape;516;p24">
            <a:extLst>
              <a:ext uri="{FF2B5EF4-FFF2-40B4-BE49-F238E27FC236}">
                <a16:creationId xmlns:a16="http://schemas.microsoft.com/office/drawing/2014/main" id="{69E35EA0-A6AA-0F23-9B67-EC459B5A4B29}"/>
              </a:ext>
            </a:extLst>
          </p:cNvPr>
          <p:cNvSpPr txBox="1"/>
          <p:nvPr/>
        </p:nvSpPr>
        <p:spPr>
          <a:xfrm>
            <a:off x="8189790" y="4166796"/>
            <a:ext cx="3947161" cy="2060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Wider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enabling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upskaling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for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Examples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infrastructure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&amp;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spatial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planning</a:t>
            </a: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governance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&amp;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contracting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information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sharing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skills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competences</a:t>
            </a: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Financing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&amp; investment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conditions</a:t>
            </a: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Organisational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institutional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, regulatory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barriers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&amp;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enablers</a:t>
            </a: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128" name="Google Shape;517;p24">
            <a:extLst>
              <a:ext uri="{FF2B5EF4-FFF2-40B4-BE49-F238E27FC236}">
                <a16:creationId xmlns:a16="http://schemas.microsoft.com/office/drawing/2014/main" id="{6938105C-E753-8564-3E4F-2F6E576B3E8F}"/>
              </a:ext>
            </a:extLst>
          </p:cNvPr>
          <p:cNvSpPr txBox="1"/>
          <p:nvPr/>
        </p:nvSpPr>
        <p:spPr>
          <a:xfrm>
            <a:off x="7813037" y="3722616"/>
            <a:ext cx="3184221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Syste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m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level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needs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B8DC62"/>
              </a:solidFill>
              <a:effectLst/>
              <a:uLnTx/>
              <a:uFillTx/>
              <a:latin typeface="Bahnschrift SemiBold Condensed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48" name="Grupa 147">
            <a:extLst>
              <a:ext uri="{FF2B5EF4-FFF2-40B4-BE49-F238E27FC236}">
                <a16:creationId xmlns:a16="http://schemas.microsoft.com/office/drawing/2014/main" id="{D6BF17C0-3297-424F-9A21-EBD3A774791E}"/>
              </a:ext>
            </a:extLst>
          </p:cNvPr>
          <p:cNvGrpSpPr/>
          <p:nvPr/>
        </p:nvGrpSpPr>
        <p:grpSpPr>
          <a:xfrm>
            <a:off x="4937540" y="1645281"/>
            <a:ext cx="1977900" cy="1977900"/>
            <a:chOff x="4937540" y="1645281"/>
            <a:chExt cx="1977900" cy="1977900"/>
          </a:xfrm>
        </p:grpSpPr>
        <p:sp>
          <p:nvSpPr>
            <p:cNvPr id="83" name="Google Shape;822;p28">
              <a:extLst>
                <a:ext uri="{FF2B5EF4-FFF2-40B4-BE49-F238E27FC236}">
                  <a16:creationId xmlns:a16="http://schemas.microsoft.com/office/drawing/2014/main" id="{6E80D8A4-3FBE-EFE5-C2C3-6F456EBCAC6E}"/>
                </a:ext>
              </a:extLst>
            </p:cNvPr>
            <p:cNvSpPr/>
            <p:nvPr/>
          </p:nvSpPr>
          <p:spPr>
            <a:xfrm>
              <a:off x="4937540" y="1645281"/>
              <a:ext cx="1977900" cy="1977900"/>
            </a:xfrm>
            <a:prstGeom prst="ellipse">
              <a:avLst/>
            </a:prstGeom>
            <a:solidFill>
              <a:srgbClr val="FFA215">
                <a:alpha val="30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9" name="Google Shape;7412;p74">
              <a:extLst>
                <a:ext uri="{FF2B5EF4-FFF2-40B4-BE49-F238E27FC236}">
                  <a16:creationId xmlns:a16="http://schemas.microsoft.com/office/drawing/2014/main" id="{DD8719E3-EBE2-FD51-62D7-5DE29FAEDDB4}"/>
                </a:ext>
              </a:extLst>
            </p:cNvPr>
            <p:cNvGrpSpPr/>
            <p:nvPr/>
          </p:nvGrpSpPr>
          <p:grpSpPr>
            <a:xfrm>
              <a:off x="5318033" y="2009391"/>
              <a:ext cx="1327440" cy="1249679"/>
              <a:chOff x="2085450" y="842250"/>
              <a:chExt cx="483700" cy="481850"/>
            </a:xfrm>
            <a:solidFill>
              <a:srgbClr val="FFA215"/>
            </a:solidFill>
          </p:grpSpPr>
          <p:sp>
            <p:nvSpPr>
              <p:cNvPr id="130" name="Google Shape;7413;p74">
                <a:extLst>
                  <a:ext uri="{FF2B5EF4-FFF2-40B4-BE49-F238E27FC236}">
                    <a16:creationId xmlns:a16="http://schemas.microsoft.com/office/drawing/2014/main" id="{AD9B7E19-0B22-3423-1E3F-5BC8D2C7E4DE}"/>
                  </a:ext>
                </a:extLst>
              </p:cNvPr>
              <p:cNvSpPr/>
              <p:nvPr/>
            </p:nvSpPr>
            <p:spPr>
              <a:xfrm>
                <a:off x="2085525" y="926925"/>
                <a:ext cx="483625" cy="397175"/>
              </a:xfrm>
              <a:custGeom>
                <a:avLst/>
                <a:gdLst/>
                <a:ahLst/>
                <a:cxnLst/>
                <a:rect l="l" t="t" r="r" b="b"/>
                <a:pathLst>
                  <a:path w="19345" h="15887" extrusionOk="0">
                    <a:moveTo>
                      <a:pt x="1693" y="1"/>
                    </a:moveTo>
                    <a:cubicBezTo>
                      <a:pt x="756" y="1"/>
                      <a:pt x="0" y="760"/>
                      <a:pt x="0" y="1696"/>
                    </a:cubicBezTo>
                    <a:cubicBezTo>
                      <a:pt x="0" y="2630"/>
                      <a:pt x="756" y="3389"/>
                      <a:pt x="1693" y="3389"/>
                    </a:cubicBezTo>
                    <a:lnTo>
                      <a:pt x="3990" y="3389"/>
                    </a:lnTo>
                    <a:cubicBezTo>
                      <a:pt x="4924" y="3389"/>
                      <a:pt x="5683" y="4147"/>
                      <a:pt x="5683" y="5084"/>
                    </a:cubicBezTo>
                    <a:lnTo>
                      <a:pt x="5683" y="8547"/>
                    </a:lnTo>
                    <a:cubicBezTo>
                      <a:pt x="5683" y="11347"/>
                      <a:pt x="7962" y="13627"/>
                      <a:pt x="10766" y="13627"/>
                    </a:cubicBezTo>
                    <a:lnTo>
                      <a:pt x="13626" y="13627"/>
                    </a:lnTo>
                    <a:lnTo>
                      <a:pt x="13626" y="15322"/>
                    </a:lnTo>
                    <a:cubicBezTo>
                      <a:pt x="13626" y="15656"/>
                      <a:pt x="13901" y="15887"/>
                      <a:pt x="14194" y="15887"/>
                    </a:cubicBezTo>
                    <a:cubicBezTo>
                      <a:pt x="14308" y="15887"/>
                      <a:pt x="14425" y="15852"/>
                      <a:pt x="14530" y="15774"/>
                    </a:cubicBezTo>
                    <a:lnTo>
                      <a:pt x="19046" y="12386"/>
                    </a:lnTo>
                    <a:cubicBezTo>
                      <a:pt x="19345" y="12160"/>
                      <a:pt x="19345" y="11706"/>
                      <a:pt x="19046" y="11483"/>
                    </a:cubicBezTo>
                    <a:lnTo>
                      <a:pt x="14530" y="8095"/>
                    </a:lnTo>
                    <a:cubicBezTo>
                      <a:pt x="14424" y="8016"/>
                      <a:pt x="14307" y="7981"/>
                      <a:pt x="14192" y="7981"/>
                    </a:cubicBezTo>
                    <a:cubicBezTo>
                      <a:pt x="13899" y="7981"/>
                      <a:pt x="13626" y="8212"/>
                      <a:pt x="13626" y="8547"/>
                    </a:cubicBezTo>
                    <a:lnTo>
                      <a:pt x="13626" y="10239"/>
                    </a:lnTo>
                    <a:lnTo>
                      <a:pt x="10766" y="10239"/>
                    </a:lnTo>
                    <a:cubicBezTo>
                      <a:pt x="9829" y="10239"/>
                      <a:pt x="9070" y="9480"/>
                      <a:pt x="9070" y="8547"/>
                    </a:cubicBezTo>
                    <a:lnTo>
                      <a:pt x="9070" y="5084"/>
                    </a:lnTo>
                    <a:cubicBezTo>
                      <a:pt x="9070" y="2280"/>
                      <a:pt x="6791" y="1"/>
                      <a:pt x="39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1" name="Google Shape;7414;p74">
                <a:extLst>
                  <a:ext uri="{FF2B5EF4-FFF2-40B4-BE49-F238E27FC236}">
                    <a16:creationId xmlns:a16="http://schemas.microsoft.com/office/drawing/2014/main" id="{DA32F860-60C5-40AE-E992-C173F67E4CAA}"/>
                  </a:ext>
                </a:extLst>
              </p:cNvPr>
              <p:cNvSpPr/>
              <p:nvPr/>
            </p:nvSpPr>
            <p:spPr>
              <a:xfrm>
                <a:off x="2085450" y="1151875"/>
                <a:ext cx="143650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3503" extrusionOk="0">
                    <a:moveTo>
                      <a:pt x="4577" y="1"/>
                    </a:moveTo>
                    <a:cubicBezTo>
                      <a:pt x="4391" y="73"/>
                      <a:pt x="4192" y="112"/>
                      <a:pt x="3990" y="115"/>
                    </a:cubicBezTo>
                    <a:lnTo>
                      <a:pt x="1693" y="115"/>
                    </a:lnTo>
                    <a:cubicBezTo>
                      <a:pt x="759" y="115"/>
                      <a:pt x="0" y="871"/>
                      <a:pt x="0" y="1807"/>
                    </a:cubicBezTo>
                    <a:cubicBezTo>
                      <a:pt x="0" y="2744"/>
                      <a:pt x="759" y="3503"/>
                      <a:pt x="1693" y="3503"/>
                    </a:cubicBezTo>
                    <a:lnTo>
                      <a:pt x="1696" y="3500"/>
                    </a:lnTo>
                    <a:lnTo>
                      <a:pt x="3993" y="3500"/>
                    </a:lnTo>
                    <a:cubicBezTo>
                      <a:pt x="4589" y="3500"/>
                      <a:pt x="5183" y="3391"/>
                      <a:pt x="5746" y="3186"/>
                    </a:cubicBezTo>
                    <a:cubicBezTo>
                      <a:pt x="5065" y="2253"/>
                      <a:pt x="4662" y="1151"/>
                      <a:pt x="4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2" name="Google Shape;7415;p74">
                <a:extLst>
                  <a:ext uri="{FF2B5EF4-FFF2-40B4-BE49-F238E27FC236}">
                    <a16:creationId xmlns:a16="http://schemas.microsoft.com/office/drawing/2014/main" id="{C3C448C3-EA2E-3AF6-13B8-70DB80E1CBEC}"/>
                  </a:ext>
                </a:extLst>
              </p:cNvPr>
              <p:cNvSpPr/>
              <p:nvPr/>
            </p:nvSpPr>
            <p:spPr>
              <a:xfrm>
                <a:off x="2274775" y="842250"/>
                <a:ext cx="294375" cy="197650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47" name="Grupa 146">
            <a:extLst>
              <a:ext uri="{FF2B5EF4-FFF2-40B4-BE49-F238E27FC236}">
                <a16:creationId xmlns:a16="http://schemas.microsoft.com/office/drawing/2014/main" id="{18B95E95-E0EC-3A5D-7650-BC779A9A9BD3}"/>
              </a:ext>
            </a:extLst>
          </p:cNvPr>
          <p:cNvGrpSpPr/>
          <p:nvPr/>
        </p:nvGrpSpPr>
        <p:grpSpPr>
          <a:xfrm>
            <a:off x="1066815" y="1645285"/>
            <a:ext cx="1977900" cy="1977900"/>
            <a:chOff x="1066815" y="1645285"/>
            <a:chExt cx="1977900" cy="1977900"/>
          </a:xfrm>
        </p:grpSpPr>
        <p:sp>
          <p:nvSpPr>
            <p:cNvPr id="84" name="Google Shape;823;p28">
              <a:extLst>
                <a:ext uri="{FF2B5EF4-FFF2-40B4-BE49-F238E27FC236}">
                  <a16:creationId xmlns:a16="http://schemas.microsoft.com/office/drawing/2014/main" id="{5C641CFC-7F97-387D-336B-44BF3259C3DE}"/>
                </a:ext>
              </a:extLst>
            </p:cNvPr>
            <p:cNvSpPr/>
            <p:nvPr/>
          </p:nvSpPr>
          <p:spPr>
            <a:xfrm>
              <a:off x="1066815" y="1645285"/>
              <a:ext cx="1977900" cy="1977900"/>
            </a:xfrm>
            <a:prstGeom prst="ellipse">
              <a:avLst/>
            </a:prstGeom>
            <a:solidFill>
              <a:srgbClr val="3E85C7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3" name="Google Shape;8168;p76">
              <a:extLst>
                <a:ext uri="{FF2B5EF4-FFF2-40B4-BE49-F238E27FC236}">
                  <a16:creationId xmlns:a16="http://schemas.microsoft.com/office/drawing/2014/main" id="{64CF92EB-8818-CCB2-1EA4-A8020BC47E71}"/>
                </a:ext>
              </a:extLst>
            </p:cNvPr>
            <p:cNvGrpSpPr/>
            <p:nvPr/>
          </p:nvGrpSpPr>
          <p:grpSpPr>
            <a:xfrm>
              <a:off x="1471388" y="2009391"/>
              <a:ext cx="1088932" cy="1036791"/>
              <a:chOff x="-59470075" y="3308975"/>
              <a:chExt cx="318200" cy="316075"/>
            </a:xfrm>
            <a:solidFill>
              <a:srgbClr val="3E85C7"/>
            </a:solidFill>
          </p:grpSpPr>
          <p:sp>
            <p:nvSpPr>
              <p:cNvPr id="134" name="Google Shape;8169;p76">
                <a:extLst>
                  <a:ext uri="{FF2B5EF4-FFF2-40B4-BE49-F238E27FC236}">
                    <a16:creationId xmlns:a16="http://schemas.microsoft.com/office/drawing/2014/main" id="{1F51E3CA-2CD9-38A6-A649-3CB7750187F8}"/>
                  </a:ext>
                </a:extLst>
              </p:cNvPr>
              <p:cNvSpPr/>
              <p:nvPr/>
            </p:nvSpPr>
            <p:spPr>
              <a:xfrm>
                <a:off x="-59403925" y="3522625"/>
                <a:ext cx="212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51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51" y="820"/>
                    </a:lnTo>
                    <a:lnTo>
                      <a:pt x="8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Google Shape;8170;p76">
                <a:extLst>
                  <a:ext uri="{FF2B5EF4-FFF2-40B4-BE49-F238E27FC236}">
                    <a16:creationId xmlns:a16="http://schemas.microsoft.com/office/drawing/2014/main" id="{30B0600C-53CD-D1B0-FBAA-84521CF23285}"/>
                  </a:ext>
                </a:extLst>
              </p:cNvPr>
              <p:cNvSpPr/>
              <p:nvPr/>
            </p:nvSpPr>
            <p:spPr>
              <a:xfrm>
                <a:off x="-593621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6" name="Google Shape;8171;p76">
                <a:extLst>
                  <a:ext uri="{FF2B5EF4-FFF2-40B4-BE49-F238E27FC236}">
                    <a16:creationId xmlns:a16="http://schemas.microsoft.com/office/drawing/2014/main" id="{089B2E30-02EA-ED4E-B745-7D26BC0ED2DC}"/>
                  </a:ext>
                </a:extLst>
              </p:cNvPr>
              <p:cNvSpPr/>
              <p:nvPr/>
            </p:nvSpPr>
            <p:spPr>
              <a:xfrm>
                <a:off x="-593212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7" name="Google Shape;8172;p76">
                <a:extLst>
                  <a:ext uri="{FF2B5EF4-FFF2-40B4-BE49-F238E27FC236}">
                    <a16:creationId xmlns:a16="http://schemas.microsoft.com/office/drawing/2014/main" id="{DA18741C-EFF5-7EDC-311B-99D8BF0A0757}"/>
                  </a:ext>
                </a:extLst>
              </p:cNvPr>
              <p:cNvSpPr/>
              <p:nvPr/>
            </p:nvSpPr>
            <p:spPr>
              <a:xfrm>
                <a:off x="-592794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Google Shape;8173;p76">
                <a:extLst>
                  <a:ext uri="{FF2B5EF4-FFF2-40B4-BE49-F238E27FC236}">
                    <a16:creationId xmlns:a16="http://schemas.microsoft.com/office/drawing/2014/main" id="{4312036A-627E-BB63-DD69-1DAA7F5FD964}"/>
                  </a:ext>
                </a:extLst>
              </p:cNvPr>
              <p:cNvSpPr/>
              <p:nvPr/>
            </p:nvSpPr>
            <p:spPr>
              <a:xfrm>
                <a:off x="-59470075" y="3418825"/>
                <a:ext cx="317425" cy="206225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8249" extrusionOk="0">
                    <a:moveTo>
                      <a:pt x="10523" y="3334"/>
                    </a:moveTo>
                    <a:cubicBezTo>
                      <a:pt x="10775" y="3334"/>
                      <a:pt x="10932" y="3523"/>
                      <a:pt x="10932" y="3775"/>
                    </a:cubicBezTo>
                    <a:lnTo>
                      <a:pt x="10932" y="5413"/>
                    </a:lnTo>
                    <a:cubicBezTo>
                      <a:pt x="10932" y="5665"/>
                      <a:pt x="10712" y="5854"/>
                      <a:pt x="10523" y="5854"/>
                    </a:cubicBezTo>
                    <a:lnTo>
                      <a:pt x="2268" y="5854"/>
                    </a:lnTo>
                    <a:cubicBezTo>
                      <a:pt x="2016" y="5854"/>
                      <a:pt x="1827" y="5665"/>
                      <a:pt x="1827" y="5413"/>
                    </a:cubicBezTo>
                    <a:lnTo>
                      <a:pt x="1827" y="3775"/>
                    </a:lnTo>
                    <a:cubicBezTo>
                      <a:pt x="1827" y="3523"/>
                      <a:pt x="2016" y="3334"/>
                      <a:pt x="2268" y="3334"/>
                    </a:cubicBezTo>
                    <a:close/>
                    <a:moveTo>
                      <a:pt x="2893" y="1"/>
                    </a:moveTo>
                    <a:cubicBezTo>
                      <a:pt x="2822" y="1"/>
                      <a:pt x="2748" y="18"/>
                      <a:pt x="2678" y="57"/>
                    </a:cubicBezTo>
                    <a:lnTo>
                      <a:pt x="221" y="1727"/>
                    </a:lnTo>
                    <a:cubicBezTo>
                      <a:pt x="95" y="1790"/>
                      <a:pt x="0" y="1916"/>
                      <a:pt x="0" y="2073"/>
                    </a:cubicBezTo>
                    <a:lnTo>
                      <a:pt x="0" y="7870"/>
                    </a:lnTo>
                    <a:cubicBezTo>
                      <a:pt x="0" y="8091"/>
                      <a:pt x="221" y="8248"/>
                      <a:pt x="410" y="8248"/>
                    </a:cubicBezTo>
                    <a:lnTo>
                      <a:pt x="12255" y="8248"/>
                    </a:lnTo>
                    <a:cubicBezTo>
                      <a:pt x="12507" y="8248"/>
                      <a:pt x="12665" y="8059"/>
                      <a:pt x="12665" y="7870"/>
                    </a:cubicBezTo>
                    <a:lnTo>
                      <a:pt x="12665" y="2073"/>
                    </a:lnTo>
                    <a:cubicBezTo>
                      <a:pt x="12697" y="1884"/>
                      <a:pt x="12507" y="1664"/>
                      <a:pt x="12287" y="1664"/>
                    </a:cubicBezTo>
                    <a:lnTo>
                      <a:pt x="5797" y="1664"/>
                    </a:lnTo>
                    <a:lnTo>
                      <a:pt x="5797" y="404"/>
                    </a:lnTo>
                    <a:cubicBezTo>
                      <a:pt x="5797" y="166"/>
                      <a:pt x="5600" y="1"/>
                      <a:pt x="5382" y="1"/>
                    </a:cubicBezTo>
                    <a:cubicBezTo>
                      <a:pt x="5311" y="1"/>
                      <a:pt x="5237" y="18"/>
                      <a:pt x="5167" y="57"/>
                    </a:cubicBezTo>
                    <a:lnTo>
                      <a:pt x="3308" y="1286"/>
                    </a:lnTo>
                    <a:lnTo>
                      <a:pt x="3308" y="404"/>
                    </a:lnTo>
                    <a:cubicBezTo>
                      <a:pt x="3308" y="166"/>
                      <a:pt x="3111" y="1"/>
                      <a:pt x="2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Google Shape;8174;p76">
                <a:extLst>
                  <a:ext uri="{FF2B5EF4-FFF2-40B4-BE49-F238E27FC236}">
                    <a16:creationId xmlns:a16="http://schemas.microsoft.com/office/drawing/2014/main" id="{6810D1A5-A75B-5A8C-B153-B19754F9F242}"/>
                  </a:ext>
                </a:extLst>
              </p:cNvPr>
              <p:cNvSpPr/>
              <p:nvPr/>
            </p:nvSpPr>
            <p:spPr>
              <a:xfrm>
                <a:off x="-592385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Google Shape;8175;p76">
                <a:extLst>
                  <a:ext uri="{FF2B5EF4-FFF2-40B4-BE49-F238E27FC236}">
                    <a16:creationId xmlns:a16="http://schemas.microsoft.com/office/drawing/2014/main" id="{94DA7E3D-5B16-51B0-A3D8-1ACD618A73A1}"/>
                  </a:ext>
                </a:extLst>
              </p:cNvPr>
              <p:cNvSpPr/>
              <p:nvPr/>
            </p:nvSpPr>
            <p:spPr>
              <a:xfrm>
                <a:off x="-59292875" y="3308975"/>
                <a:ext cx="106350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656" extrusionOk="0">
                    <a:moveTo>
                      <a:pt x="1305" y="1"/>
                    </a:moveTo>
                    <a:cubicBezTo>
                      <a:pt x="904" y="1"/>
                      <a:pt x="497" y="175"/>
                      <a:pt x="158" y="545"/>
                    </a:cubicBezTo>
                    <a:cubicBezTo>
                      <a:pt x="1" y="702"/>
                      <a:pt x="64" y="986"/>
                      <a:pt x="221" y="1143"/>
                    </a:cubicBezTo>
                    <a:cubicBezTo>
                      <a:pt x="311" y="1218"/>
                      <a:pt x="409" y="1258"/>
                      <a:pt x="503" y="1258"/>
                    </a:cubicBezTo>
                    <a:cubicBezTo>
                      <a:pt x="606" y="1258"/>
                      <a:pt x="706" y="1210"/>
                      <a:pt x="788" y="1112"/>
                    </a:cubicBezTo>
                    <a:cubicBezTo>
                      <a:pt x="946" y="938"/>
                      <a:pt x="1127" y="852"/>
                      <a:pt x="1308" y="852"/>
                    </a:cubicBezTo>
                    <a:cubicBezTo>
                      <a:pt x="1489" y="852"/>
                      <a:pt x="1670" y="938"/>
                      <a:pt x="1828" y="1112"/>
                    </a:cubicBezTo>
                    <a:cubicBezTo>
                      <a:pt x="2150" y="1466"/>
                      <a:pt x="2562" y="1655"/>
                      <a:pt x="2977" y="1655"/>
                    </a:cubicBezTo>
                    <a:cubicBezTo>
                      <a:pt x="3374" y="1655"/>
                      <a:pt x="3773" y="1482"/>
                      <a:pt x="4096" y="1112"/>
                    </a:cubicBezTo>
                    <a:cubicBezTo>
                      <a:pt x="4254" y="954"/>
                      <a:pt x="4222" y="671"/>
                      <a:pt x="4065" y="513"/>
                    </a:cubicBezTo>
                    <a:cubicBezTo>
                      <a:pt x="3990" y="438"/>
                      <a:pt x="3886" y="399"/>
                      <a:pt x="3781" y="399"/>
                    </a:cubicBezTo>
                    <a:cubicBezTo>
                      <a:pt x="3665" y="399"/>
                      <a:pt x="3549" y="446"/>
                      <a:pt x="3466" y="545"/>
                    </a:cubicBezTo>
                    <a:cubicBezTo>
                      <a:pt x="3309" y="734"/>
                      <a:pt x="3135" y="828"/>
                      <a:pt x="2962" y="828"/>
                    </a:cubicBezTo>
                    <a:cubicBezTo>
                      <a:pt x="2789" y="828"/>
                      <a:pt x="2616" y="734"/>
                      <a:pt x="2458" y="545"/>
                    </a:cubicBezTo>
                    <a:cubicBezTo>
                      <a:pt x="2136" y="191"/>
                      <a:pt x="1724" y="1"/>
                      <a:pt x="13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Google Shape;8176;p76">
                <a:extLst>
                  <a:ext uri="{FF2B5EF4-FFF2-40B4-BE49-F238E27FC236}">
                    <a16:creationId xmlns:a16="http://schemas.microsoft.com/office/drawing/2014/main" id="{308B7661-01EA-FAB2-EB02-25065F98C66D}"/>
                  </a:ext>
                </a:extLst>
              </p:cNvPr>
              <p:cNvSpPr/>
              <p:nvPr/>
            </p:nvSpPr>
            <p:spPr>
              <a:xfrm>
                <a:off x="-59214100" y="3371400"/>
                <a:ext cx="622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742" extrusionOk="0">
                    <a:moveTo>
                      <a:pt x="410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2742"/>
                    </a:lnTo>
                    <a:lnTo>
                      <a:pt x="2489" y="2742"/>
                    </a:lnTo>
                    <a:lnTo>
                      <a:pt x="2489" y="379"/>
                    </a:lnTo>
                    <a:cubicBezTo>
                      <a:pt x="2458" y="190"/>
                      <a:pt x="2268" y="1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Google Shape;8177;p76">
                <a:extLst>
                  <a:ext uri="{FF2B5EF4-FFF2-40B4-BE49-F238E27FC236}">
                    <a16:creationId xmlns:a16="http://schemas.microsoft.com/office/drawing/2014/main" id="{6C8BAEEC-18A7-656D-C81F-F5FEAD552D64}"/>
                  </a:ext>
                </a:extLst>
              </p:cNvPr>
              <p:cNvSpPr/>
              <p:nvPr/>
            </p:nvSpPr>
            <p:spPr>
              <a:xfrm>
                <a:off x="-59297600" y="3392600"/>
                <a:ext cx="62250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926" extrusionOk="0">
                    <a:moveTo>
                      <a:pt x="387" y="0"/>
                    </a:moveTo>
                    <a:cubicBezTo>
                      <a:pt x="163" y="0"/>
                      <a:pt x="1" y="177"/>
                      <a:pt x="1" y="382"/>
                    </a:cubicBezTo>
                    <a:lnTo>
                      <a:pt x="1" y="1925"/>
                    </a:lnTo>
                    <a:lnTo>
                      <a:pt x="2489" y="1925"/>
                    </a:lnTo>
                    <a:lnTo>
                      <a:pt x="2489" y="382"/>
                    </a:lnTo>
                    <a:cubicBezTo>
                      <a:pt x="2489" y="161"/>
                      <a:pt x="2300" y="4"/>
                      <a:pt x="2080" y="4"/>
                    </a:cubicBezTo>
                    <a:lnTo>
                      <a:pt x="442" y="4"/>
                    </a:lnTo>
                    <a:cubicBezTo>
                      <a:pt x="423" y="1"/>
                      <a:pt x="405" y="0"/>
                      <a:pt x="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9" name="Grupa 148">
            <a:extLst>
              <a:ext uri="{FF2B5EF4-FFF2-40B4-BE49-F238E27FC236}">
                <a16:creationId xmlns:a16="http://schemas.microsoft.com/office/drawing/2014/main" id="{92449F9C-5E32-F2AA-FDB5-2E9B512E90E7}"/>
              </a:ext>
            </a:extLst>
          </p:cNvPr>
          <p:cNvGrpSpPr/>
          <p:nvPr/>
        </p:nvGrpSpPr>
        <p:grpSpPr>
          <a:xfrm>
            <a:off x="8832123" y="1609735"/>
            <a:ext cx="2049000" cy="2049000"/>
            <a:chOff x="8832123" y="1609735"/>
            <a:chExt cx="2049000" cy="2049000"/>
          </a:xfrm>
        </p:grpSpPr>
        <p:sp>
          <p:nvSpPr>
            <p:cNvPr id="82" name="Google Shape;821;p28">
              <a:extLst>
                <a:ext uri="{FF2B5EF4-FFF2-40B4-BE49-F238E27FC236}">
                  <a16:creationId xmlns:a16="http://schemas.microsoft.com/office/drawing/2014/main" id="{3D9826F0-724A-4F17-53D8-1494FD25ED39}"/>
                </a:ext>
              </a:extLst>
            </p:cNvPr>
            <p:cNvSpPr/>
            <p:nvPr/>
          </p:nvSpPr>
          <p:spPr>
            <a:xfrm>
              <a:off x="8832123" y="1609735"/>
              <a:ext cx="2049000" cy="2049000"/>
            </a:xfrm>
            <a:prstGeom prst="ellipse">
              <a:avLst/>
            </a:prstGeom>
            <a:solidFill>
              <a:srgbClr val="B8DC62">
                <a:alpha val="64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6" name="Grupa 145">
              <a:extLst>
                <a:ext uri="{FF2B5EF4-FFF2-40B4-BE49-F238E27FC236}">
                  <a16:creationId xmlns:a16="http://schemas.microsoft.com/office/drawing/2014/main" id="{35A1D946-E62B-1550-793C-6AD4D175A3FF}"/>
                </a:ext>
              </a:extLst>
            </p:cNvPr>
            <p:cNvGrpSpPr/>
            <p:nvPr/>
          </p:nvGrpSpPr>
          <p:grpSpPr>
            <a:xfrm>
              <a:off x="9249523" y="1953168"/>
              <a:ext cx="1202542" cy="1306032"/>
              <a:chOff x="9364285" y="2051213"/>
              <a:chExt cx="920890" cy="1031064"/>
            </a:xfrm>
          </p:grpSpPr>
          <p:sp>
            <p:nvSpPr>
              <p:cNvPr id="143" name="Google Shape;681;p35">
                <a:extLst>
                  <a:ext uri="{FF2B5EF4-FFF2-40B4-BE49-F238E27FC236}">
                    <a16:creationId xmlns:a16="http://schemas.microsoft.com/office/drawing/2014/main" id="{10307F17-F512-A9EF-7FD6-0379F93C6655}"/>
                  </a:ext>
                </a:extLst>
              </p:cNvPr>
              <p:cNvSpPr/>
              <p:nvPr/>
            </p:nvSpPr>
            <p:spPr>
              <a:xfrm>
                <a:off x="9843020" y="2620699"/>
                <a:ext cx="442155" cy="461578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61" extrusionOk="0">
                    <a:moveTo>
                      <a:pt x="6427" y="3592"/>
                    </a:moveTo>
                    <a:cubicBezTo>
                      <a:pt x="7939" y="3592"/>
                      <a:pt x="9168" y="4821"/>
                      <a:pt x="9168" y="6365"/>
                    </a:cubicBezTo>
                    <a:cubicBezTo>
                      <a:pt x="9168" y="7846"/>
                      <a:pt x="7908" y="9106"/>
                      <a:pt x="6427" y="9106"/>
                    </a:cubicBezTo>
                    <a:cubicBezTo>
                      <a:pt x="4883" y="9106"/>
                      <a:pt x="3655" y="7877"/>
                      <a:pt x="3655" y="6365"/>
                    </a:cubicBezTo>
                    <a:cubicBezTo>
                      <a:pt x="3655" y="4821"/>
                      <a:pt x="4883" y="3592"/>
                      <a:pt x="6427" y="3592"/>
                    </a:cubicBezTo>
                    <a:close/>
                    <a:moveTo>
                      <a:pt x="5829" y="1"/>
                    </a:moveTo>
                    <a:cubicBezTo>
                      <a:pt x="5356" y="1"/>
                      <a:pt x="5009" y="347"/>
                      <a:pt x="5009" y="852"/>
                    </a:cubicBezTo>
                    <a:lnTo>
                      <a:pt x="5009" y="1576"/>
                    </a:lnTo>
                    <a:cubicBezTo>
                      <a:pt x="4631" y="1702"/>
                      <a:pt x="4285" y="1828"/>
                      <a:pt x="3970" y="2017"/>
                    </a:cubicBezTo>
                    <a:lnTo>
                      <a:pt x="3466" y="1513"/>
                    </a:lnTo>
                    <a:cubicBezTo>
                      <a:pt x="3308" y="1356"/>
                      <a:pt x="3088" y="1277"/>
                      <a:pt x="2867" y="1277"/>
                    </a:cubicBezTo>
                    <a:cubicBezTo>
                      <a:pt x="2647" y="1277"/>
                      <a:pt x="2426" y="1356"/>
                      <a:pt x="2269" y="1513"/>
                    </a:cubicBezTo>
                    <a:lnTo>
                      <a:pt x="1481" y="2301"/>
                    </a:lnTo>
                    <a:cubicBezTo>
                      <a:pt x="1166" y="2616"/>
                      <a:pt x="1166" y="3151"/>
                      <a:pt x="1481" y="3466"/>
                    </a:cubicBezTo>
                    <a:lnTo>
                      <a:pt x="2017" y="4002"/>
                    </a:lnTo>
                    <a:cubicBezTo>
                      <a:pt x="1796" y="4317"/>
                      <a:pt x="1701" y="4664"/>
                      <a:pt x="1575" y="5010"/>
                    </a:cubicBezTo>
                    <a:lnTo>
                      <a:pt x="819" y="5010"/>
                    </a:lnTo>
                    <a:cubicBezTo>
                      <a:pt x="347" y="5010"/>
                      <a:pt x="0" y="5357"/>
                      <a:pt x="0" y="5829"/>
                    </a:cubicBezTo>
                    <a:lnTo>
                      <a:pt x="0" y="6932"/>
                    </a:lnTo>
                    <a:cubicBezTo>
                      <a:pt x="0" y="7405"/>
                      <a:pt x="347" y="7783"/>
                      <a:pt x="819" y="7783"/>
                    </a:cubicBezTo>
                    <a:lnTo>
                      <a:pt x="1575" y="7783"/>
                    </a:lnTo>
                    <a:cubicBezTo>
                      <a:pt x="1701" y="8129"/>
                      <a:pt x="1796" y="8476"/>
                      <a:pt x="2017" y="8791"/>
                    </a:cubicBezTo>
                    <a:lnTo>
                      <a:pt x="1481" y="9295"/>
                    </a:lnTo>
                    <a:cubicBezTo>
                      <a:pt x="1166" y="9610"/>
                      <a:pt x="1166" y="10177"/>
                      <a:pt x="1481" y="10492"/>
                    </a:cubicBezTo>
                    <a:lnTo>
                      <a:pt x="2269" y="11280"/>
                    </a:lnTo>
                    <a:cubicBezTo>
                      <a:pt x="2426" y="11437"/>
                      <a:pt x="2647" y="11516"/>
                      <a:pt x="2867" y="11516"/>
                    </a:cubicBezTo>
                    <a:cubicBezTo>
                      <a:pt x="3088" y="11516"/>
                      <a:pt x="3308" y="11437"/>
                      <a:pt x="3466" y="11280"/>
                    </a:cubicBezTo>
                    <a:lnTo>
                      <a:pt x="3970" y="10776"/>
                    </a:lnTo>
                    <a:cubicBezTo>
                      <a:pt x="4285" y="10965"/>
                      <a:pt x="4631" y="11091"/>
                      <a:pt x="5009" y="11185"/>
                    </a:cubicBezTo>
                    <a:lnTo>
                      <a:pt x="5009" y="11941"/>
                    </a:lnTo>
                    <a:cubicBezTo>
                      <a:pt x="5009" y="12414"/>
                      <a:pt x="5356" y="12760"/>
                      <a:pt x="5829" y="12760"/>
                    </a:cubicBezTo>
                    <a:lnTo>
                      <a:pt x="6931" y="12760"/>
                    </a:lnTo>
                    <a:cubicBezTo>
                      <a:pt x="7404" y="12760"/>
                      <a:pt x="7750" y="12414"/>
                      <a:pt x="7750" y="11941"/>
                    </a:cubicBezTo>
                    <a:lnTo>
                      <a:pt x="7750" y="11185"/>
                    </a:lnTo>
                    <a:cubicBezTo>
                      <a:pt x="8097" y="11091"/>
                      <a:pt x="8475" y="10965"/>
                      <a:pt x="8790" y="10776"/>
                    </a:cubicBezTo>
                    <a:lnTo>
                      <a:pt x="9294" y="11280"/>
                    </a:lnTo>
                    <a:cubicBezTo>
                      <a:pt x="9452" y="11437"/>
                      <a:pt x="9664" y="11516"/>
                      <a:pt x="9877" y="11516"/>
                    </a:cubicBezTo>
                    <a:cubicBezTo>
                      <a:pt x="10090" y="11516"/>
                      <a:pt x="10302" y="11437"/>
                      <a:pt x="10460" y="11280"/>
                    </a:cubicBezTo>
                    <a:lnTo>
                      <a:pt x="11247" y="10492"/>
                    </a:lnTo>
                    <a:cubicBezTo>
                      <a:pt x="11563" y="10177"/>
                      <a:pt x="11563" y="9610"/>
                      <a:pt x="11247" y="9295"/>
                    </a:cubicBezTo>
                    <a:lnTo>
                      <a:pt x="10743" y="8791"/>
                    </a:lnTo>
                    <a:cubicBezTo>
                      <a:pt x="10932" y="8476"/>
                      <a:pt x="11058" y="8129"/>
                      <a:pt x="11184" y="7783"/>
                    </a:cubicBezTo>
                    <a:lnTo>
                      <a:pt x="11941" y="7783"/>
                    </a:lnTo>
                    <a:cubicBezTo>
                      <a:pt x="12413" y="7783"/>
                      <a:pt x="12760" y="7405"/>
                      <a:pt x="12760" y="6932"/>
                    </a:cubicBezTo>
                    <a:lnTo>
                      <a:pt x="12760" y="5829"/>
                    </a:lnTo>
                    <a:cubicBezTo>
                      <a:pt x="12760" y="5325"/>
                      <a:pt x="12350" y="4979"/>
                      <a:pt x="11941" y="4979"/>
                    </a:cubicBezTo>
                    <a:lnTo>
                      <a:pt x="11184" y="4979"/>
                    </a:lnTo>
                    <a:cubicBezTo>
                      <a:pt x="11058" y="4632"/>
                      <a:pt x="10932" y="4254"/>
                      <a:pt x="10743" y="3939"/>
                    </a:cubicBezTo>
                    <a:lnTo>
                      <a:pt x="11247" y="3435"/>
                    </a:lnTo>
                    <a:cubicBezTo>
                      <a:pt x="11563" y="3120"/>
                      <a:pt x="11563" y="2553"/>
                      <a:pt x="11247" y="2238"/>
                    </a:cubicBezTo>
                    <a:lnTo>
                      <a:pt x="10460" y="1450"/>
                    </a:lnTo>
                    <a:cubicBezTo>
                      <a:pt x="10302" y="1293"/>
                      <a:pt x="10090" y="1214"/>
                      <a:pt x="9877" y="1214"/>
                    </a:cubicBezTo>
                    <a:cubicBezTo>
                      <a:pt x="9664" y="1214"/>
                      <a:pt x="9452" y="1293"/>
                      <a:pt x="9294" y="1450"/>
                    </a:cubicBezTo>
                    <a:lnTo>
                      <a:pt x="8790" y="1986"/>
                    </a:lnTo>
                    <a:cubicBezTo>
                      <a:pt x="8475" y="1765"/>
                      <a:pt x="8097" y="1671"/>
                      <a:pt x="7750" y="1545"/>
                    </a:cubicBezTo>
                    <a:lnTo>
                      <a:pt x="7750" y="852"/>
                    </a:lnTo>
                    <a:cubicBezTo>
                      <a:pt x="7750" y="379"/>
                      <a:pt x="7404" y="1"/>
                      <a:pt x="6931" y="1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5" name="Google Shape;681;p35">
                <a:extLst>
                  <a:ext uri="{FF2B5EF4-FFF2-40B4-BE49-F238E27FC236}">
                    <a16:creationId xmlns:a16="http://schemas.microsoft.com/office/drawing/2014/main" id="{5E81C433-E335-086E-A383-3761715AA42C}"/>
                  </a:ext>
                </a:extLst>
              </p:cNvPr>
              <p:cNvSpPr/>
              <p:nvPr/>
            </p:nvSpPr>
            <p:spPr>
              <a:xfrm>
                <a:off x="9364285" y="2051213"/>
                <a:ext cx="722298" cy="707166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61" extrusionOk="0">
                    <a:moveTo>
                      <a:pt x="6427" y="3592"/>
                    </a:moveTo>
                    <a:cubicBezTo>
                      <a:pt x="7939" y="3592"/>
                      <a:pt x="9168" y="4821"/>
                      <a:pt x="9168" y="6365"/>
                    </a:cubicBezTo>
                    <a:cubicBezTo>
                      <a:pt x="9168" y="7846"/>
                      <a:pt x="7908" y="9106"/>
                      <a:pt x="6427" y="9106"/>
                    </a:cubicBezTo>
                    <a:cubicBezTo>
                      <a:pt x="4883" y="9106"/>
                      <a:pt x="3655" y="7877"/>
                      <a:pt x="3655" y="6365"/>
                    </a:cubicBezTo>
                    <a:cubicBezTo>
                      <a:pt x="3655" y="4821"/>
                      <a:pt x="4883" y="3592"/>
                      <a:pt x="6427" y="3592"/>
                    </a:cubicBezTo>
                    <a:close/>
                    <a:moveTo>
                      <a:pt x="5829" y="1"/>
                    </a:moveTo>
                    <a:cubicBezTo>
                      <a:pt x="5356" y="1"/>
                      <a:pt x="5009" y="347"/>
                      <a:pt x="5009" y="852"/>
                    </a:cubicBezTo>
                    <a:lnTo>
                      <a:pt x="5009" y="1576"/>
                    </a:lnTo>
                    <a:cubicBezTo>
                      <a:pt x="4631" y="1702"/>
                      <a:pt x="4285" y="1828"/>
                      <a:pt x="3970" y="2017"/>
                    </a:cubicBezTo>
                    <a:lnTo>
                      <a:pt x="3466" y="1513"/>
                    </a:lnTo>
                    <a:cubicBezTo>
                      <a:pt x="3308" y="1356"/>
                      <a:pt x="3088" y="1277"/>
                      <a:pt x="2867" y="1277"/>
                    </a:cubicBezTo>
                    <a:cubicBezTo>
                      <a:pt x="2647" y="1277"/>
                      <a:pt x="2426" y="1356"/>
                      <a:pt x="2269" y="1513"/>
                    </a:cubicBezTo>
                    <a:lnTo>
                      <a:pt x="1481" y="2301"/>
                    </a:lnTo>
                    <a:cubicBezTo>
                      <a:pt x="1166" y="2616"/>
                      <a:pt x="1166" y="3151"/>
                      <a:pt x="1481" y="3466"/>
                    </a:cubicBezTo>
                    <a:lnTo>
                      <a:pt x="2017" y="4002"/>
                    </a:lnTo>
                    <a:cubicBezTo>
                      <a:pt x="1796" y="4317"/>
                      <a:pt x="1701" y="4664"/>
                      <a:pt x="1575" y="5010"/>
                    </a:cubicBezTo>
                    <a:lnTo>
                      <a:pt x="819" y="5010"/>
                    </a:lnTo>
                    <a:cubicBezTo>
                      <a:pt x="347" y="5010"/>
                      <a:pt x="0" y="5357"/>
                      <a:pt x="0" y="5829"/>
                    </a:cubicBezTo>
                    <a:lnTo>
                      <a:pt x="0" y="6932"/>
                    </a:lnTo>
                    <a:cubicBezTo>
                      <a:pt x="0" y="7405"/>
                      <a:pt x="347" y="7783"/>
                      <a:pt x="819" y="7783"/>
                    </a:cubicBezTo>
                    <a:lnTo>
                      <a:pt x="1575" y="7783"/>
                    </a:lnTo>
                    <a:cubicBezTo>
                      <a:pt x="1701" y="8129"/>
                      <a:pt x="1796" y="8476"/>
                      <a:pt x="2017" y="8791"/>
                    </a:cubicBezTo>
                    <a:lnTo>
                      <a:pt x="1481" y="9295"/>
                    </a:lnTo>
                    <a:cubicBezTo>
                      <a:pt x="1166" y="9610"/>
                      <a:pt x="1166" y="10177"/>
                      <a:pt x="1481" y="10492"/>
                    </a:cubicBezTo>
                    <a:lnTo>
                      <a:pt x="2269" y="11280"/>
                    </a:lnTo>
                    <a:cubicBezTo>
                      <a:pt x="2426" y="11437"/>
                      <a:pt x="2647" y="11516"/>
                      <a:pt x="2867" y="11516"/>
                    </a:cubicBezTo>
                    <a:cubicBezTo>
                      <a:pt x="3088" y="11516"/>
                      <a:pt x="3308" y="11437"/>
                      <a:pt x="3466" y="11280"/>
                    </a:cubicBezTo>
                    <a:lnTo>
                      <a:pt x="3970" y="10776"/>
                    </a:lnTo>
                    <a:cubicBezTo>
                      <a:pt x="4285" y="10965"/>
                      <a:pt x="4631" y="11091"/>
                      <a:pt x="5009" y="11185"/>
                    </a:cubicBezTo>
                    <a:lnTo>
                      <a:pt x="5009" y="11941"/>
                    </a:lnTo>
                    <a:cubicBezTo>
                      <a:pt x="5009" y="12414"/>
                      <a:pt x="5356" y="12760"/>
                      <a:pt x="5829" y="12760"/>
                    </a:cubicBezTo>
                    <a:lnTo>
                      <a:pt x="6931" y="12760"/>
                    </a:lnTo>
                    <a:cubicBezTo>
                      <a:pt x="7404" y="12760"/>
                      <a:pt x="7750" y="12414"/>
                      <a:pt x="7750" y="11941"/>
                    </a:cubicBezTo>
                    <a:lnTo>
                      <a:pt x="7750" y="11185"/>
                    </a:lnTo>
                    <a:cubicBezTo>
                      <a:pt x="8097" y="11091"/>
                      <a:pt x="8475" y="10965"/>
                      <a:pt x="8790" y="10776"/>
                    </a:cubicBezTo>
                    <a:lnTo>
                      <a:pt x="9294" y="11280"/>
                    </a:lnTo>
                    <a:cubicBezTo>
                      <a:pt x="9452" y="11437"/>
                      <a:pt x="9664" y="11516"/>
                      <a:pt x="9877" y="11516"/>
                    </a:cubicBezTo>
                    <a:cubicBezTo>
                      <a:pt x="10090" y="11516"/>
                      <a:pt x="10302" y="11437"/>
                      <a:pt x="10460" y="11280"/>
                    </a:cubicBezTo>
                    <a:lnTo>
                      <a:pt x="11247" y="10492"/>
                    </a:lnTo>
                    <a:cubicBezTo>
                      <a:pt x="11563" y="10177"/>
                      <a:pt x="11563" y="9610"/>
                      <a:pt x="11247" y="9295"/>
                    </a:cubicBezTo>
                    <a:lnTo>
                      <a:pt x="10743" y="8791"/>
                    </a:lnTo>
                    <a:cubicBezTo>
                      <a:pt x="10932" y="8476"/>
                      <a:pt x="11058" y="8129"/>
                      <a:pt x="11184" y="7783"/>
                    </a:cubicBezTo>
                    <a:lnTo>
                      <a:pt x="11941" y="7783"/>
                    </a:lnTo>
                    <a:cubicBezTo>
                      <a:pt x="12413" y="7783"/>
                      <a:pt x="12760" y="7405"/>
                      <a:pt x="12760" y="6932"/>
                    </a:cubicBezTo>
                    <a:lnTo>
                      <a:pt x="12760" y="5829"/>
                    </a:lnTo>
                    <a:cubicBezTo>
                      <a:pt x="12760" y="5325"/>
                      <a:pt x="12350" y="4979"/>
                      <a:pt x="11941" y="4979"/>
                    </a:cubicBezTo>
                    <a:lnTo>
                      <a:pt x="11184" y="4979"/>
                    </a:lnTo>
                    <a:cubicBezTo>
                      <a:pt x="11058" y="4632"/>
                      <a:pt x="10932" y="4254"/>
                      <a:pt x="10743" y="3939"/>
                    </a:cubicBezTo>
                    <a:lnTo>
                      <a:pt x="11247" y="3435"/>
                    </a:lnTo>
                    <a:cubicBezTo>
                      <a:pt x="11563" y="3120"/>
                      <a:pt x="11563" y="2553"/>
                      <a:pt x="11247" y="2238"/>
                    </a:cubicBezTo>
                    <a:lnTo>
                      <a:pt x="10460" y="1450"/>
                    </a:lnTo>
                    <a:cubicBezTo>
                      <a:pt x="10302" y="1293"/>
                      <a:pt x="10090" y="1214"/>
                      <a:pt x="9877" y="1214"/>
                    </a:cubicBezTo>
                    <a:cubicBezTo>
                      <a:pt x="9664" y="1214"/>
                      <a:pt x="9452" y="1293"/>
                      <a:pt x="9294" y="1450"/>
                    </a:cubicBezTo>
                    <a:lnTo>
                      <a:pt x="8790" y="1986"/>
                    </a:lnTo>
                    <a:cubicBezTo>
                      <a:pt x="8475" y="1765"/>
                      <a:pt x="8097" y="1671"/>
                      <a:pt x="7750" y="1545"/>
                    </a:cubicBezTo>
                    <a:lnTo>
                      <a:pt x="7750" y="852"/>
                    </a:lnTo>
                    <a:cubicBezTo>
                      <a:pt x="7750" y="379"/>
                      <a:pt x="7404" y="1"/>
                      <a:pt x="6931" y="1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7305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0ABD080B-9F86-1AB1-F4B4-2614D0D6BCB9}"/>
              </a:ext>
            </a:extLst>
          </p:cNvPr>
          <p:cNvSpPr/>
          <p:nvPr/>
        </p:nvSpPr>
        <p:spPr>
          <a:xfrm>
            <a:off x="0" y="1071154"/>
            <a:ext cx="12192000" cy="5242560"/>
          </a:xfrm>
          <a:prstGeom prst="rect">
            <a:avLst/>
          </a:prstGeom>
          <a:solidFill>
            <a:srgbClr val="3E85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B912C2A-AFC0-8084-DECA-F85B002AC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/>
              <a:t>RISERS </a:t>
            </a:r>
            <a:r>
              <a:rPr lang="pl-PL" sz="4000" err="1"/>
              <a:t>Reports</a:t>
            </a:r>
            <a:r>
              <a:rPr lang="pl-PL" sz="4000"/>
              <a:t> in </a:t>
            </a:r>
            <a:r>
              <a:rPr lang="pl-PL" sz="4000" err="1"/>
              <a:t>support</a:t>
            </a:r>
            <a:r>
              <a:rPr lang="pl-PL" sz="4000"/>
              <a:t> of IS </a:t>
            </a:r>
            <a:r>
              <a:rPr lang="pl-PL" sz="4000" err="1"/>
              <a:t>stadardisation</a:t>
            </a:r>
            <a:r>
              <a:rPr lang="pl-PL" sz="4000"/>
              <a:t> </a:t>
            </a:r>
            <a:r>
              <a:rPr lang="pl-PL" sz="4000" err="1"/>
              <a:t>needs</a:t>
            </a:r>
            <a:endParaRPr lang="pl-PL" sz="400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DB17998-7E0B-423D-84C9-2C4AF2C78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8226" y="1217812"/>
            <a:ext cx="3415574" cy="483093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87772EC-A5F1-8D1F-CF40-A32E2B995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637" y="1220874"/>
            <a:ext cx="3416493" cy="48347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3EC04B-F862-DE1E-3591-6243ECCE0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12" y="1445558"/>
            <a:ext cx="1949824" cy="19834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094A63-C8E2-FB30-85B8-4DD6687F2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2471" y="1445558"/>
            <a:ext cx="1893795" cy="198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21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18C24-158C-C104-BB41-4F507584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1;p28">
            <a:extLst>
              <a:ext uri="{FF2B5EF4-FFF2-40B4-BE49-F238E27FC236}">
                <a16:creationId xmlns:a16="http://schemas.microsoft.com/office/drawing/2014/main" id="{BF05F192-33D6-7838-E3FC-12CEA2601F00}"/>
              </a:ext>
            </a:extLst>
          </p:cNvPr>
          <p:cNvSpPr/>
          <p:nvPr/>
        </p:nvSpPr>
        <p:spPr>
          <a:xfrm>
            <a:off x="6219341" y="2231527"/>
            <a:ext cx="2049000" cy="2049000"/>
          </a:xfrm>
          <a:prstGeom prst="ellipse">
            <a:avLst/>
          </a:prstGeom>
          <a:solidFill>
            <a:srgbClr val="B8DC62">
              <a:alpha val="64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Google Shape;822;p28">
            <a:extLst>
              <a:ext uri="{FF2B5EF4-FFF2-40B4-BE49-F238E27FC236}">
                <a16:creationId xmlns:a16="http://schemas.microsoft.com/office/drawing/2014/main" id="{30AA01C2-E475-7FAE-3C6D-AB34C603A671}"/>
              </a:ext>
            </a:extLst>
          </p:cNvPr>
          <p:cNvSpPr/>
          <p:nvPr/>
        </p:nvSpPr>
        <p:spPr>
          <a:xfrm>
            <a:off x="4897916" y="2267073"/>
            <a:ext cx="1977900" cy="1977900"/>
          </a:xfrm>
          <a:prstGeom prst="ellipse">
            <a:avLst/>
          </a:prstGeom>
          <a:solidFill>
            <a:srgbClr val="FFA215">
              <a:alpha val="30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Google Shape;823;p28">
            <a:extLst>
              <a:ext uri="{FF2B5EF4-FFF2-40B4-BE49-F238E27FC236}">
                <a16:creationId xmlns:a16="http://schemas.microsoft.com/office/drawing/2014/main" id="{C9E70798-3FE1-412B-1204-5D08BEA5DEF8}"/>
              </a:ext>
            </a:extLst>
          </p:cNvPr>
          <p:cNvSpPr/>
          <p:nvPr/>
        </p:nvSpPr>
        <p:spPr>
          <a:xfrm>
            <a:off x="3540991" y="2267077"/>
            <a:ext cx="1977900" cy="1977900"/>
          </a:xfrm>
          <a:prstGeom prst="ellipse">
            <a:avLst/>
          </a:prstGeom>
          <a:solidFill>
            <a:srgbClr val="3E85C7">
              <a:alpha val="39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Google Shape;825;p28">
            <a:extLst>
              <a:ext uri="{FF2B5EF4-FFF2-40B4-BE49-F238E27FC236}">
                <a16:creationId xmlns:a16="http://schemas.microsoft.com/office/drawing/2014/main" id="{3871FF84-352F-F11E-2B76-266DEA2AF48F}"/>
              </a:ext>
            </a:extLst>
          </p:cNvPr>
          <p:cNvSpPr/>
          <p:nvPr/>
        </p:nvSpPr>
        <p:spPr>
          <a:xfrm>
            <a:off x="3823312" y="4144785"/>
            <a:ext cx="1344883" cy="307344"/>
          </a:xfrm>
          <a:custGeom>
            <a:avLst/>
            <a:gdLst/>
            <a:ahLst/>
            <a:cxnLst/>
            <a:rect l="l" t="t" r="r" b="b"/>
            <a:pathLst>
              <a:path w="81176" h="18551" extrusionOk="0">
                <a:moveTo>
                  <a:pt x="1074" y="0"/>
                </a:moveTo>
                <a:cubicBezTo>
                  <a:pt x="829" y="0"/>
                  <a:pt x="578" y="97"/>
                  <a:pt x="386" y="289"/>
                </a:cubicBezTo>
                <a:cubicBezTo>
                  <a:pt x="1" y="674"/>
                  <a:pt x="1" y="1291"/>
                  <a:pt x="386" y="1638"/>
                </a:cubicBezTo>
                <a:cubicBezTo>
                  <a:pt x="9748" y="11038"/>
                  <a:pt x="22153" y="16932"/>
                  <a:pt x="35291" y="18242"/>
                </a:cubicBezTo>
                <a:cubicBezTo>
                  <a:pt x="37217" y="18435"/>
                  <a:pt x="39143" y="18551"/>
                  <a:pt x="41070" y="18551"/>
                </a:cubicBezTo>
                <a:cubicBezTo>
                  <a:pt x="51202" y="18551"/>
                  <a:pt x="61257" y="15854"/>
                  <a:pt x="70003" y="10768"/>
                </a:cubicBezTo>
                <a:lnTo>
                  <a:pt x="71968" y="13272"/>
                </a:lnTo>
                <a:lnTo>
                  <a:pt x="81176" y="983"/>
                </a:lnTo>
                <a:lnTo>
                  <a:pt x="67075" y="7031"/>
                </a:lnTo>
                <a:lnTo>
                  <a:pt x="68809" y="9227"/>
                </a:lnTo>
                <a:cubicBezTo>
                  <a:pt x="60411" y="14040"/>
                  <a:pt x="50796" y="16605"/>
                  <a:pt x="41096" y="16605"/>
                </a:cubicBezTo>
                <a:cubicBezTo>
                  <a:pt x="39226" y="16605"/>
                  <a:pt x="37352" y="16509"/>
                  <a:pt x="35483" y="16316"/>
                </a:cubicBezTo>
                <a:cubicBezTo>
                  <a:pt x="22770" y="15045"/>
                  <a:pt x="10788" y="9343"/>
                  <a:pt x="1734" y="289"/>
                </a:cubicBezTo>
                <a:cubicBezTo>
                  <a:pt x="1561" y="97"/>
                  <a:pt x="1320" y="0"/>
                  <a:pt x="1074" y="0"/>
                </a:cubicBezTo>
                <a:close/>
              </a:path>
            </a:pathLst>
          </a:cu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Google Shape;826;p28">
            <a:extLst>
              <a:ext uri="{FF2B5EF4-FFF2-40B4-BE49-F238E27FC236}">
                <a16:creationId xmlns:a16="http://schemas.microsoft.com/office/drawing/2014/main" id="{4266E209-1EB6-EAE6-1BB7-ECDF4FAC7601}"/>
              </a:ext>
            </a:extLst>
          </p:cNvPr>
          <p:cNvSpPr/>
          <p:nvPr/>
        </p:nvSpPr>
        <p:spPr>
          <a:xfrm>
            <a:off x="6535395" y="4144785"/>
            <a:ext cx="1344237" cy="307344"/>
          </a:xfrm>
          <a:custGeom>
            <a:avLst/>
            <a:gdLst/>
            <a:ahLst/>
            <a:cxnLst/>
            <a:rect l="l" t="t" r="r" b="b"/>
            <a:pathLst>
              <a:path w="81137" h="18551" extrusionOk="0">
                <a:moveTo>
                  <a:pt x="1040" y="0"/>
                </a:moveTo>
                <a:cubicBezTo>
                  <a:pt x="790" y="0"/>
                  <a:pt x="539" y="97"/>
                  <a:pt x="347" y="289"/>
                </a:cubicBezTo>
                <a:cubicBezTo>
                  <a:pt x="0" y="674"/>
                  <a:pt x="0" y="1291"/>
                  <a:pt x="347" y="1638"/>
                </a:cubicBezTo>
                <a:cubicBezTo>
                  <a:pt x="9747" y="11038"/>
                  <a:pt x="22114" y="16932"/>
                  <a:pt x="35252" y="18242"/>
                </a:cubicBezTo>
                <a:cubicBezTo>
                  <a:pt x="37178" y="18435"/>
                  <a:pt x="39104" y="18551"/>
                  <a:pt x="41031" y="18551"/>
                </a:cubicBezTo>
                <a:cubicBezTo>
                  <a:pt x="51202" y="18551"/>
                  <a:pt x="61218" y="15854"/>
                  <a:pt x="70002" y="10768"/>
                </a:cubicBezTo>
                <a:lnTo>
                  <a:pt x="71967" y="13272"/>
                </a:lnTo>
                <a:lnTo>
                  <a:pt x="81137" y="983"/>
                </a:lnTo>
                <a:lnTo>
                  <a:pt x="67036" y="7031"/>
                </a:lnTo>
                <a:lnTo>
                  <a:pt x="68770" y="9227"/>
                </a:lnTo>
                <a:cubicBezTo>
                  <a:pt x="60372" y="14040"/>
                  <a:pt x="50784" y="16605"/>
                  <a:pt x="41070" y="16605"/>
                </a:cubicBezTo>
                <a:cubicBezTo>
                  <a:pt x="39197" y="16605"/>
                  <a:pt x="37319" y="16509"/>
                  <a:pt x="35444" y="16316"/>
                </a:cubicBezTo>
                <a:cubicBezTo>
                  <a:pt x="22769" y="15045"/>
                  <a:pt x="10787" y="9343"/>
                  <a:pt x="1734" y="289"/>
                </a:cubicBezTo>
                <a:cubicBezTo>
                  <a:pt x="1541" y="97"/>
                  <a:pt x="1291" y="0"/>
                  <a:pt x="1040" y="0"/>
                </a:cubicBezTo>
                <a:close/>
              </a:path>
            </a:pathLst>
          </a:cu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Google Shape;827;p28">
            <a:extLst>
              <a:ext uri="{FF2B5EF4-FFF2-40B4-BE49-F238E27FC236}">
                <a16:creationId xmlns:a16="http://schemas.microsoft.com/office/drawing/2014/main" id="{E7D98142-152D-DC56-D7BB-3C14E7468C8C}"/>
              </a:ext>
            </a:extLst>
          </p:cNvPr>
          <p:cNvSpPr/>
          <p:nvPr/>
        </p:nvSpPr>
        <p:spPr>
          <a:xfrm>
            <a:off x="5189236" y="1990479"/>
            <a:ext cx="1344883" cy="306814"/>
          </a:xfrm>
          <a:custGeom>
            <a:avLst/>
            <a:gdLst/>
            <a:ahLst/>
            <a:cxnLst/>
            <a:rect l="l" t="t" r="r" b="b"/>
            <a:pathLst>
              <a:path w="81176" h="18519" extrusionOk="0">
                <a:moveTo>
                  <a:pt x="41088" y="0"/>
                </a:moveTo>
                <a:cubicBezTo>
                  <a:pt x="39156" y="0"/>
                  <a:pt x="37221" y="98"/>
                  <a:pt x="35291" y="295"/>
                </a:cubicBezTo>
                <a:cubicBezTo>
                  <a:pt x="22154" y="1605"/>
                  <a:pt x="9748" y="7500"/>
                  <a:pt x="386" y="16861"/>
                </a:cubicBezTo>
                <a:cubicBezTo>
                  <a:pt x="1" y="17247"/>
                  <a:pt x="1" y="17863"/>
                  <a:pt x="386" y="18248"/>
                </a:cubicBezTo>
                <a:cubicBezTo>
                  <a:pt x="579" y="18403"/>
                  <a:pt x="810" y="18518"/>
                  <a:pt x="1080" y="18518"/>
                </a:cubicBezTo>
                <a:cubicBezTo>
                  <a:pt x="1311" y="18518"/>
                  <a:pt x="1581" y="18403"/>
                  <a:pt x="1735" y="18248"/>
                </a:cubicBezTo>
                <a:cubicBezTo>
                  <a:pt x="10827" y="9195"/>
                  <a:pt x="22770" y="3493"/>
                  <a:pt x="35484" y="2183"/>
                </a:cubicBezTo>
                <a:cubicBezTo>
                  <a:pt x="37332" y="1999"/>
                  <a:pt x="39183" y="1908"/>
                  <a:pt x="41029" y="1908"/>
                </a:cubicBezTo>
                <a:cubicBezTo>
                  <a:pt x="50770" y="1908"/>
                  <a:pt x="60389" y="4446"/>
                  <a:pt x="68809" y="9272"/>
                </a:cubicBezTo>
                <a:lnTo>
                  <a:pt x="67075" y="11506"/>
                </a:lnTo>
                <a:lnTo>
                  <a:pt x="81176" y="17555"/>
                </a:lnTo>
                <a:lnTo>
                  <a:pt x="81176" y="17555"/>
                </a:lnTo>
                <a:lnTo>
                  <a:pt x="71968" y="5265"/>
                </a:lnTo>
                <a:lnTo>
                  <a:pt x="70003" y="7769"/>
                </a:lnTo>
                <a:cubicBezTo>
                  <a:pt x="61266" y="2689"/>
                  <a:pt x="51225" y="0"/>
                  <a:pt x="41088" y="0"/>
                </a:cubicBezTo>
                <a:close/>
              </a:path>
            </a:pathLst>
          </a:cu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oogle Shape;8168;p76">
            <a:extLst>
              <a:ext uri="{FF2B5EF4-FFF2-40B4-BE49-F238E27FC236}">
                <a16:creationId xmlns:a16="http://schemas.microsoft.com/office/drawing/2014/main" id="{7103108E-3A4B-1818-8F07-9D6FE6C04A98}"/>
              </a:ext>
            </a:extLst>
          </p:cNvPr>
          <p:cNvGrpSpPr/>
          <p:nvPr/>
        </p:nvGrpSpPr>
        <p:grpSpPr>
          <a:xfrm>
            <a:off x="4041647" y="2917733"/>
            <a:ext cx="666833" cy="609038"/>
            <a:chOff x="-59470075" y="3308975"/>
            <a:chExt cx="318200" cy="316075"/>
          </a:xfrm>
          <a:solidFill>
            <a:srgbClr val="3E85C7"/>
          </a:solidFill>
        </p:grpSpPr>
        <p:sp>
          <p:nvSpPr>
            <p:cNvPr id="4" name="Google Shape;8169;p76">
              <a:extLst>
                <a:ext uri="{FF2B5EF4-FFF2-40B4-BE49-F238E27FC236}">
                  <a16:creationId xmlns:a16="http://schemas.microsoft.com/office/drawing/2014/main" id="{FD5747EE-B6B3-269D-50B0-D5EA5715645A}"/>
                </a:ext>
              </a:extLst>
            </p:cNvPr>
            <p:cNvSpPr/>
            <p:nvPr/>
          </p:nvSpPr>
          <p:spPr>
            <a:xfrm>
              <a:off x="-59403925" y="3522625"/>
              <a:ext cx="21275" cy="20500"/>
            </a:xfrm>
            <a:custGeom>
              <a:avLst/>
              <a:gdLst/>
              <a:ahLst/>
              <a:cxnLst/>
              <a:rect l="l" t="t" r="r" b="b"/>
              <a:pathLst>
                <a:path w="851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51" y="820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Google Shape;8170;p76">
              <a:extLst>
                <a:ext uri="{FF2B5EF4-FFF2-40B4-BE49-F238E27FC236}">
                  <a16:creationId xmlns:a16="http://schemas.microsoft.com/office/drawing/2014/main" id="{80DED302-CA7B-F802-2DF3-5E2A7F3C40FB}"/>
                </a:ext>
              </a:extLst>
            </p:cNvPr>
            <p:cNvSpPr/>
            <p:nvPr/>
          </p:nvSpPr>
          <p:spPr>
            <a:xfrm>
              <a:off x="-593621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Google Shape;8171;p76">
              <a:extLst>
                <a:ext uri="{FF2B5EF4-FFF2-40B4-BE49-F238E27FC236}">
                  <a16:creationId xmlns:a16="http://schemas.microsoft.com/office/drawing/2014/main" id="{CA7B27E8-EB16-57DE-753B-251C27D00CC1}"/>
                </a:ext>
              </a:extLst>
            </p:cNvPr>
            <p:cNvSpPr/>
            <p:nvPr/>
          </p:nvSpPr>
          <p:spPr>
            <a:xfrm>
              <a:off x="-593212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Google Shape;8172;p76">
              <a:extLst>
                <a:ext uri="{FF2B5EF4-FFF2-40B4-BE49-F238E27FC236}">
                  <a16:creationId xmlns:a16="http://schemas.microsoft.com/office/drawing/2014/main" id="{69997935-4EFF-AC4D-B5EF-2696A880FD86}"/>
                </a:ext>
              </a:extLst>
            </p:cNvPr>
            <p:cNvSpPr/>
            <p:nvPr/>
          </p:nvSpPr>
          <p:spPr>
            <a:xfrm>
              <a:off x="-592794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Google Shape;8173;p76">
              <a:extLst>
                <a:ext uri="{FF2B5EF4-FFF2-40B4-BE49-F238E27FC236}">
                  <a16:creationId xmlns:a16="http://schemas.microsoft.com/office/drawing/2014/main" id="{A27B1A6B-9C66-AF60-6808-D800A23035F0}"/>
                </a:ext>
              </a:extLst>
            </p:cNvPr>
            <p:cNvSpPr/>
            <p:nvPr/>
          </p:nvSpPr>
          <p:spPr>
            <a:xfrm>
              <a:off x="-59470075" y="3418825"/>
              <a:ext cx="317425" cy="206225"/>
            </a:xfrm>
            <a:custGeom>
              <a:avLst/>
              <a:gdLst/>
              <a:ahLst/>
              <a:cxnLst/>
              <a:rect l="l" t="t" r="r" b="b"/>
              <a:pathLst>
                <a:path w="12697" h="8249" extrusionOk="0">
                  <a:moveTo>
                    <a:pt x="10523" y="3334"/>
                  </a:moveTo>
                  <a:cubicBezTo>
                    <a:pt x="10775" y="3334"/>
                    <a:pt x="10932" y="3523"/>
                    <a:pt x="10932" y="3775"/>
                  </a:cubicBezTo>
                  <a:lnTo>
                    <a:pt x="10932" y="5413"/>
                  </a:lnTo>
                  <a:cubicBezTo>
                    <a:pt x="10932" y="5665"/>
                    <a:pt x="10712" y="5854"/>
                    <a:pt x="10523" y="5854"/>
                  </a:cubicBezTo>
                  <a:lnTo>
                    <a:pt x="2268" y="5854"/>
                  </a:lnTo>
                  <a:cubicBezTo>
                    <a:pt x="2016" y="5854"/>
                    <a:pt x="1827" y="5665"/>
                    <a:pt x="1827" y="5413"/>
                  </a:cubicBezTo>
                  <a:lnTo>
                    <a:pt x="1827" y="3775"/>
                  </a:lnTo>
                  <a:cubicBezTo>
                    <a:pt x="1827" y="3523"/>
                    <a:pt x="2016" y="3334"/>
                    <a:pt x="2268" y="3334"/>
                  </a:cubicBezTo>
                  <a:close/>
                  <a:moveTo>
                    <a:pt x="2893" y="1"/>
                  </a:moveTo>
                  <a:cubicBezTo>
                    <a:pt x="2822" y="1"/>
                    <a:pt x="2748" y="18"/>
                    <a:pt x="2678" y="57"/>
                  </a:cubicBezTo>
                  <a:lnTo>
                    <a:pt x="221" y="1727"/>
                  </a:lnTo>
                  <a:cubicBezTo>
                    <a:pt x="95" y="1790"/>
                    <a:pt x="0" y="1916"/>
                    <a:pt x="0" y="2073"/>
                  </a:cubicBezTo>
                  <a:lnTo>
                    <a:pt x="0" y="7870"/>
                  </a:lnTo>
                  <a:cubicBezTo>
                    <a:pt x="0" y="8091"/>
                    <a:pt x="221" y="8248"/>
                    <a:pt x="410" y="8248"/>
                  </a:cubicBezTo>
                  <a:lnTo>
                    <a:pt x="12255" y="8248"/>
                  </a:lnTo>
                  <a:cubicBezTo>
                    <a:pt x="12507" y="8248"/>
                    <a:pt x="12665" y="8059"/>
                    <a:pt x="12665" y="7870"/>
                  </a:cubicBezTo>
                  <a:lnTo>
                    <a:pt x="12665" y="2073"/>
                  </a:lnTo>
                  <a:cubicBezTo>
                    <a:pt x="12697" y="1884"/>
                    <a:pt x="12507" y="1664"/>
                    <a:pt x="12287" y="1664"/>
                  </a:cubicBezTo>
                  <a:lnTo>
                    <a:pt x="5797" y="1664"/>
                  </a:lnTo>
                  <a:lnTo>
                    <a:pt x="5797" y="404"/>
                  </a:lnTo>
                  <a:cubicBezTo>
                    <a:pt x="5797" y="166"/>
                    <a:pt x="5600" y="1"/>
                    <a:pt x="5382" y="1"/>
                  </a:cubicBezTo>
                  <a:cubicBezTo>
                    <a:pt x="5311" y="1"/>
                    <a:pt x="5237" y="18"/>
                    <a:pt x="5167" y="57"/>
                  </a:cubicBezTo>
                  <a:lnTo>
                    <a:pt x="3308" y="1286"/>
                  </a:lnTo>
                  <a:lnTo>
                    <a:pt x="3308" y="404"/>
                  </a:lnTo>
                  <a:cubicBezTo>
                    <a:pt x="3308" y="166"/>
                    <a:pt x="3111" y="1"/>
                    <a:pt x="28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Google Shape;8174;p76">
              <a:extLst>
                <a:ext uri="{FF2B5EF4-FFF2-40B4-BE49-F238E27FC236}">
                  <a16:creationId xmlns:a16="http://schemas.microsoft.com/office/drawing/2014/main" id="{181FEC2F-716A-101C-753D-0D9BE7319015}"/>
                </a:ext>
              </a:extLst>
            </p:cNvPr>
            <p:cNvSpPr/>
            <p:nvPr/>
          </p:nvSpPr>
          <p:spPr>
            <a:xfrm>
              <a:off x="-592385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Google Shape;8175;p76">
              <a:extLst>
                <a:ext uri="{FF2B5EF4-FFF2-40B4-BE49-F238E27FC236}">
                  <a16:creationId xmlns:a16="http://schemas.microsoft.com/office/drawing/2014/main" id="{00A45166-4CEE-DE2F-DA16-2F12A120E347}"/>
                </a:ext>
              </a:extLst>
            </p:cNvPr>
            <p:cNvSpPr/>
            <p:nvPr/>
          </p:nvSpPr>
          <p:spPr>
            <a:xfrm>
              <a:off x="-59292875" y="3308975"/>
              <a:ext cx="106350" cy="41400"/>
            </a:xfrm>
            <a:custGeom>
              <a:avLst/>
              <a:gdLst/>
              <a:ahLst/>
              <a:cxnLst/>
              <a:rect l="l" t="t" r="r" b="b"/>
              <a:pathLst>
                <a:path w="4254" h="1656" extrusionOk="0">
                  <a:moveTo>
                    <a:pt x="1305" y="1"/>
                  </a:moveTo>
                  <a:cubicBezTo>
                    <a:pt x="904" y="1"/>
                    <a:pt x="497" y="175"/>
                    <a:pt x="158" y="545"/>
                  </a:cubicBezTo>
                  <a:cubicBezTo>
                    <a:pt x="1" y="702"/>
                    <a:pt x="64" y="986"/>
                    <a:pt x="221" y="1143"/>
                  </a:cubicBezTo>
                  <a:cubicBezTo>
                    <a:pt x="311" y="1218"/>
                    <a:pt x="409" y="1258"/>
                    <a:pt x="503" y="1258"/>
                  </a:cubicBezTo>
                  <a:cubicBezTo>
                    <a:pt x="606" y="1258"/>
                    <a:pt x="706" y="1210"/>
                    <a:pt x="788" y="1112"/>
                  </a:cubicBezTo>
                  <a:cubicBezTo>
                    <a:pt x="946" y="938"/>
                    <a:pt x="1127" y="852"/>
                    <a:pt x="1308" y="852"/>
                  </a:cubicBezTo>
                  <a:cubicBezTo>
                    <a:pt x="1489" y="852"/>
                    <a:pt x="1670" y="938"/>
                    <a:pt x="1828" y="1112"/>
                  </a:cubicBezTo>
                  <a:cubicBezTo>
                    <a:pt x="2150" y="1466"/>
                    <a:pt x="2562" y="1655"/>
                    <a:pt x="2977" y="1655"/>
                  </a:cubicBezTo>
                  <a:cubicBezTo>
                    <a:pt x="3374" y="1655"/>
                    <a:pt x="3773" y="1482"/>
                    <a:pt x="4096" y="1112"/>
                  </a:cubicBezTo>
                  <a:cubicBezTo>
                    <a:pt x="4254" y="954"/>
                    <a:pt x="4222" y="671"/>
                    <a:pt x="4065" y="513"/>
                  </a:cubicBezTo>
                  <a:cubicBezTo>
                    <a:pt x="3990" y="438"/>
                    <a:pt x="3886" y="399"/>
                    <a:pt x="3781" y="399"/>
                  </a:cubicBezTo>
                  <a:cubicBezTo>
                    <a:pt x="3665" y="399"/>
                    <a:pt x="3549" y="446"/>
                    <a:pt x="3466" y="545"/>
                  </a:cubicBezTo>
                  <a:cubicBezTo>
                    <a:pt x="3309" y="734"/>
                    <a:pt x="3135" y="828"/>
                    <a:pt x="2962" y="828"/>
                  </a:cubicBezTo>
                  <a:cubicBezTo>
                    <a:pt x="2789" y="828"/>
                    <a:pt x="2616" y="734"/>
                    <a:pt x="2458" y="545"/>
                  </a:cubicBezTo>
                  <a:cubicBezTo>
                    <a:pt x="2136" y="191"/>
                    <a:pt x="1724" y="1"/>
                    <a:pt x="1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oogle Shape;8176;p76">
              <a:extLst>
                <a:ext uri="{FF2B5EF4-FFF2-40B4-BE49-F238E27FC236}">
                  <a16:creationId xmlns:a16="http://schemas.microsoft.com/office/drawing/2014/main" id="{2ED8B3DE-8AF8-92B6-322D-FED75C294986}"/>
                </a:ext>
              </a:extLst>
            </p:cNvPr>
            <p:cNvSpPr/>
            <p:nvPr/>
          </p:nvSpPr>
          <p:spPr>
            <a:xfrm>
              <a:off x="-59214100" y="3371400"/>
              <a:ext cx="62225" cy="68550"/>
            </a:xfrm>
            <a:custGeom>
              <a:avLst/>
              <a:gdLst/>
              <a:ahLst/>
              <a:cxnLst/>
              <a:rect l="l" t="t" r="r" b="b"/>
              <a:pathLst>
                <a:path w="2489" h="2742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742"/>
                  </a:lnTo>
                  <a:lnTo>
                    <a:pt x="2489" y="2742"/>
                  </a:lnTo>
                  <a:lnTo>
                    <a:pt x="2489" y="379"/>
                  </a:lnTo>
                  <a:cubicBezTo>
                    <a:pt x="2458" y="190"/>
                    <a:pt x="2268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Google Shape;8177;p76">
              <a:extLst>
                <a:ext uri="{FF2B5EF4-FFF2-40B4-BE49-F238E27FC236}">
                  <a16:creationId xmlns:a16="http://schemas.microsoft.com/office/drawing/2014/main" id="{D0BE16AA-AAA7-464F-D117-33ACA17F1505}"/>
                </a:ext>
              </a:extLst>
            </p:cNvPr>
            <p:cNvSpPr/>
            <p:nvPr/>
          </p:nvSpPr>
          <p:spPr>
            <a:xfrm>
              <a:off x="-59297600" y="3392600"/>
              <a:ext cx="62250" cy="48150"/>
            </a:xfrm>
            <a:custGeom>
              <a:avLst/>
              <a:gdLst/>
              <a:ahLst/>
              <a:cxnLst/>
              <a:rect l="l" t="t" r="r" b="b"/>
              <a:pathLst>
                <a:path w="2490" h="1926" extrusionOk="0">
                  <a:moveTo>
                    <a:pt x="387" y="0"/>
                  </a:moveTo>
                  <a:cubicBezTo>
                    <a:pt x="163" y="0"/>
                    <a:pt x="1" y="177"/>
                    <a:pt x="1" y="382"/>
                  </a:cubicBezTo>
                  <a:lnTo>
                    <a:pt x="1" y="1925"/>
                  </a:lnTo>
                  <a:lnTo>
                    <a:pt x="2489" y="1925"/>
                  </a:lnTo>
                  <a:lnTo>
                    <a:pt x="2489" y="382"/>
                  </a:lnTo>
                  <a:cubicBezTo>
                    <a:pt x="2489" y="161"/>
                    <a:pt x="2300" y="4"/>
                    <a:pt x="2080" y="4"/>
                  </a:cubicBezTo>
                  <a:lnTo>
                    <a:pt x="442" y="4"/>
                  </a:lnTo>
                  <a:cubicBezTo>
                    <a:pt x="423" y="1"/>
                    <a:pt x="405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oogle Shape;7412;p74">
            <a:extLst>
              <a:ext uri="{FF2B5EF4-FFF2-40B4-BE49-F238E27FC236}">
                <a16:creationId xmlns:a16="http://schemas.microsoft.com/office/drawing/2014/main" id="{85ABDC67-AB36-039E-EB57-B7118EC14ADA}"/>
              </a:ext>
            </a:extLst>
          </p:cNvPr>
          <p:cNvGrpSpPr/>
          <p:nvPr/>
        </p:nvGrpSpPr>
        <p:grpSpPr>
          <a:xfrm>
            <a:off x="5544736" y="2960929"/>
            <a:ext cx="720325" cy="663899"/>
            <a:chOff x="2085450" y="842250"/>
            <a:chExt cx="483700" cy="481850"/>
          </a:xfrm>
          <a:solidFill>
            <a:srgbClr val="FFA215"/>
          </a:solidFill>
        </p:grpSpPr>
        <p:sp>
          <p:nvSpPr>
            <p:cNvPr id="14" name="Google Shape;7413;p74">
              <a:extLst>
                <a:ext uri="{FF2B5EF4-FFF2-40B4-BE49-F238E27FC236}">
                  <a16:creationId xmlns:a16="http://schemas.microsoft.com/office/drawing/2014/main" id="{0534F565-4F09-D8F6-D5CB-20BE58EAC6D8}"/>
                </a:ext>
              </a:extLst>
            </p:cNvPr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7414;p74">
              <a:extLst>
                <a:ext uri="{FF2B5EF4-FFF2-40B4-BE49-F238E27FC236}">
                  <a16:creationId xmlns:a16="http://schemas.microsoft.com/office/drawing/2014/main" id="{EEEFF5F0-C175-B408-2227-610CFEE05F5A}"/>
                </a:ext>
              </a:extLst>
            </p:cNvPr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7415;p74">
              <a:extLst>
                <a:ext uri="{FF2B5EF4-FFF2-40B4-BE49-F238E27FC236}">
                  <a16:creationId xmlns:a16="http://schemas.microsoft.com/office/drawing/2014/main" id="{DB896AD5-3DAA-864F-8C1F-5660C771B5E9}"/>
                </a:ext>
              </a:extLst>
            </p:cNvPr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" name="Grupa 16">
            <a:extLst>
              <a:ext uri="{FF2B5EF4-FFF2-40B4-BE49-F238E27FC236}">
                <a16:creationId xmlns:a16="http://schemas.microsoft.com/office/drawing/2014/main" id="{6BCFDBAD-918B-D0A0-4EE4-04FE36126E59}"/>
              </a:ext>
            </a:extLst>
          </p:cNvPr>
          <p:cNvGrpSpPr/>
          <p:nvPr/>
        </p:nvGrpSpPr>
        <p:grpSpPr>
          <a:xfrm>
            <a:off x="6953867" y="2896925"/>
            <a:ext cx="878431" cy="993851"/>
            <a:chOff x="9364285" y="2051213"/>
            <a:chExt cx="920890" cy="1031064"/>
          </a:xfrm>
        </p:grpSpPr>
        <p:sp>
          <p:nvSpPr>
            <p:cNvPr id="18" name="Google Shape;681;p35">
              <a:extLst>
                <a:ext uri="{FF2B5EF4-FFF2-40B4-BE49-F238E27FC236}">
                  <a16:creationId xmlns:a16="http://schemas.microsoft.com/office/drawing/2014/main" id="{A042D2D9-3C54-ED7F-7B50-655FA4905E5D}"/>
                </a:ext>
              </a:extLst>
            </p:cNvPr>
            <p:cNvSpPr/>
            <p:nvPr/>
          </p:nvSpPr>
          <p:spPr>
            <a:xfrm>
              <a:off x="9843020" y="2620699"/>
              <a:ext cx="442155" cy="461578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6427" y="3592"/>
                  </a:moveTo>
                  <a:cubicBezTo>
                    <a:pt x="7939" y="3592"/>
                    <a:pt x="9168" y="4821"/>
                    <a:pt x="9168" y="6365"/>
                  </a:cubicBezTo>
                  <a:cubicBezTo>
                    <a:pt x="9168" y="7846"/>
                    <a:pt x="7908" y="9106"/>
                    <a:pt x="6427" y="9106"/>
                  </a:cubicBezTo>
                  <a:cubicBezTo>
                    <a:pt x="4883" y="9106"/>
                    <a:pt x="3655" y="7877"/>
                    <a:pt x="3655" y="6365"/>
                  </a:cubicBezTo>
                  <a:cubicBezTo>
                    <a:pt x="3655" y="4821"/>
                    <a:pt x="4883" y="3592"/>
                    <a:pt x="6427" y="3592"/>
                  </a:cubicBez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52"/>
                  </a:cubicBezTo>
                  <a:lnTo>
                    <a:pt x="5009" y="1576"/>
                  </a:lnTo>
                  <a:cubicBezTo>
                    <a:pt x="4631" y="1702"/>
                    <a:pt x="4285" y="1828"/>
                    <a:pt x="3970" y="2017"/>
                  </a:cubicBezTo>
                  <a:lnTo>
                    <a:pt x="3466" y="1513"/>
                  </a:lnTo>
                  <a:cubicBezTo>
                    <a:pt x="3308" y="1356"/>
                    <a:pt x="3088" y="1277"/>
                    <a:pt x="2867" y="1277"/>
                  </a:cubicBezTo>
                  <a:cubicBezTo>
                    <a:pt x="2647" y="1277"/>
                    <a:pt x="2426" y="1356"/>
                    <a:pt x="2269" y="1513"/>
                  </a:cubicBezTo>
                  <a:lnTo>
                    <a:pt x="1481" y="2301"/>
                  </a:lnTo>
                  <a:cubicBezTo>
                    <a:pt x="1166" y="2616"/>
                    <a:pt x="1166" y="3151"/>
                    <a:pt x="1481" y="3466"/>
                  </a:cubicBezTo>
                  <a:lnTo>
                    <a:pt x="2017" y="4002"/>
                  </a:lnTo>
                  <a:cubicBezTo>
                    <a:pt x="1796" y="4317"/>
                    <a:pt x="1701" y="4664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7"/>
                    <a:pt x="0" y="5829"/>
                  </a:cubicBezTo>
                  <a:lnTo>
                    <a:pt x="0" y="6932"/>
                  </a:lnTo>
                  <a:cubicBezTo>
                    <a:pt x="0" y="7405"/>
                    <a:pt x="347" y="7783"/>
                    <a:pt x="819" y="7783"/>
                  </a:cubicBezTo>
                  <a:lnTo>
                    <a:pt x="1575" y="7783"/>
                  </a:lnTo>
                  <a:cubicBezTo>
                    <a:pt x="1701" y="8129"/>
                    <a:pt x="1796" y="8476"/>
                    <a:pt x="2017" y="8791"/>
                  </a:cubicBezTo>
                  <a:lnTo>
                    <a:pt x="1481" y="9295"/>
                  </a:lnTo>
                  <a:cubicBezTo>
                    <a:pt x="1166" y="9610"/>
                    <a:pt x="1166" y="10177"/>
                    <a:pt x="1481" y="10492"/>
                  </a:cubicBezTo>
                  <a:lnTo>
                    <a:pt x="2269" y="11280"/>
                  </a:lnTo>
                  <a:cubicBezTo>
                    <a:pt x="2426" y="11437"/>
                    <a:pt x="2647" y="11516"/>
                    <a:pt x="2867" y="11516"/>
                  </a:cubicBezTo>
                  <a:cubicBezTo>
                    <a:pt x="3088" y="11516"/>
                    <a:pt x="3308" y="11437"/>
                    <a:pt x="3466" y="11280"/>
                  </a:cubicBezTo>
                  <a:lnTo>
                    <a:pt x="3970" y="10776"/>
                  </a:lnTo>
                  <a:cubicBezTo>
                    <a:pt x="4285" y="10965"/>
                    <a:pt x="4631" y="11091"/>
                    <a:pt x="5009" y="11185"/>
                  </a:cubicBezTo>
                  <a:lnTo>
                    <a:pt x="5009" y="11941"/>
                  </a:lnTo>
                  <a:cubicBezTo>
                    <a:pt x="5009" y="12414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414"/>
                    <a:pt x="7750" y="11941"/>
                  </a:cubicBezTo>
                  <a:lnTo>
                    <a:pt x="7750" y="11185"/>
                  </a:lnTo>
                  <a:cubicBezTo>
                    <a:pt x="8097" y="11091"/>
                    <a:pt x="8475" y="10965"/>
                    <a:pt x="8790" y="10776"/>
                  </a:cubicBezTo>
                  <a:lnTo>
                    <a:pt x="9294" y="11280"/>
                  </a:lnTo>
                  <a:cubicBezTo>
                    <a:pt x="9452" y="11437"/>
                    <a:pt x="9664" y="11516"/>
                    <a:pt x="9877" y="11516"/>
                  </a:cubicBezTo>
                  <a:cubicBezTo>
                    <a:pt x="10090" y="11516"/>
                    <a:pt x="10302" y="11437"/>
                    <a:pt x="10460" y="11280"/>
                  </a:cubicBezTo>
                  <a:lnTo>
                    <a:pt x="11247" y="10492"/>
                  </a:lnTo>
                  <a:cubicBezTo>
                    <a:pt x="11563" y="10177"/>
                    <a:pt x="11563" y="9610"/>
                    <a:pt x="11247" y="9295"/>
                  </a:cubicBezTo>
                  <a:lnTo>
                    <a:pt x="10743" y="8791"/>
                  </a:lnTo>
                  <a:cubicBezTo>
                    <a:pt x="10932" y="8476"/>
                    <a:pt x="11058" y="8129"/>
                    <a:pt x="11184" y="7783"/>
                  </a:cubicBezTo>
                  <a:lnTo>
                    <a:pt x="11941" y="7783"/>
                  </a:lnTo>
                  <a:cubicBezTo>
                    <a:pt x="12413" y="7783"/>
                    <a:pt x="12760" y="7405"/>
                    <a:pt x="12760" y="6932"/>
                  </a:cubicBezTo>
                  <a:lnTo>
                    <a:pt x="12760" y="5829"/>
                  </a:lnTo>
                  <a:cubicBezTo>
                    <a:pt x="12760" y="5325"/>
                    <a:pt x="12350" y="4979"/>
                    <a:pt x="11941" y="4979"/>
                  </a:cubicBezTo>
                  <a:lnTo>
                    <a:pt x="11184" y="4979"/>
                  </a:lnTo>
                  <a:cubicBezTo>
                    <a:pt x="11058" y="4632"/>
                    <a:pt x="10932" y="4254"/>
                    <a:pt x="10743" y="3939"/>
                  </a:cubicBezTo>
                  <a:lnTo>
                    <a:pt x="11247" y="3435"/>
                  </a:lnTo>
                  <a:cubicBezTo>
                    <a:pt x="11563" y="3120"/>
                    <a:pt x="11563" y="2553"/>
                    <a:pt x="11247" y="2238"/>
                  </a:cubicBezTo>
                  <a:lnTo>
                    <a:pt x="10460" y="1450"/>
                  </a:lnTo>
                  <a:cubicBezTo>
                    <a:pt x="10302" y="1293"/>
                    <a:pt x="10090" y="1214"/>
                    <a:pt x="9877" y="1214"/>
                  </a:cubicBezTo>
                  <a:cubicBezTo>
                    <a:pt x="9664" y="1214"/>
                    <a:pt x="9452" y="1293"/>
                    <a:pt x="9294" y="1450"/>
                  </a:cubicBezTo>
                  <a:lnTo>
                    <a:pt x="8790" y="1986"/>
                  </a:lnTo>
                  <a:cubicBezTo>
                    <a:pt x="8475" y="1765"/>
                    <a:pt x="8097" y="1671"/>
                    <a:pt x="7750" y="1545"/>
                  </a:cubicBezTo>
                  <a:lnTo>
                    <a:pt x="7750" y="852"/>
                  </a:lnTo>
                  <a:cubicBezTo>
                    <a:pt x="7750" y="379"/>
                    <a:pt x="7404" y="1"/>
                    <a:pt x="6931" y="1"/>
                  </a:cubicBezTo>
                  <a:close/>
                </a:path>
              </a:pathLst>
            </a:custGeom>
            <a:solidFill>
              <a:srgbClr val="B8D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681;p35">
              <a:extLst>
                <a:ext uri="{FF2B5EF4-FFF2-40B4-BE49-F238E27FC236}">
                  <a16:creationId xmlns:a16="http://schemas.microsoft.com/office/drawing/2014/main" id="{3C9BA44B-EA05-F858-0825-4960B91CD04B}"/>
                </a:ext>
              </a:extLst>
            </p:cNvPr>
            <p:cNvSpPr/>
            <p:nvPr/>
          </p:nvSpPr>
          <p:spPr>
            <a:xfrm>
              <a:off x="9364285" y="2051213"/>
              <a:ext cx="722298" cy="707166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6427" y="3592"/>
                  </a:moveTo>
                  <a:cubicBezTo>
                    <a:pt x="7939" y="3592"/>
                    <a:pt x="9168" y="4821"/>
                    <a:pt x="9168" y="6365"/>
                  </a:cubicBezTo>
                  <a:cubicBezTo>
                    <a:pt x="9168" y="7846"/>
                    <a:pt x="7908" y="9106"/>
                    <a:pt x="6427" y="9106"/>
                  </a:cubicBezTo>
                  <a:cubicBezTo>
                    <a:pt x="4883" y="9106"/>
                    <a:pt x="3655" y="7877"/>
                    <a:pt x="3655" y="6365"/>
                  </a:cubicBezTo>
                  <a:cubicBezTo>
                    <a:pt x="3655" y="4821"/>
                    <a:pt x="4883" y="3592"/>
                    <a:pt x="6427" y="3592"/>
                  </a:cubicBez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52"/>
                  </a:cubicBezTo>
                  <a:lnTo>
                    <a:pt x="5009" y="1576"/>
                  </a:lnTo>
                  <a:cubicBezTo>
                    <a:pt x="4631" y="1702"/>
                    <a:pt x="4285" y="1828"/>
                    <a:pt x="3970" y="2017"/>
                  </a:cubicBezTo>
                  <a:lnTo>
                    <a:pt x="3466" y="1513"/>
                  </a:lnTo>
                  <a:cubicBezTo>
                    <a:pt x="3308" y="1356"/>
                    <a:pt x="3088" y="1277"/>
                    <a:pt x="2867" y="1277"/>
                  </a:cubicBezTo>
                  <a:cubicBezTo>
                    <a:pt x="2647" y="1277"/>
                    <a:pt x="2426" y="1356"/>
                    <a:pt x="2269" y="1513"/>
                  </a:cubicBezTo>
                  <a:lnTo>
                    <a:pt x="1481" y="2301"/>
                  </a:lnTo>
                  <a:cubicBezTo>
                    <a:pt x="1166" y="2616"/>
                    <a:pt x="1166" y="3151"/>
                    <a:pt x="1481" y="3466"/>
                  </a:cubicBezTo>
                  <a:lnTo>
                    <a:pt x="2017" y="4002"/>
                  </a:lnTo>
                  <a:cubicBezTo>
                    <a:pt x="1796" y="4317"/>
                    <a:pt x="1701" y="4664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7"/>
                    <a:pt x="0" y="5829"/>
                  </a:cubicBezTo>
                  <a:lnTo>
                    <a:pt x="0" y="6932"/>
                  </a:lnTo>
                  <a:cubicBezTo>
                    <a:pt x="0" y="7405"/>
                    <a:pt x="347" y="7783"/>
                    <a:pt x="819" y="7783"/>
                  </a:cubicBezTo>
                  <a:lnTo>
                    <a:pt x="1575" y="7783"/>
                  </a:lnTo>
                  <a:cubicBezTo>
                    <a:pt x="1701" y="8129"/>
                    <a:pt x="1796" y="8476"/>
                    <a:pt x="2017" y="8791"/>
                  </a:cubicBezTo>
                  <a:lnTo>
                    <a:pt x="1481" y="9295"/>
                  </a:lnTo>
                  <a:cubicBezTo>
                    <a:pt x="1166" y="9610"/>
                    <a:pt x="1166" y="10177"/>
                    <a:pt x="1481" y="10492"/>
                  </a:cubicBezTo>
                  <a:lnTo>
                    <a:pt x="2269" y="11280"/>
                  </a:lnTo>
                  <a:cubicBezTo>
                    <a:pt x="2426" y="11437"/>
                    <a:pt x="2647" y="11516"/>
                    <a:pt x="2867" y="11516"/>
                  </a:cubicBezTo>
                  <a:cubicBezTo>
                    <a:pt x="3088" y="11516"/>
                    <a:pt x="3308" y="11437"/>
                    <a:pt x="3466" y="11280"/>
                  </a:cubicBezTo>
                  <a:lnTo>
                    <a:pt x="3970" y="10776"/>
                  </a:lnTo>
                  <a:cubicBezTo>
                    <a:pt x="4285" y="10965"/>
                    <a:pt x="4631" y="11091"/>
                    <a:pt x="5009" y="11185"/>
                  </a:cubicBezTo>
                  <a:lnTo>
                    <a:pt x="5009" y="11941"/>
                  </a:lnTo>
                  <a:cubicBezTo>
                    <a:pt x="5009" y="12414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414"/>
                    <a:pt x="7750" y="11941"/>
                  </a:cubicBezTo>
                  <a:lnTo>
                    <a:pt x="7750" y="11185"/>
                  </a:lnTo>
                  <a:cubicBezTo>
                    <a:pt x="8097" y="11091"/>
                    <a:pt x="8475" y="10965"/>
                    <a:pt x="8790" y="10776"/>
                  </a:cubicBezTo>
                  <a:lnTo>
                    <a:pt x="9294" y="11280"/>
                  </a:lnTo>
                  <a:cubicBezTo>
                    <a:pt x="9452" y="11437"/>
                    <a:pt x="9664" y="11516"/>
                    <a:pt x="9877" y="11516"/>
                  </a:cubicBezTo>
                  <a:cubicBezTo>
                    <a:pt x="10090" y="11516"/>
                    <a:pt x="10302" y="11437"/>
                    <a:pt x="10460" y="11280"/>
                  </a:cubicBezTo>
                  <a:lnTo>
                    <a:pt x="11247" y="10492"/>
                  </a:lnTo>
                  <a:cubicBezTo>
                    <a:pt x="11563" y="10177"/>
                    <a:pt x="11563" y="9610"/>
                    <a:pt x="11247" y="9295"/>
                  </a:cubicBezTo>
                  <a:lnTo>
                    <a:pt x="10743" y="8791"/>
                  </a:lnTo>
                  <a:cubicBezTo>
                    <a:pt x="10932" y="8476"/>
                    <a:pt x="11058" y="8129"/>
                    <a:pt x="11184" y="7783"/>
                  </a:cubicBezTo>
                  <a:lnTo>
                    <a:pt x="11941" y="7783"/>
                  </a:lnTo>
                  <a:cubicBezTo>
                    <a:pt x="12413" y="7783"/>
                    <a:pt x="12760" y="7405"/>
                    <a:pt x="12760" y="6932"/>
                  </a:cubicBezTo>
                  <a:lnTo>
                    <a:pt x="12760" y="5829"/>
                  </a:lnTo>
                  <a:cubicBezTo>
                    <a:pt x="12760" y="5325"/>
                    <a:pt x="12350" y="4979"/>
                    <a:pt x="11941" y="4979"/>
                  </a:cubicBezTo>
                  <a:lnTo>
                    <a:pt x="11184" y="4979"/>
                  </a:lnTo>
                  <a:cubicBezTo>
                    <a:pt x="11058" y="4632"/>
                    <a:pt x="10932" y="4254"/>
                    <a:pt x="10743" y="3939"/>
                  </a:cubicBezTo>
                  <a:lnTo>
                    <a:pt x="11247" y="3435"/>
                  </a:lnTo>
                  <a:cubicBezTo>
                    <a:pt x="11563" y="3120"/>
                    <a:pt x="11563" y="2553"/>
                    <a:pt x="11247" y="2238"/>
                  </a:cubicBezTo>
                  <a:lnTo>
                    <a:pt x="10460" y="1450"/>
                  </a:lnTo>
                  <a:cubicBezTo>
                    <a:pt x="10302" y="1293"/>
                    <a:pt x="10090" y="1214"/>
                    <a:pt x="9877" y="1214"/>
                  </a:cubicBezTo>
                  <a:cubicBezTo>
                    <a:pt x="9664" y="1214"/>
                    <a:pt x="9452" y="1293"/>
                    <a:pt x="9294" y="1450"/>
                  </a:cubicBezTo>
                  <a:lnTo>
                    <a:pt x="8790" y="1986"/>
                  </a:lnTo>
                  <a:cubicBezTo>
                    <a:pt x="8475" y="1765"/>
                    <a:pt x="8097" y="1671"/>
                    <a:pt x="7750" y="1545"/>
                  </a:cubicBezTo>
                  <a:lnTo>
                    <a:pt x="7750" y="852"/>
                  </a:lnTo>
                  <a:cubicBezTo>
                    <a:pt x="7750" y="379"/>
                    <a:pt x="7404" y="1"/>
                    <a:pt x="6931" y="1"/>
                  </a:cubicBezTo>
                  <a:close/>
                </a:path>
              </a:pathLst>
            </a:custGeom>
            <a:solidFill>
              <a:srgbClr val="B8D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Tytuł 1">
            <a:extLst>
              <a:ext uri="{FF2B5EF4-FFF2-40B4-BE49-F238E27FC236}">
                <a16:creationId xmlns:a16="http://schemas.microsoft.com/office/drawing/2014/main" id="{046F2815-48FD-3BAA-0CA1-808EA013C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Autofit/>
          </a:bodyPr>
          <a:lstStyle/>
          <a:p>
            <a:r>
              <a:rPr lang="pl-PL" sz="4000"/>
              <a:t>Step 2  </a:t>
            </a:r>
            <a:r>
              <a:rPr lang="pl-PL" sz="4000" err="1"/>
              <a:t>Consider</a:t>
            </a:r>
            <a:r>
              <a:rPr lang="pl-PL" sz="4000"/>
              <a:t> </a:t>
            </a:r>
            <a:r>
              <a:rPr lang="pl-PL" sz="4000" err="1"/>
              <a:t>interdependencies</a:t>
            </a:r>
            <a:r>
              <a:rPr lang="pl-PL" sz="4000"/>
              <a:t> </a:t>
            </a:r>
            <a:r>
              <a:rPr lang="pl-PL" sz="4000" err="1"/>
              <a:t>between</a:t>
            </a:r>
            <a:r>
              <a:rPr lang="pl-PL" sz="4000"/>
              <a:t> </a:t>
            </a:r>
            <a:r>
              <a:rPr lang="pl-PL" sz="4000" err="1"/>
              <a:t>different</a:t>
            </a:r>
            <a:r>
              <a:rPr lang="pl-PL" sz="4000"/>
              <a:t> R&amp;I </a:t>
            </a:r>
            <a:r>
              <a:rPr lang="pl-PL" sz="4000" err="1"/>
              <a:t>needs</a:t>
            </a:r>
            <a:endParaRPr lang="pl-PL" sz="4000"/>
          </a:p>
        </p:txBody>
      </p:sp>
      <p:sp>
        <p:nvSpPr>
          <p:cNvPr id="26" name="Google Shape;498;p24">
            <a:extLst>
              <a:ext uri="{FF2B5EF4-FFF2-40B4-BE49-F238E27FC236}">
                <a16:creationId xmlns:a16="http://schemas.microsoft.com/office/drawing/2014/main" id="{92BF0FDB-21CC-F119-AE59-458FEEFFAE54}"/>
              </a:ext>
            </a:extLst>
          </p:cNvPr>
          <p:cNvSpPr txBox="1"/>
          <p:nvPr/>
        </p:nvSpPr>
        <p:spPr>
          <a:xfrm>
            <a:off x="1016529" y="3052379"/>
            <a:ext cx="3294199" cy="20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Sector-specific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needs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SemiBold Condensed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8" name="Google Shape;483;p24">
            <a:extLst>
              <a:ext uri="{FF2B5EF4-FFF2-40B4-BE49-F238E27FC236}">
                <a16:creationId xmlns:a16="http://schemas.microsoft.com/office/drawing/2014/main" id="{36D82309-C286-6871-64A1-3C3C91C43E49}"/>
              </a:ext>
            </a:extLst>
          </p:cNvPr>
          <p:cNvSpPr txBox="1"/>
          <p:nvPr/>
        </p:nvSpPr>
        <p:spPr>
          <a:xfrm>
            <a:off x="4988305" y="4655431"/>
            <a:ext cx="2031600" cy="44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Horizontal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needs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A215"/>
              </a:solidFill>
              <a:effectLst/>
              <a:uLnTx/>
              <a:uFillTx/>
              <a:latin typeface="Bahnschrift SemiBold Condensed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0" name="Google Shape;517;p24">
            <a:extLst>
              <a:ext uri="{FF2B5EF4-FFF2-40B4-BE49-F238E27FC236}">
                <a16:creationId xmlns:a16="http://schemas.microsoft.com/office/drawing/2014/main" id="{AFD9CA28-8364-C723-51B6-70F5E98D83E5}"/>
              </a:ext>
            </a:extLst>
          </p:cNvPr>
          <p:cNvSpPr txBox="1"/>
          <p:nvPr/>
        </p:nvSpPr>
        <p:spPr>
          <a:xfrm>
            <a:off x="7443859" y="3038018"/>
            <a:ext cx="3184221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Syste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m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level</a:t>
            </a:r>
            <a:r>
              <a:rPr kumimoji="0" lang="pl-PL" sz="2400" b="0" i="0" u="none" strike="noStrike" kern="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kumimoji="0" lang="pl-PL" sz="2400" b="0" i="0" u="none" strike="noStrike" kern="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Bold Condensed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needs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B8DC62"/>
              </a:solidFill>
              <a:effectLst/>
              <a:uLnTx/>
              <a:uFillTx/>
              <a:latin typeface="Bahnschrift SemiBold Condensed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DF44DF6-A8B4-3358-897D-75403D9B7AFF}"/>
              </a:ext>
            </a:extLst>
          </p:cNvPr>
          <p:cNvSpPr txBox="1"/>
          <p:nvPr/>
        </p:nvSpPr>
        <p:spPr>
          <a:xfrm>
            <a:off x="3989411" y="1323585"/>
            <a:ext cx="6842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Systems </a:t>
            </a:r>
            <a:r>
              <a:rPr kumimoji="0" lang="pl-PL" sz="2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thinking</a:t>
            </a:r>
            <a:r>
              <a:rPr kumimoji="0" lang="pl-PL" sz="2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approach</a:t>
            </a:r>
            <a:r>
              <a:rPr kumimoji="0" lang="pl-PL" sz="2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6345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DE6E-498E-32D8-024C-18CDB22BA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67D0083F-F059-88B0-6812-486552892D57}"/>
              </a:ext>
            </a:extLst>
          </p:cNvPr>
          <p:cNvGrpSpPr/>
          <p:nvPr/>
        </p:nvGrpSpPr>
        <p:grpSpPr>
          <a:xfrm>
            <a:off x="907519" y="3158156"/>
            <a:ext cx="3618761" cy="1727217"/>
            <a:chOff x="3540991" y="1432695"/>
            <a:chExt cx="4727350" cy="2461650"/>
          </a:xfrm>
        </p:grpSpPr>
        <p:sp>
          <p:nvSpPr>
            <p:cNvPr id="82" name="Google Shape;821;p28">
              <a:extLst>
                <a:ext uri="{FF2B5EF4-FFF2-40B4-BE49-F238E27FC236}">
                  <a16:creationId xmlns:a16="http://schemas.microsoft.com/office/drawing/2014/main" id="{2BBC3F5B-C002-A2E1-4BC9-DDC2719B66BB}"/>
                </a:ext>
              </a:extLst>
            </p:cNvPr>
            <p:cNvSpPr/>
            <p:nvPr/>
          </p:nvSpPr>
          <p:spPr>
            <a:xfrm>
              <a:off x="6219341" y="1673743"/>
              <a:ext cx="2049000" cy="2049000"/>
            </a:xfrm>
            <a:prstGeom prst="ellipse">
              <a:avLst/>
            </a:prstGeom>
            <a:solidFill>
              <a:srgbClr val="B8DC62">
                <a:alpha val="64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Google Shape;822;p28">
              <a:extLst>
                <a:ext uri="{FF2B5EF4-FFF2-40B4-BE49-F238E27FC236}">
                  <a16:creationId xmlns:a16="http://schemas.microsoft.com/office/drawing/2014/main" id="{491C8B58-9ABE-4DCC-9C39-3D0A1123A79D}"/>
                </a:ext>
              </a:extLst>
            </p:cNvPr>
            <p:cNvSpPr/>
            <p:nvPr/>
          </p:nvSpPr>
          <p:spPr>
            <a:xfrm>
              <a:off x="4897916" y="1709289"/>
              <a:ext cx="1977900" cy="1977900"/>
            </a:xfrm>
            <a:prstGeom prst="ellipse">
              <a:avLst/>
            </a:prstGeom>
            <a:solidFill>
              <a:srgbClr val="FFA215">
                <a:alpha val="30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Google Shape;823;p28">
              <a:extLst>
                <a:ext uri="{FF2B5EF4-FFF2-40B4-BE49-F238E27FC236}">
                  <a16:creationId xmlns:a16="http://schemas.microsoft.com/office/drawing/2014/main" id="{D1D760C2-47D8-E636-3815-C1217AE032DE}"/>
                </a:ext>
              </a:extLst>
            </p:cNvPr>
            <p:cNvSpPr/>
            <p:nvPr/>
          </p:nvSpPr>
          <p:spPr>
            <a:xfrm>
              <a:off x="3540991" y="1709293"/>
              <a:ext cx="1977900" cy="1977900"/>
            </a:xfrm>
            <a:prstGeom prst="ellipse">
              <a:avLst/>
            </a:prstGeom>
            <a:solidFill>
              <a:srgbClr val="3E85C7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Google Shape;825;p28">
              <a:extLst>
                <a:ext uri="{FF2B5EF4-FFF2-40B4-BE49-F238E27FC236}">
                  <a16:creationId xmlns:a16="http://schemas.microsoft.com/office/drawing/2014/main" id="{27A1CC52-9335-EFB2-7B5A-C5497BEF6B03}"/>
                </a:ext>
              </a:extLst>
            </p:cNvPr>
            <p:cNvSpPr/>
            <p:nvPr/>
          </p:nvSpPr>
          <p:spPr>
            <a:xfrm>
              <a:off x="3823312" y="3587001"/>
              <a:ext cx="1344883" cy="307344"/>
            </a:xfrm>
            <a:custGeom>
              <a:avLst/>
              <a:gdLst/>
              <a:ahLst/>
              <a:cxnLst/>
              <a:rect l="l" t="t" r="r" b="b"/>
              <a:pathLst>
                <a:path w="81176" h="18551" extrusionOk="0">
                  <a:moveTo>
                    <a:pt x="1074" y="0"/>
                  </a:moveTo>
                  <a:cubicBezTo>
                    <a:pt x="829" y="0"/>
                    <a:pt x="578" y="97"/>
                    <a:pt x="386" y="289"/>
                  </a:cubicBezTo>
                  <a:cubicBezTo>
                    <a:pt x="1" y="674"/>
                    <a:pt x="1" y="1291"/>
                    <a:pt x="386" y="1638"/>
                  </a:cubicBezTo>
                  <a:cubicBezTo>
                    <a:pt x="9748" y="11038"/>
                    <a:pt x="22153" y="16932"/>
                    <a:pt x="35291" y="18242"/>
                  </a:cubicBezTo>
                  <a:cubicBezTo>
                    <a:pt x="37217" y="18435"/>
                    <a:pt x="39143" y="18551"/>
                    <a:pt x="41070" y="18551"/>
                  </a:cubicBezTo>
                  <a:cubicBezTo>
                    <a:pt x="51202" y="18551"/>
                    <a:pt x="61257" y="15854"/>
                    <a:pt x="70003" y="10768"/>
                  </a:cubicBezTo>
                  <a:lnTo>
                    <a:pt x="71968" y="13272"/>
                  </a:lnTo>
                  <a:lnTo>
                    <a:pt x="81176" y="983"/>
                  </a:lnTo>
                  <a:lnTo>
                    <a:pt x="67075" y="7031"/>
                  </a:lnTo>
                  <a:lnTo>
                    <a:pt x="68809" y="9227"/>
                  </a:lnTo>
                  <a:cubicBezTo>
                    <a:pt x="60411" y="14040"/>
                    <a:pt x="50796" y="16605"/>
                    <a:pt x="41096" y="16605"/>
                  </a:cubicBezTo>
                  <a:cubicBezTo>
                    <a:pt x="39226" y="16605"/>
                    <a:pt x="37352" y="16509"/>
                    <a:pt x="35483" y="16316"/>
                  </a:cubicBezTo>
                  <a:cubicBezTo>
                    <a:pt x="22770" y="15045"/>
                    <a:pt x="10788" y="9343"/>
                    <a:pt x="1734" y="289"/>
                  </a:cubicBezTo>
                  <a:cubicBezTo>
                    <a:pt x="1561" y="97"/>
                    <a:pt x="1320" y="0"/>
                    <a:pt x="1074" y="0"/>
                  </a:cubicBezTo>
                  <a:close/>
                </a:path>
              </a:pathLst>
            </a:cu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Google Shape;826;p28">
              <a:extLst>
                <a:ext uri="{FF2B5EF4-FFF2-40B4-BE49-F238E27FC236}">
                  <a16:creationId xmlns:a16="http://schemas.microsoft.com/office/drawing/2014/main" id="{E501713B-3682-2177-14A0-9B8F0C46A032}"/>
                </a:ext>
              </a:extLst>
            </p:cNvPr>
            <p:cNvSpPr/>
            <p:nvPr/>
          </p:nvSpPr>
          <p:spPr>
            <a:xfrm>
              <a:off x="6535395" y="3587001"/>
              <a:ext cx="1344237" cy="307344"/>
            </a:xfrm>
            <a:custGeom>
              <a:avLst/>
              <a:gdLst/>
              <a:ahLst/>
              <a:cxnLst/>
              <a:rect l="l" t="t" r="r" b="b"/>
              <a:pathLst>
                <a:path w="81137" h="18551" extrusionOk="0">
                  <a:moveTo>
                    <a:pt x="1040" y="0"/>
                  </a:moveTo>
                  <a:cubicBezTo>
                    <a:pt x="790" y="0"/>
                    <a:pt x="539" y="97"/>
                    <a:pt x="347" y="289"/>
                  </a:cubicBezTo>
                  <a:cubicBezTo>
                    <a:pt x="0" y="674"/>
                    <a:pt x="0" y="1291"/>
                    <a:pt x="347" y="1638"/>
                  </a:cubicBezTo>
                  <a:cubicBezTo>
                    <a:pt x="9747" y="11038"/>
                    <a:pt x="22114" y="16932"/>
                    <a:pt x="35252" y="18242"/>
                  </a:cubicBezTo>
                  <a:cubicBezTo>
                    <a:pt x="37178" y="18435"/>
                    <a:pt x="39104" y="18551"/>
                    <a:pt x="41031" y="18551"/>
                  </a:cubicBezTo>
                  <a:cubicBezTo>
                    <a:pt x="51202" y="18551"/>
                    <a:pt x="61218" y="15854"/>
                    <a:pt x="70002" y="10768"/>
                  </a:cubicBezTo>
                  <a:lnTo>
                    <a:pt x="71967" y="13272"/>
                  </a:lnTo>
                  <a:lnTo>
                    <a:pt x="81137" y="983"/>
                  </a:lnTo>
                  <a:lnTo>
                    <a:pt x="67036" y="7031"/>
                  </a:lnTo>
                  <a:lnTo>
                    <a:pt x="68770" y="9227"/>
                  </a:lnTo>
                  <a:cubicBezTo>
                    <a:pt x="60372" y="14040"/>
                    <a:pt x="50784" y="16605"/>
                    <a:pt x="41070" y="16605"/>
                  </a:cubicBezTo>
                  <a:cubicBezTo>
                    <a:pt x="39197" y="16605"/>
                    <a:pt x="37319" y="16509"/>
                    <a:pt x="35444" y="16316"/>
                  </a:cubicBezTo>
                  <a:cubicBezTo>
                    <a:pt x="22769" y="15045"/>
                    <a:pt x="10787" y="9343"/>
                    <a:pt x="1734" y="289"/>
                  </a:cubicBezTo>
                  <a:cubicBezTo>
                    <a:pt x="1541" y="97"/>
                    <a:pt x="1291" y="0"/>
                    <a:pt x="1040" y="0"/>
                  </a:cubicBezTo>
                  <a:close/>
                </a:path>
              </a:pathLst>
            </a:cu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Google Shape;827;p28">
              <a:extLst>
                <a:ext uri="{FF2B5EF4-FFF2-40B4-BE49-F238E27FC236}">
                  <a16:creationId xmlns:a16="http://schemas.microsoft.com/office/drawing/2014/main" id="{1D0E34BF-EF83-9C88-A9EC-7280F850C4E0}"/>
                </a:ext>
              </a:extLst>
            </p:cNvPr>
            <p:cNvSpPr/>
            <p:nvPr/>
          </p:nvSpPr>
          <p:spPr>
            <a:xfrm>
              <a:off x="5189236" y="1432695"/>
              <a:ext cx="1344883" cy="306814"/>
            </a:xfrm>
            <a:custGeom>
              <a:avLst/>
              <a:gdLst/>
              <a:ahLst/>
              <a:cxnLst/>
              <a:rect l="l" t="t" r="r" b="b"/>
              <a:pathLst>
                <a:path w="81176" h="18519" extrusionOk="0">
                  <a:moveTo>
                    <a:pt x="41088" y="0"/>
                  </a:moveTo>
                  <a:cubicBezTo>
                    <a:pt x="39156" y="0"/>
                    <a:pt x="37221" y="98"/>
                    <a:pt x="35291" y="295"/>
                  </a:cubicBezTo>
                  <a:cubicBezTo>
                    <a:pt x="22154" y="1605"/>
                    <a:pt x="9748" y="7500"/>
                    <a:pt x="386" y="16861"/>
                  </a:cubicBezTo>
                  <a:cubicBezTo>
                    <a:pt x="1" y="17247"/>
                    <a:pt x="1" y="17863"/>
                    <a:pt x="386" y="18248"/>
                  </a:cubicBezTo>
                  <a:cubicBezTo>
                    <a:pt x="579" y="18403"/>
                    <a:pt x="810" y="18518"/>
                    <a:pt x="1080" y="18518"/>
                  </a:cubicBezTo>
                  <a:cubicBezTo>
                    <a:pt x="1311" y="18518"/>
                    <a:pt x="1581" y="18403"/>
                    <a:pt x="1735" y="18248"/>
                  </a:cubicBezTo>
                  <a:cubicBezTo>
                    <a:pt x="10827" y="9195"/>
                    <a:pt x="22770" y="3493"/>
                    <a:pt x="35484" y="2183"/>
                  </a:cubicBezTo>
                  <a:cubicBezTo>
                    <a:pt x="37332" y="1999"/>
                    <a:pt x="39183" y="1908"/>
                    <a:pt x="41029" y="1908"/>
                  </a:cubicBezTo>
                  <a:cubicBezTo>
                    <a:pt x="50770" y="1908"/>
                    <a:pt x="60389" y="4446"/>
                    <a:pt x="68809" y="9272"/>
                  </a:cubicBezTo>
                  <a:lnTo>
                    <a:pt x="67075" y="11506"/>
                  </a:lnTo>
                  <a:lnTo>
                    <a:pt x="81176" y="17555"/>
                  </a:lnTo>
                  <a:lnTo>
                    <a:pt x="81176" y="17555"/>
                  </a:lnTo>
                  <a:lnTo>
                    <a:pt x="71968" y="5265"/>
                  </a:lnTo>
                  <a:lnTo>
                    <a:pt x="70003" y="7769"/>
                  </a:lnTo>
                  <a:cubicBezTo>
                    <a:pt x="61266" y="2689"/>
                    <a:pt x="51225" y="0"/>
                    <a:pt x="41088" y="0"/>
                  </a:cubicBezTo>
                  <a:close/>
                </a:path>
              </a:pathLst>
            </a:cu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" name="Google Shape;8168;p76">
              <a:extLst>
                <a:ext uri="{FF2B5EF4-FFF2-40B4-BE49-F238E27FC236}">
                  <a16:creationId xmlns:a16="http://schemas.microsoft.com/office/drawing/2014/main" id="{4BBAC3AB-0CF5-A0CF-50AA-A96FC2490CAF}"/>
                </a:ext>
              </a:extLst>
            </p:cNvPr>
            <p:cNvGrpSpPr/>
            <p:nvPr/>
          </p:nvGrpSpPr>
          <p:grpSpPr>
            <a:xfrm>
              <a:off x="4041647" y="2359949"/>
              <a:ext cx="666833" cy="609038"/>
              <a:chOff x="-59470075" y="3308975"/>
              <a:chExt cx="318200" cy="316075"/>
            </a:xfrm>
            <a:solidFill>
              <a:srgbClr val="3E85C7"/>
            </a:solidFill>
          </p:grpSpPr>
          <p:sp>
            <p:nvSpPr>
              <p:cNvPr id="4" name="Google Shape;8169;p76">
                <a:extLst>
                  <a:ext uri="{FF2B5EF4-FFF2-40B4-BE49-F238E27FC236}">
                    <a16:creationId xmlns:a16="http://schemas.microsoft.com/office/drawing/2014/main" id="{CEDA72FF-6DD7-67C1-9B1C-DF2A2151AFFD}"/>
                  </a:ext>
                </a:extLst>
              </p:cNvPr>
              <p:cNvSpPr/>
              <p:nvPr/>
            </p:nvSpPr>
            <p:spPr>
              <a:xfrm>
                <a:off x="-59403925" y="3522625"/>
                <a:ext cx="212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51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51" y="820"/>
                    </a:lnTo>
                    <a:lnTo>
                      <a:pt x="8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Google Shape;8170;p76">
                <a:extLst>
                  <a:ext uri="{FF2B5EF4-FFF2-40B4-BE49-F238E27FC236}">
                    <a16:creationId xmlns:a16="http://schemas.microsoft.com/office/drawing/2014/main" id="{DB7C570A-E23E-41D2-DC0D-289428BC4511}"/>
                  </a:ext>
                </a:extLst>
              </p:cNvPr>
              <p:cNvSpPr/>
              <p:nvPr/>
            </p:nvSpPr>
            <p:spPr>
              <a:xfrm>
                <a:off x="-593621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Google Shape;8171;p76">
                <a:extLst>
                  <a:ext uri="{FF2B5EF4-FFF2-40B4-BE49-F238E27FC236}">
                    <a16:creationId xmlns:a16="http://schemas.microsoft.com/office/drawing/2014/main" id="{7E56F07F-9C9C-984D-8166-CE282176DAE1}"/>
                  </a:ext>
                </a:extLst>
              </p:cNvPr>
              <p:cNvSpPr/>
              <p:nvPr/>
            </p:nvSpPr>
            <p:spPr>
              <a:xfrm>
                <a:off x="-593212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8172;p76">
                <a:extLst>
                  <a:ext uri="{FF2B5EF4-FFF2-40B4-BE49-F238E27FC236}">
                    <a16:creationId xmlns:a16="http://schemas.microsoft.com/office/drawing/2014/main" id="{8A4AB587-8B21-F64C-2FB4-3615AC2A506E}"/>
                  </a:ext>
                </a:extLst>
              </p:cNvPr>
              <p:cNvSpPr/>
              <p:nvPr/>
            </p:nvSpPr>
            <p:spPr>
              <a:xfrm>
                <a:off x="-592794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Google Shape;8173;p76">
                <a:extLst>
                  <a:ext uri="{FF2B5EF4-FFF2-40B4-BE49-F238E27FC236}">
                    <a16:creationId xmlns:a16="http://schemas.microsoft.com/office/drawing/2014/main" id="{4976C6D6-AAE4-B052-0A88-5198762BD93F}"/>
                  </a:ext>
                </a:extLst>
              </p:cNvPr>
              <p:cNvSpPr/>
              <p:nvPr/>
            </p:nvSpPr>
            <p:spPr>
              <a:xfrm>
                <a:off x="-59470075" y="3418825"/>
                <a:ext cx="317425" cy="206225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8249" extrusionOk="0">
                    <a:moveTo>
                      <a:pt x="10523" y="3334"/>
                    </a:moveTo>
                    <a:cubicBezTo>
                      <a:pt x="10775" y="3334"/>
                      <a:pt x="10932" y="3523"/>
                      <a:pt x="10932" y="3775"/>
                    </a:cubicBezTo>
                    <a:lnTo>
                      <a:pt x="10932" y="5413"/>
                    </a:lnTo>
                    <a:cubicBezTo>
                      <a:pt x="10932" y="5665"/>
                      <a:pt x="10712" y="5854"/>
                      <a:pt x="10523" y="5854"/>
                    </a:cubicBezTo>
                    <a:lnTo>
                      <a:pt x="2268" y="5854"/>
                    </a:lnTo>
                    <a:cubicBezTo>
                      <a:pt x="2016" y="5854"/>
                      <a:pt x="1827" y="5665"/>
                      <a:pt x="1827" y="5413"/>
                    </a:cubicBezTo>
                    <a:lnTo>
                      <a:pt x="1827" y="3775"/>
                    </a:lnTo>
                    <a:cubicBezTo>
                      <a:pt x="1827" y="3523"/>
                      <a:pt x="2016" y="3334"/>
                      <a:pt x="2268" y="3334"/>
                    </a:cubicBezTo>
                    <a:close/>
                    <a:moveTo>
                      <a:pt x="2893" y="1"/>
                    </a:moveTo>
                    <a:cubicBezTo>
                      <a:pt x="2822" y="1"/>
                      <a:pt x="2748" y="18"/>
                      <a:pt x="2678" y="57"/>
                    </a:cubicBezTo>
                    <a:lnTo>
                      <a:pt x="221" y="1727"/>
                    </a:lnTo>
                    <a:cubicBezTo>
                      <a:pt x="95" y="1790"/>
                      <a:pt x="0" y="1916"/>
                      <a:pt x="0" y="2073"/>
                    </a:cubicBezTo>
                    <a:lnTo>
                      <a:pt x="0" y="7870"/>
                    </a:lnTo>
                    <a:cubicBezTo>
                      <a:pt x="0" y="8091"/>
                      <a:pt x="221" y="8248"/>
                      <a:pt x="410" y="8248"/>
                    </a:cubicBezTo>
                    <a:lnTo>
                      <a:pt x="12255" y="8248"/>
                    </a:lnTo>
                    <a:cubicBezTo>
                      <a:pt x="12507" y="8248"/>
                      <a:pt x="12665" y="8059"/>
                      <a:pt x="12665" y="7870"/>
                    </a:cubicBezTo>
                    <a:lnTo>
                      <a:pt x="12665" y="2073"/>
                    </a:lnTo>
                    <a:cubicBezTo>
                      <a:pt x="12697" y="1884"/>
                      <a:pt x="12507" y="1664"/>
                      <a:pt x="12287" y="1664"/>
                    </a:cubicBezTo>
                    <a:lnTo>
                      <a:pt x="5797" y="1664"/>
                    </a:lnTo>
                    <a:lnTo>
                      <a:pt x="5797" y="404"/>
                    </a:lnTo>
                    <a:cubicBezTo>
                      <a:pt x="5797" y="166"/>
                      <a:pt x="5600" y="1"/>
                      <a:pt x="5382" y="1"/>
                    </a:cubicBezTo>
                    <a:cubicBezTo>
                      <a:pt x="5311" y="1"/>
                      <a:pt x="5237" y="18"/>
                      <a:pt x="5167" y="57"/>
                    </a:cubicBezTo>
                    <a:lnTo>
                      <a:pt x="3308" y="1286"/>
                    </a:lnTo>
                    <a:lnTo>
                      <a:pt x="3308" y="404"/>
                    </a:lnTo>
                    <a:cubicBezTo>
                      <a:pt x="3308" y="166"/>
                      <a:pt x="3111" y="1"/>
                      <a:pt x="2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8174;p76">
                <a:extLst>
                  <a:ext uri="{FF2B5EF4-FFF2-40B4-BE49-F238E27FC236}">
                    <a16:creationId xmlns:a16="http://schemas.microsoft.com/office/drawing/2014/main" id="{DAD6D963-FFEF-BBA4-8361-21BA43CA6D1A}"/>
                  </a:ext>
                </a:extLst>
              </p:cNvPr>
              <p:cNvSpPr/>
              <p:nvPr/>
            </p:nvSpPr>
            <p:spPr>
              <a:xfrm>
                <a:off x="-592385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Google Shape;8175;p76">
                <a:extLst>
                  <a:ext uri="{FF2B5EF4-FFF2-40B4-BE49-F238E27FC236}">
                    <a16:creationId xmlns:a16="http://schemas.microsoft.com/office/drawing/2014/main" id="{C343F4F2-303E-6910-F91D-30EE37869D34}"/>
                  </a:ext>
                </a:extLst>
              </p:cNvPr>
              <p:cNvSpPr/>
              <p:nvPr/>
            </p:nvSpPr>
            <p:spPr>
              <a:xfrm>
                <a:off x="-59292875" y="3308975"/>
                <a:ext cx="106350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656" extrusionOk="0">
                    <a:moveTo>
                      <a:pt x="1305" y="1"/>
                    </a:moveTo>
                    <a:cubicBezTo>
                      <a:pt x="904" y="1"/>
                      <a:pt x="497" y="175"/>
                      <a:pt x="158" y="545"/>
                    </a:cubicBezTo>
                    <a:cubicBezTo>
                      <a:pt x="1" y="702"/>
                      <a:pt x="64" y="986"/>
                      <a:pt x="221" y="1143"/>
                    </a:cubicBezTo>
                    <a:cubicBezTo>
                      <a:pt x="311" y="1218"/>
                      <a:pt x="409" y="1258"/>
                      <a:pt x="503" y="1258"/>
                    </a:cubicBezTo>
                    <a:cubicBezTo>
                      <a:pt x="606" y="1258"/>
                      <a:pt x="706" y="1210"/>
                      <a:pt x="788" y="1112"/>
                    </a:cubicBezTo>
                    <a:cubicBezTo>
                      <a:pt x="946" y="938"/>
                      <a:pt x="1127" y="852"/>
                      <a:pt x="1308" y="852"/>
                    </a:cubicBezTo>
                    <a:cubicBezTo>
                      <a:pt x="1489" y="852"/>
                      <a:pt x="1670" y="938"/>
                      <a:pt x="1828" y="1112"/>
                    </a:cubicBezTo>
                    <a:cubicBezTo>
                      <a:pt x="2150" y="1466"/>
                      <a:pt x="2562" y="1655"/>
                      <a:pt x="2977" y="1655"/>
                    </a:cubicBezTo>
                    <a:cubicBezTo>
                      <a:pt x="3374" y="1655"/>
                      <a:pt x="3773" y="1482"/>
                      <a:pt x="4096" y="1112"/>
                    </a:cubicBezTo>
                    <a:cubicBezTo>
                      <a:pt x="4254" y="954"/>
                      <a:pt x="4222" y="671"/>
                      <a:pt x="4065" y="513"/>
                    </a:cubicBezTo>
                    <a:cubicBezTo>
                      <a:pt x="3990" y="438"/>
                      <a:pt x="3886" y="399"/>
                      <a:pt x="3781" y="399"/>
                    </a:cubicBezTo>
                    <a:cubicBezTo>
                      <a:pt x="3665" y="399"/>
                      <a:pt x="3549" y="446"/>
                      <a:pt x="3466" y="545"/>
                    </a:cubicBezTo>
                    <a:cubicBezTo>
                      <a:pt x="3309" y="734"/>
                      <a:pt x="3135" y="828"/>
                      <a:pt x="2962" y="828"/>
                    </a:cubicBezTo>
                    <a:cubicBezTo>
                      <a:pt x="2789" y="828"/>
                      <a:pt x="2616" y="734"/>
                      <a:pt x="2458" y="545"/>
                    </a:cubicBezTo>
                    <a:cubicBezTo>
                      <a:pt x="2136" y="191"/>
                      <a:pt x="1724" y="1"/>
                      <a:pt x="13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Google Shape;8176;p76">
                <a:extLst>
                  <a:ext uri="{FF2B5EF4-FFF2-40B4-BE49-F238E27FC236}">
                    <a16:creationId xmlns:a16="http://schemas.microsoft.com/office/drawing/2014/main" id="{05FE23DD-D013-5E43-75C7-7660F4A83C82}"/>
                  </a:ext>
                </a:extLst>
              </p:cNvPr>
              <p:cNvSpPr/>
              <p:nvPr/>
            </p:nvSpPr>
            <p:spPr>
              <a:xfrm>
                <a:off x="-59214100" y="3371400"/>
                <a:ext cx="622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742" extrusionOk="0">
                    <a:moveTo>
                      <a:pt x="410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2742"/>
                    </a:lnTo>
                    <a:lnTo>
                      <a:pt x="2489" y="2742"/>
                    </a:lnTo>
                    <a:lnTo>
                      <a:pt x="2489" y="379"/>
                    </a:lnTo>
                    <a:cubicBezTo>
                      <a:pt x="2458" y="190"/>
                      <a:pt x="2268" y="1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Google Shape;8177;p76">
                <a:extLst>
                  <a:ext uri="{FF2B5EF4-FFF2-40B4-BE49-F238E27FC236}">
                    <a16:creationId xmlns:a16="http://schemas.microsoft.com/office/drawing/2014/main" id="{6A6575F8-C28C-F630-9882-BCDCFB2CA355}"/>
                  </a:ext>
                </a:extLst>
              </p:cNvPr>
              <p:cNvSpPr/>
              <p:nvPr/>
            </p:nvSpPr>
            <p:spPr>
              <a:xfrm>
                <a:off x="-59297600" y="3392600"/>
                <a:ext cx="62250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926" extrusionOk="0">
                    <a:moveTo>
                      <a:pt x="387" y="0"/>
                    </a:moveTo>
                    <a:cubicBezTo>
                      <a:pt x="163" y="0"/>
                      <a:pt x="1" y="177"/>
                      <a:pt x="1" y="382"/>
                    </a:cubicBezTo>
                    <a:lnTo>
                      <a:pt x="1" y="1925"/>
                    </a:lnTo>
                    <a:lnTo>
                      <a:pt x="2489" y="1925"/>
                    </a:lnTo>
                    <a:lnTo>
                      <a:pt x="2489" y="382"/>
                    </a:lnTo>
                    <a:cubicBezTo>
                      <a:pt x="2489" y="161"/>
                      <a:pt x="2300" y="4"/>
                      <a:pt x="2080" y="4"/>
                    </a:cubicBezTo>
                    <a:lnTo>
                      <a:pt x="442" y="4"/>
                    </a:lnTo>
                    <a:cubicBezTo>
                      <a:pt x="423" y="1"/>
                      <a:pt x="405" y="0"/>
                      <a:pt x="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oogle Shape;7412;p74">
              <a:extLst>
                <a:ext uri="{FF2B5EF4-FFF2-40B4-BE49-F238E27FC236}">
                  <a16:creationId xmlns:a16="http://schemas.microsoft.com/office/drawing/2014/main" id="{46D4C8D2-33C4-EA87-C084-CF079BD61C5E}"/>
                </a:ext>
              </a:extLst>
            </p:cNvPr>
            <p:cNvGrpSpPr/>
            <p:nvPr/>
          </p:nvGrpSpPr>
          <p:grpSpPr>
            <a:xfrm>
              <a:off x="5544736" y="2403145"/>
              <a:ext cx="720325" cy="663899"/>
              <a:chOff x="2085450" y="842250"/>
              <a:chExt cx="483700" cy="481850"/>
            </a:xfrm>
            <a:solidFill>
              <a:srgbClr val="FFA215"/>
            </a:solidFill>
          </p:grpSpPr>
          <p:sp>
            <p:nvSpPr>
              <p:cNvPr id="14" name="Google Shape;7413;p74">
                <a:extLst>
                  <a:ext uri="{FF2B5EF4-FFF2-40B4-BE49-F238E27FC236}">
                    <a16:creationId xmlns:a16="http://schemas.microsoft.com/office/drawing/2014/main" id="{11E793E9-B198-143F-EDEB-176668EC7BFA}"/>
                  </a:ext>
                </a:extLst>
              </p:cNvPr>
              <p:cNvSpPr/>
              <p:nvPr/>
            </p:nvSpPr>
            <p:spPr>
              <a:xfrm>
                <a:off x="2085525" y="926925"/>
                <a:ext cx="483625" cy="397175"/>
              </a:xfrm>
              <a:custGeom>
                <a:avLst/>
                <a:gdLst/>
                <a:ahLst/>
                <a:cxnLst/>
                <a:rect l="l" t="t" r="r" b="b"/>
                <a:pathLst>
                  <a:path w="19345" h="15887" extrusionOk="0">
                    <a:moveTo>
                      <a:pt x="1693" y="1"/>
                    </a:moveTo>
                    <a:cubicBezTo>
                      <a:pt x="756" y="1"/>
                      <a:pt x="0" y="760"/>
                      <a:pt x="0" y="1696"/>
                    </a:cubicBezTo>
                    <a:cubicBezTo>
                      <a:pt x="0" y="2630"/>
                      <a:pt x="756" y="3389"/>
                      <a:pt x="1693" y="3389"/>
                    </a:cubicBezTo>
                    <a:lnTo>
                      <a:pt x="3990" y="3389"/>
                    </a:lnTo>
                    <a:cubicBezTo>
                      <a:pt x="4924" y="3389"/>
                      <a:pt x="5683" y="4147"/>
                      <a:pt x="5683" y="5084"/>
                    </a:cubicBezTo>
                    <a:lnTo>
                      <a:pt x="5683" y="8547"/>
                    </a:lnTo>
                    <a:cubicBezTo>
                      <a:pt x="5683" y="11347"/>
                      <a:pt x="7962" y="13627"/>
                      <a:pt x="10766" y="13627"/>
                    </a:cubicBezTo>
                    <a:lnTo>
                      <a:pt x="13626" y="13627"/>
                    </a:lnTo>
                    <a:lnTo>
                      <a:pt x="13626" y="15322"/>
                    </a:lnTo>
                    <a:cubicBezTo>
                      <a:pt x="13626" y="15656"/>
                      <a:pt x="13901" y="15887"/>
                      <a:pt x="14194" y="15887"/>
                    </a:cubicBezTo>
                    <a:cubicBezTo>
                      <a:pt x="14308" y="15887"/>
                      <a:pt x="14425" y="15852"/>
                      <a:pt x="14530" y="15774"/>
                    </a:cubicBezTo>
                    <a:lnTo>
                      <a:pt x="19046" y="12386"/>
                    </a:lnTo>
                    <a:cubicBezTo>
                      <a:pt x="19345" y="12160"/>
                      <a:pt x="19345" y="11706"/>
                      <a:pt x="19046" y="11483"/>
                    </a:cubicBezTo>
                    <a:lnTo>
                      <a:pt x="14530" y="8095"/>
                    </a:lnTo>
                    <a:cubicBezTo>
                      <a:pt x="14424" y="8016"/>
                      <a:pt x="14307" y="7981"/>
                      <a:pt x="14192" y="7981"/>
                    </a:cubicBezTo>
                    <a:cubicBezTo>
                      <a:pt x="13899" y="7981"/>
                      <a:pt x="13626" y="8212"/>
                      <a:pt x="13626" y="8547"/>
                    </a:cubicBezTo>
                    <a:lnTo>
                      <a:pt x="13626" y="10239"/>
                    </a:lnTo>
                    <a:lnTo>
                      <a:pt x="10766" y="10239"/>
                    </a:lnTo>
                    <a:cubicBezTo>
                      <a:pt x="9829" y="10239"/>
                      <a:pt x="9070" y="9480"/>
                      <a:pt x="9070" y="8547"/>
                    </a:cubicBezTo>
                    <a:lnTo>
                      <a:pt x="9070" y="5084"/>
                    </a:lnTo>
                    <a:cubicBezTo>
                      <a:pt x="9070" y="2280"/>
                      <a:pt x="6791" y="1"/>
                      <a:pt x="39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" name="Google Shape;7414;p74">
                <a:extLst>
                  <a:ext uri="{FF2B5EF4-FFF2-40B4-BE49-F238E27FC236}">
                    <a16:creationId xmlns:a16="http://schemas.microsoft.com/office/drawing/2014/main" id="{BA089172-B8D5-E8F1-DA60-A5F752378497}"/>
                  </a:ext>
                </a:extLst>
              </p:cNvPr>
              <p:cNvSpPr/>
              <p:nvPr/>
            </p:nvSpPr>
            <p:spPr>
              <a:xfrm>
                <a:off x="2085450" y="1151875"/>
                <a:ext cx="143650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3503" extrusionOk="0">
                    <a:moveTo>
                      <a:pt x="4577" y="1"/>
                    </a:moveTo>
                    <a:cubicBezTo>
                      <a:pt x="4391" y="73"/>
                      <a:pt x="4192" y="112"/>
                      <a:pt x="3990" y="115"/>
                    </a:cubicBezTo>
                    <a:lnTo>
                      <a:pt x="1693" y="115"/>
                    </a:lnTo>
                    <a:cubicBezTo>
                      <a:pt x="759" y="115"/>
                      <a:pt x="0" y="871"/>
                      <a:pt x="0" y="1807"/>
                    </a:cubicBezTo>
                    <a:cubicBezTo>
                      <a:pt x="0" y="2744"/>
                      <a:pt x="759" y="3503"/>
                      <a:pt x="1693" y="3503"/>
                    </a:cubicBezTo>
                    <a:lnTo>
                      <a:pt x="1696" y="3500"/>
                    </a:lnTo>
                    <a:lnTo>
                      <a:pt x="3993" y="3500"/>
                    </a:lnTo>
                    <a:cubicBezTo>
                      <a:pt x="4589" y="3500"/>
                      <a:pt x="5183" y="3391"/>
                      <a:pt x="5746" y="3186"/>
                    </a:cubicBezTo>
                    <a:cubicBezTo>
                      <a:pt x="5065" y="2253"/>
                      <a:pt x="4662" y="1151"/>
                      <a:pt x="4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" name="Google Shape;7415;p74">
                <a:extLst>
                  <a:ext uri="{FF2B5EF4-FFF2-40B4-BE49-F238E27FC236}">
                    <a16:creationId xmlns:a16="http://schemas.microsoft.com/office/drawing/2014/main" id="{80489ECA-DC65-B643-ABDB-5D60057B93C0}"/>
                  </a:ext>
                </a:extLst>
              </p:cNvPr>
              <p:cNvSpPr/>
              <p:nvPr/>
            </p:nvSpPr>
            <p:spPr>
              <a:xfrm>
                <a:off x="2274775" y="842250"/>
                <a:ext cx="294375" cy="197650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A71CCB48-4A03-02E1-70E3-C38B85F7885C}"/>
                </a:ext>
              </a:extLst>
            </p:cNvPr>
            <p:cNvGrpSpPr/>
            <p:nvPr/>
          </p:nvGrpSpPr>
          <p:grpSpPr>
            <a:xfrm>
              <a:off x="6953867" y="2339141"/>
              <a:ext cx="878431" cy="993851"/>
              <a:chOff x="9364285" y="2051213"/>
              <a:chExt cx="920890" cy="1031064"/>
            </a:xfrm>
          </p:grpSpPr>
          <p:sp>
            <p:nvSpPr>
              <p:cNvPr id="18" name="Google Shape;681;p35">
                <a:extLst>
                  <a:ext uri="{FF2B5EF4-FFF2-40B4-BE49-F238E27FC236}">
                    <a16:creationId xmlns:a16="http://schemas.microsoft.com/office/drawing/2014/main" id="{1C8EF570-B3D1-2256-5E02-203F34E4F25A}"/>
                  </a:ext>
                </a:extLst>
              </p:cNvPr>
              <p:cNvSpPr/>
              <p:nvPr/>
            </p:nvSpPr>
            <p:spPr>
              <a:xfrm>
                <a:off x="9843020" y="2620699"/>
                <a:ext cx="442155" cy="461578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61" extrusionOk="0">
                    <a:moveTo>
                      <a:pt x="6427" y="3592"/>
                    </a:moveTo>
                    <a:cubicBezTo>
                      <a:pt x="7939" y="3592"/>
                      <a:pt x="9168" y="4821"/>
                      <a:pt x="9168" y="6365"/>
                    </a:cubicBezTo>
                    <a:cubicBezTo>
                      <a:pt x="9168" y="7846"/>
                      <a:pt x="7908" y="9106"/>
                      <a:pt x="6427" y="9106"/>
                    </a:cubicBezTo>
                    <a:cubicBezTo>
                      <a:pt x="4883" y="9106"/>
                      <a:pt x="3655" y="7877"/>
                      <a:pt x="3655" y="6365"/>
                    </a:cubicBezTo>
                    <a:cubicBezTo>
                      <a:pt x="3655" y="4821"/>
                      <a:pt x="4883" y="3592"/>
                      <a:pt x="6427" y="3592"/>
                    </a:cubicBezTo>
                    <a:close/>
                    <a:moveTo>
                      <a:pt x="5829" y="1"/>
                    </a:moveTo>
                    <a:cubicBezTo>
                      <a:pt x="5356" y="1"/>
                      <a:pt x="5009" y="347"/>
                      <a:pt x="5009" y="852"/>
                    </a:cubicBezTo>
                    <a:lnTo>
                      <a:pt x="5009" y="1576"/>
                    </a:lnTo>
                    <a:cubicBezTo>
                      <a:pt x="4631" y="1702"/>
                      <a:pt x="4285" y="1828"/>
                      <a:pt x="3970" y="2017"/>
                    </a:cubicBezTo>
                    <a:lnTo>
                      <a:pt x="3466" y="1513"/>
                    </a:lnTo>
                    <a:cubicBezTo>
                      <a:pt x="3308" y="1356"/>
                      <a:pt x="3088" y="1277"/>
                      <a:pt x="2867" y="1277"/>
                    </a:cubicBezTo>
                    <a:cubicBezTo>
                      <a:pt x="2647" y="1277"/>
                      <a:pt x="2426" y="1356"/>
                      <a:pt x="2269" y="1513"/>
                    </a:cubicBezTo>
                    <a:lnTo>
                      <a:pt x="1481" y="2301"/>
                    </a:lnTo>
                    <a:cubicBezTo>
                      <a:pt x="1166" y="2616"/>
                      <a:pt x="1166" y="3151"/>
                      <a:pt x="1481" y="3466"/>
                    </a:cubicBezTo>
                    <a:lnTo>
                      <a:pt x="2017" y="4002"/>
                    </a:lnTo>
                    <a:cubicBezTo>
                      <a:pt x="1796" y="4317"/>
                      <a:pt x="1701" y="4664"/>
                      <a:pt x="1575" y="5010"/>
                    </a:cubicBezTo>
                    <a:lnTo>
                      <a:pt x="819" y="5010"/>
                    </a:lnTo>
                    <a:cubicBezTo>
                      <a:pt x="347" y="5010"/>
                      <a:pt x="0" y="5357"/>
                      <a:pt x="0" y="5829"/>
                    </a:cubicBezTo>
                    <a:lnTo>
                      <a:pt x="0" y="6932"/>
                    </a:lnTo>
                    <a:cubicBezTo>
                      <a:pt x="0" y="7405"/>
                      <a:pt x="347" y="7783"/>
                      <a:pt x="819" y="7783"/>
                    </a:cubicBezTo>
                    <a:lnTo>
                      <a:pt x="1575" y="7783"/>
                    </a:lnTo>
                    <a:cubicBezTo>
                      <a:pt x="1701" y="8129"/>
                      <a:pt x="1796" y="8476"/>
                      <a:pt x="2017" y="8791"/>
                    </a:cubicBezTo>
                    <a:lnTo>
                      <a:pt x="1481" y="9295"/>
                    </a:lnTo>
                    <a:cubicBezTo>
                      <a:pt x="1166" y="9610"/>
                      <a:pt x="1166" y="10177"/>
                      <a:pt x="1481" y="10492"/>
                    </a:cubicBezTo>
                    <a:lnTo>
                      <a:pt x="2269" y="11280"/>
                    </a:lnTo>
                    <a:cubicBezTo>
                      <a:pt x="2426" y="11437"/>
                      <a:pt x="2647" y="11516"/>
                      <a:pt x="2867" y="11516"/>
                    </a:cubicBezTo>
                    <a:cubicBezTo>
                      <a:pt x="3088" y="11516"/>
                      <a:pt x="3308" y="11437"/>
                      <a:pt x="3466" y="11280"/>
                    </a:cubicBezTo>
                    <a:lnTo>
                      <a:pt x="3970" y="10776"/>
                    </a:lnTo>
                    <a:cubicBezTo>
                      <a:pt x="4285" y="10965"/>
                      <a:pt x="4631" y="11091"/>
                      <a:pt x="5009" y="11185"/>
                    </a:cubicBezTo>
                    <a:lnTo>
                      <a:pt x="5009" y="11941"/>
                    </a:lnTo>
                    <a:cubicBezTo>
                      <a:pt x="5009" y="12414"/>
                      <a:pt x="5356" y="12760"/>
                      <a:pt x="5829" y="12760"/>
                    </a:cubicBezTo>
                    <a:lnTo>
                      <a:pt x="6931" y="12760"/>
                    </a:lnTo>
                    <a:cubicBezTo>
                      <a:pt x="7404" y="12760"/>
                      <a:pt x="7750" y="12414"/>
                      <a:pt x="7750" y="11941"/>
                    </a:cubicBezTo>
                    <a:lnTo>
                      <a:pt x="7750" y="11185"/>
                    </a:lnTo>
                    <a:cubicBezTo>
                      <a:pt x="8097" y="11091"/>
                      <a:pt x="8475" y="10965"/>
                      <a:pt x="8790" y="10776"/>
                    </a:cubicBezTo>
                    <a:lnTo>
                      <a:pt x="9294" y="11280"/>
                    </a:lnTo>
                    <a:cubicBezTo>
                      <a:pt x="9452" y="11437"/>
                      <a:pt x="9664" y="11516"/>
                      <a:pt x="9877" y="11516"/>
                    </a:cubicBezTo>
                    <a:cubicBezTo>
                      <a:pt x="10090" y="11516"/>
                      <a:pt x="10302" y="11437"/>
                      <a:pt x="10460" y="11280"/>
                    </a:cubicBezTo>
                    <a:lnTo>
                      <a:pt x="11247" y="10492"/>
                    </a:lnTo>
                    <a:cubicBezTo>
                      <a:pt x="11563" y="10177"/>
                      <a:pt x="11563" y="9610"/>
                      <a:pt x="11247" y="9295"/>
                    </a:cubicBezTo>
                    <a:lnTo>
                      <a:pt x="10743" y="8791"/>
                    </a:lnTo>
                    <a:cubicBezTo>
                      <a:pt x="10932" y="8476"/>
                      <a:pt x="11058" y="8129"/>
                      <a:pt x="11184" y="7783"/>
                    </a:cubicBezTo>
                    <a:lnTo>
                      <a:pt x="11941" y="7783"/>
                    </a:lnTo>
                    <a:cubicBezTo>
                      <a:pt x="12413" y="7783"/>
                      <a:pt x="12760" y="7405"/>
                      <a:pt x="12760" y="6932"/>
                    </a:cubicBezTo>
                    <a:lnTo>
                      <a:pt x="12760" y="5829"/>
                    </a:lnTo>
                    <a:cubicBezTo>
                      <a:pt x="12760" y="5325"/>
                      <a:pt x="12350" y="4979"/>
                      <a:pt x="11941" y="4979"/>
                    </a:cubicBezTo>
                    <a:lnTo>
                      <a:pt x="11184" y="4979"/>
                    </a:lnTo>
                    <a:cubicBezTo>
                      <a:pt x="11058" y="4632"/>
                      <a:pt x="10932" y="4254"/>
                      <a:pt x="10743" y="3939"/>
                    </a:cubicBezTo>
                    <a:lnTo>
                      <a:pt x="11247" y="3435"/>
                    </a:lnTo>
                    <a:cubicBezTo>
                      <a:pt x="11563" y="3120"/>
                      <a:pt x="11563" y="2553"/>
                      <a:pt x="11247" y="2238"/>
                    </a:cubicBezTo>
                    <a:lnTo>
                      <a:pt x="10460" y="1450"/>
                    </a:lnTo>
                    <a:cubicBezTo>
                      <a:pt x="10302" y="1293"/>
                      <a:pt x="10090" y="1214"/>
                      <a:pt x="9877" y="1214"/>
                    </a:cubicBezTo>
                    <a:cubicBezTo>
                      <a:pt x="9664" y="1214"/>
                      <a:pt x="9452" y="1293"/>
                      <a:pt x="9294" y="1450"/>
                    </a:cubicBezTo>
                    <a:lnTo>
                      <a:pt x="8790" y="1986"/>
                    </a:lnTo>
                    <a:cubicBezTo>
                      <a:pt x="8475" y="1765"/>
                      <a:pt x="8097" y="1671"/>
                      <a:pt x="7750" y="1545"/>
                    </a:cubicBezTo>
                    <a:lnTo>
                      <a:pt x="7750" y="852"/>
                    </a:lnTo>
                    <a:cubicBezTo>
                      <a:pt x="7750" y="379"/>
                      <a:pt x="7404" y="1"/>
                      <a:pt x="6931" y="1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9" name="Google Shape;681;p35">
                <a:extLst>
                  <a:ext uri="{FF2B5EF4-FFF2-40B4-BE49-F238E27FC236}">
                    <a16:creationId xmlns:a16="http://schemas.microsoft.com/office/drawing/2014/main" id="{31EEC611-B8FF-B3B0-FC95-2DF5362CD2DB}"/>
                  </a:ext>
                </a:extLst>
              </p:cNvPr>
              <p:cNvSpPr/>
              <p:nvPr/>
            </p:nvSpPr>
            <p:spPr>
              <a:xfrm>
                <a:off x="9364285" y="2051213"/>
                <a:ext cx="722298" cy="707166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61" extrusionOk="0">
                    <a:moveTo>
                      <a:pt x="6427" y="3592"/>
                    </a:moveTo>
                    <a:cubicBezTo>
                      <a:pt x="7939" y="3592"/>
                      <a:pt x="9168" y="4821"/>
                      <a:pt x="9168" y="6365"/>
                    </a:cubicBezTo>
                    <a:cubicBezTo>
                      <a:pt x="9168" y="7846"/>
                      <a:pt x="7908" y="9106"/>
                      <a:pt x="6427" y="9106"/>
                    </a:cubicBezTo>
                    <a:cubicBezTo>
                      <a:pt x="4883" y="9106"/>
                      <a:pt x="3655" y="7877"/>
                      <a:pt x="3655" y="6365"/>
                    </a:cubicBezTo>
                    <a:cubicBezTo>
                      <a:pt x="3655" y="4821"/>
                      <a:pt x="4883" y="3592"/>
                      <a:pt x="6427" y="3592"/>
                    </a:cubicBezTo>
                    <a:close/>
                    <a:moveTo>
                      <a:pt x="5829" y="1"/>
                    </a:moveTo>
                    <a:cubicBezTo>
                      <a:pt x="5356" y="1"/>
                      <a:pt x="5009" y="347"/>
                      <a:pt x="5009" y="852"/>
                    </a:cubicBezTo>
                    <a:lnTo>
                      <a:pt x="5009" y="1576"/>
                    </a:lnTo>
                    <a:cubicBezTo>
                      <a:pt x="4631" y="1702"/>
                      <a:pt x="4285" y="1828"/>
                      <a:pt x="3970" y="2017"/>
                    </a:cubicBezTo>
                    <a:lnTo>
                      <a:pt x="3466" y="1513"/>
                    </a:lnTo>
                    <a:cubicBezTo>
                      <a:pt x="3308" y="1356"/>
                      <a:pt x="3088" y="1277"/>
                      <a:pt x="2867" y="1277"/>
                    </a:cubicBezTo>
                    <a:cubicBezTo>
                      <a:pt x="2647" y="1277"/>
                      <a:pt x="2426" y="1356"/>
                      <a:pt x="2269" y="1513"/>
                    </a:cubicBezTo>
                    <a:lnTo>
                      <a:pt x="1481" y="2301"/>
                    </a:lnTo>
                    <a:cubicBezTo>
                      <a:pt x="1166" y="2616"/>
                      <a:pt x="1166" y="3151"/>
                      <a:pt x="1481" y="3466"/>
                    </a:cubicBezTo>
                    <a:lnTo>
                      <a:pt x="2017" y="4002"/>
                    </a:lnTo>
                    <a:cubicBezTo>
                      <a:pt x="1796" y="4317"/>
                      <a:pt x="1701" y="4664"/>
                      <a:pt x="1575" y="5010"/>
                    </a:cubicBezTo>
                    <a:lnTo>
                      <a:pt x="819" y="5010"/>
                    </a:lnTo>
                    <a:cubicBezTo>
                      <a:pt x="347" y="5010"/>
                      <a:pt x="0" y="5357"/>
                      <a:pt x="0" y="5829"/>
                    </a:cubicBezTo>
                    <a:lnTo>
                      <a:pt x="0" y="6932"/>
                    </a:lnTo>
                    <a:cubicBezTo>
                      <a:pt x="0" y="7405"/>
                      <a:pt x="347" y="7783"/>
                      <a:pt x="819" y="7783"/>
                    </a:cubicBezTo>
                    <a:lnTo>
                      <a:pt x="1575" y="7783"/>
                    </a:lnTo>
                    <a:cubicBezTo>
                      <a:pt x="1701" y="8129"/>
                      <a:pt x="1796" y="8476"/>
                      <a:pt x="2017" y="8791"/>
                    </a:cubicBezTo>
                    <a:lnTo>
                      <a:pt x="1481" y="9295"/>
                    </a:lnTo>
                    <a:cubicBezTo>
                      <a:pt x="1166" y="9610"/>
                      <a:pt x="1166" y="10177"/>
                      <a:pt x="1481" y="10492"/>
                    </a:cubicBezTo>
                    <a:lnTo>
                      <a:pt x="2269" y="11280"/>
                    </a:lnTo>
                    <a:cubicBezTo>
                      <a:pt x="2426" y="11437"/>
                      <a:pt x="2647" y="11516"/>
                      <a:pt x="2867" y="11516"/>
                    </a:cubicBezTo>
                    <a:cubicBezTo>
                      <a:pt x="3088" y="11516"/>
                      <a:pt x="3308" y="11437"/>
                      <a:pt x="3466" y="11280"/>
                    </a:cubicBezTo>
                    <a:lnTo>
                      <a:pt x="3970" y="10776"/>
                    </a:lnTo>
                    <a:cubicBezTo>
                      <a:pt x="4285" y="10965"/>
                      <a:pt x="4631" y="11091"/>
                      <a:pt x="5009" y="11185"/>
                    </a:cubicBezTo>
                    <a:lnTo>
                      <a:pt x="5009" y="11941"/>
                    </a:lnTo>
                    <a:cubicBezTo>
                      <a:pt x="5009" y="12414"/>
                      <a:pt x="5356" y="12760"/>
                      <a:pt x="5829" y="12760"/>
                    </a:cubicBezTo>
                    <a:lnTo>
                      <a:pt x="6931" y="12760"/>
                    </a:lnTo>
                    <a:cubicBezTo>
                      <a:pt x="7404" y="12760"/>
                      <a:pt x="7750" y="12414"/>
                      <a:pt x="7750" y="11941"/>
                    </a:cubicBezTo>
                    <a:lnTo>
                      <a:pt x="7750" y="11185"/>
                    </a:lnTo>
                    <a:cubicBezTo>
                      <a:pt x="8097" y="11091"/>
                      <a:pt x="8475" y="10965"/>
                      <a:pt x="8790" y="10776"/>
                    </a:cubicBezTo>
                    <a:lnTo>
                      <a:pt x="9294" y="11280"/>
                    </a:lnTo>
                    <a:cubicBezTo>
                      <a:pt x="9452" y="11437"/>
                      <a:pt x="9664" y="11516"/>
                      <a:pt x="9877" y="11516"/>
                    </a:cubicBezTo>
                    <a:cubicBezTo>
                      <a:pt x="10090" y="11516"/>
                      <a:pt x="10302" y="11437"/>
                      <a:pt x="10460" y="11280"/>
                    </a:cubicBezTo>
                    <a:lnTo>
                      <a:pt x="11247" y="10492"/>
                    </a:lnTo>
                    <a:cubicBezTo>
                      <a:pt x="11563" y="10177"/>
                      <a:pt x="11563" y="9610"/>
                      <a:pt x="11247" y="9295"/>
                    </a:cubicBezTo>
                    <a:lnTo>
                      <a:pt x="10743" y="8791"/>
                    </a:lnTo>
                    <a:cubicBezTo>
                      <a:pt x="10932" y="8476"/>
                      <a:pt x="11058" y="8129"/>
                      <a:pt x="11184" y="7783"/>
                    </a:cubicBezTo>
                    <a:lnTo>
                      <a:pt x="11941" y="7783"/>
                    </a:lnTo>
                    <a:cubicBezTo>
                      <a:pt x="12413" y="7783"/>
                      <a:pt x="12760" y="7405"/>
                      <a:pt x="12760" y="6932"/>
                    </a:cubicBezTo>
                    <a:lnTo>
                      <a:pt x="12760" y="5829"/>
                    </a:lnTo>
                    <a:cubicBezTo>
                      <a:pt x="12760" y="5325"/>
                      <a:pt x="12350" y="4979"/>
                      <a:pt x="11941" y="4979"/>
                    </a:cubicBezTo>
                    <a:lnTo>
                      <a:pt x="11184" y="4979"/>
                    </a:lnTo>
                    <a:cubicBezTo>
                      <a:pt x="11058" y="4632"/>
                      <a:pt x="10932" y="4254"/>
                      <a:pt x="10743" y="3939"/>
                    </a:cubicBezTo>
                    <a:lnTo>
                      <a:pt x="11247" y="3435"/>
                    </a:lnTo>
                    <a:cubicBezTo>
                      <a:pt x="11563" y="3120"/>
                      <a:pt x="11563" y="2553"/>
                      <a:pt x="11247" y="2238"/>
                    </a:cubicBezTo>
                    <a:lnTo>
                      <a:pt x="10460" y="1450"/>
                    </a:lnTo>
                    <a:cubicBezTo>
                      <a:pt x="10302" y="1293"/>
                      <a:pt x="10090" y="1214"/>
                      <a:pt x="9877" y="1214"/>
                    </a:cubicBezTo>
                    <a:cubicBezTo>
                      <a:pt x="9664" y="1214"/>
                      <a:pt x="9452" y="1293"/>
                      <a:pt x="9294" y="1450"/>
                    </a:cubicBezTo>
                    <a:lnTo>
                      <a:pt x="8790" y="1986"/>
                    </a:lnTo>
                    <a:cubicBezTo>
                      <a:pt x="8475" y="1765"/>
                      <a:pt x="8097" y="1671"/>
                      <a:pt x="7750" y="1545"/>
                    </a:cubicBezTo>
                    <a:lnTo>
                      <a:pt x="7750" y="852"/>
                    </a:lnTo>
                    <a:cubicBezTo>
                      <a:pt x="7750" y="379"/>
                      <a:pt x="7404" y="1"/>
                      <a:pt x="6931" y="1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4" name="Tytuł 1">
            <a:extLst>
              <a:ext uri="{FF2B5EF4-FFF2-40B4-BE49-F238E27FC236}">
                <a16:creationId xmlns:a16="http://schemas.microsoft.com/office/drawing/2014/main" id="{65633199-6B16-3687-A143-F5DF512B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Autofit/>
          </a:bodyPr>
          <a:lstStyle/>
          <a:p>
            <a:r>
              <a:rPr lang="pl-PL" sz="4000"/>
              <a:t>Step 2  </a:t>
            </a:r>
            <a:r>
              <a:rPr lang="pl-PL" sz="4000" err="1"/>
              <a:t>Consider</a:t>
            </a:r>
            <a:r>
              <a:rPr lang="pl-PL" sz="4000"/>
              <a:t> </a:t>
            </a:r>
            <a:r>
              <a:rPr lang="pl-PL" sz="4000" err="1"/>
              <a:t>interdependencies</a:t>
            </a:r>
            <a:r>
              <a:rPr lang="pl-PL" sz="4000"/>
              <a:t> </a:t>
            </a:r>
            <a:r>
              <a:rPr lang="pl-PL" sz="4000" err="1"/>
              <a:t>between</a:t>
            </a:r>
            <a:r>
              <a:rPr lang="pl-PL" sz="4000"/>
              <a:t> </a:t>
            </a:r>
            <a:r>
              <a:rPr lang="pl-PL" sz="4000" err="1"/>
              <a:t>different</a:t>
            </a:r>
            <a:r>
              <a:rPr lang="pl-PL" sz="4000"/>
              <a:t> R&amp;I </a:t>
            </a:r>
            <a:r>
              <a:rPr lang="pl-PL" sz="4000" err="1"/>
              <a:t>needs</a:t>
            </a:r>
            <a:r>
              <a:rPr lang="pl-PL" sz="4000"/>
              <a:t>: </a:t>
            </a:r>
            <a:r>
              <a:rPr lang="pl-PL" sz="4000" err="1"/>
              <a:t>examples</a:t>
            </a:r>
            <a:endParaRPr lang="pl-PL" sz="4000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2B6B496E-DD30-7038-C14A-FE8929854876}"/>
              </a:ext>
            </a:extLst>
          </p:cNvPr>
          <p:cNvSpPr txBox="1"/>
          <p:nvPr/>
        </p:nvSpPr>
        <p:spPr>
          <a:xfrm>
            <a:off x="1413950" y="1612787"/>
            <a:ext cx="2633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Use</a:t>
            </a:r>
            <a:r>
              <a:rPr kumimoji="0" lang="pl-PL" sz="2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of waste </a:t>
            </a:r>
            <a:r>
              <a:rPr kumimoji="0" lang="pl-PL" sz="2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heat</a:t>
            </a:r>
            <a:endParaRPr kumimoji="0" lang="pl-PL" sz="2400" b="1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21FFF093-31D0-DF30-2870-AFACF244E3B9}"/>
              </a:ext>
            </a:extLst>
          </p:cNvPr>
          <p:cNvSpPr txBox="1"/>
          <p:nvPr/>
        </p:nvSpPr>
        <p:spPr>
          <a:xfrm>
            <a:off x="306363" y="5051930"/>
            <a:ext cx="247802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Sector-specific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measuring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waste-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heat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availability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temperature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characteristics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recovery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performance in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applications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  <a:b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</a:b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AE85796E-589A-5CA5-870C-A103C66CBB73}"/>
              </a:ext>
            </a:extLst>
          </p:cNvPr>
          <p:cNvSpPr txBox="1"/>
          <p:nvPr/>
        </p:nvSpPr>
        <p:spPr>
          <a:xfrm>
            <a:off x="2953479" y="5063598"/>
            <a:ext cx="24780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System-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level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infrastructure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spatial-planning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methodologies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whether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heat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producers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users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be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technically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geographically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connected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 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100CA64F-F9B5-2AB0-C4DE-4ED1CC3D9180}"/>
              </a:ext>
            </a:extLst>
          </p:cNvPr>
          <p:cNvSpPr txBox="1"/>
          <p:nvPr/>
        </p:nvSpPr>
        <p:spPr>
          <a:xfrm>
            <a:off x="1496747" y="2137446"/>
            <a:ext cx="28072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Horizontal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descriptors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measurement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boundaries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interoperable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energy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-data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structures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allow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heat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data to be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compared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exchanged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  <a:endParaRPr kumimoji="0" lang="pl-P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41E2A275-1D9A-025C-CED9-CEFA42C7935E}"/>
              </a:ext>
            </a:extLst>
          </p:cNvPr>
          <p:cNvGrpSpPr/>
          <p:nvPr/>
        </p:nvGrpSpPr>
        <p:grpSpPr>
          <a:xfrm>
            <a:off x="7043686" y="3166540"/>
            <a:ext cx="3618761" cy="1727217"/>
            <a:chOff x="3540991" y="1432695"/>
            <a:chExt cx="4727350" cy="2461650"/>
          </a:xfrm>
        </p:grpSpPr>
        <p:sp>
          <p:nvSpPr>
            <p:cNvPr id="37" name="Google Shape;821;p28">
              <a:extLst>
                <a:ext uri="{FF2B5EF4-FFF2-40B4-BE49-F238E27FC236}">
                  <a16:creationId xmlns:a16="http://schemas.microsoft.com/office/drawing/2014/main" id="{53E7CE34-A123-076C-51CD-7437F9E49EC7}"/>
                </a:ext>
              </a:extLst>
            </p:cNvPr>
            <p:cNvSpPr/>
            <p:nvPr/>
          </p:nvSpPr>
          <p:spPr>
            <a:xfrm>
              <a:off x="6219341" y="1673743"/>
              <a:ext cx="2049000" cy="2049000"/>
            </a:xfrm>
            <a:prstGeom prst="ellipse">
              <a:avLst/>
            </a:prstGeom>
            <a:solidFill>
              <a:srgbClr val="B8DC62">
                <a:alpha val="640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Google Shape;822;p28">
              <a:extLst>
                <a:ext uri="{FF2B5EF4-FFF2-40B4-BE49-F238E27FC236}">
                  <a16:creationId xmlns:a16="http://schemas.microsoft.com/office/drawing/2014/main" id="{2AE72650-484D-4C6D-0825-01A8DD4DF8C8}"/>
                </a:ext>
              </a:extLst>
            </p:cNvPr>
            <p:cNvSpPr/>
            <p:nvPr/>
          </p:nvSpPr>
          <p:spPr>
            <a:xfrm>
              <a:off x="4897916" y="1709289"/>
              <a:ext cx="1977900" cy="1977900"/>
            </a:xfrm>
            <a:prstGeom prst="ellipse">
              <a:avLst/>
            </a:prstGeom>
            <a:solidFill>
              <a:srgbClr val="FFA215">
                <a:alpha val="30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Google Shape;823;p28">
              <a:extLst>
                <a:ext uri="{FF2B5EF4-FFF2-40B4-BE49-F238E27FC236}">
                  <a16:creationId xmlns:a16="http://schemas.microsoft.com/office/drawing/2014/main" id="{3D26A464-2DFE-06EC-038C-C4AFB723F356}"/>
                </a:ext>
              </a:extLst>
            </p:cNvPr>
            <p:cNvSpPr/>
            <p:nvPr/>
          </p:nvSpPr>
          <p:spPr>
            <a:xfrm>
              <a:off x="3540991" y="1709293"/>
              <a:ext cx="1977900" cy="1977900"/>
            </a:xfrm>
            <a:prstGeom prst="ellipse">
              <a:avLst/>
            </a:prstGeom>
            <a:solidFill>
              <a:srgbClr val="3E85C7">
                <a:alpha val="39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Google Shape;825;p28">
              <a:extLst>
                <a:ext uri="{FF2B5EF4-FFF2-40B4-BE49-F238E27FC236}">
                  <a16:creationId xmlns:a16="http://schemas.microsoft.com/office/drawing/2014/main" id="{CF1D4139-439F-8BB1-0557-1E954CAE75B1}"/>
                </a:ext>
              </a:extLst>
            </p:cNvPr>
            <p:cNvSpPr/>
            <p:nvPr/>
          </p:nvSpPr>
          <p:spPr>
            <a:xfrm>
              <a:off x="3823312" y="3587001"/>
              <a:ext cx="1344883" cy="307344"/>
            </a:xfrm>
            <a:custGeom>
              <a:avLst/>
              <a:gdLst/>
              <a:ahLst/>
              <a:cxnLst/>
              <a:rect l="l" t="t" r="r" b="b"/>
              <a:pathLst>
                <a:path w="81176" h="18551" extrusionOk="0">
                  <a:moveTo>
                    <a:pt x="1074" y="0"/>
                  </a:moveTo>
                  <a:cubicBezTo>
                    <a:pt x="829" y="0"/>
                    <a:pt x="578" y="97"/>
                    <a:pt x="386" y="289"/>
                  </a:cubicBezTo>
                  <a:cubicBezTo>
                    <a:pt x="1" y="674"/>
                    <a:pt x="1" y="1291"/>
                    <a:pt x="386" y="1638"/>
                  </a:cubicBezTo>
                  <a:cubicBezTo>
                    <a:pt x="9748" y="11038"/>
                    <a:pt x="22153" y="16932"/>
                    <a:pt x="35291" y="18242"/>
                  </a:cubicBezTo>
                  <a:cubicBezTo>
                    <a:pt x="37217" y="18435"/>
                    <a:pt x="39143" y="18551"/>
                    <a:pt x="41070" y="18551"/>
                  </a:cubicBezTo>
                  <a:cubicBezTo>
                    <a:pt x="51202" y="18551"/>
                    <a:pt x="61257" y="15854"/>
                    <a:pt x="70003" y="10768"/>
                  </a:cubicBezTo>
                  <a:lnTo>
                    <a:pt x="71968" y="13272"/>
                  </a:lnTo>
                  <a:lnTo>
                    <a:pt x="81176" y="983"/>
                  </a:lnTo>
                  <a:lnTo>
                    <a:pt x="67075" y="7031"/>
                  </a:lnTo>
                  <a:lnTo>
                    <a:pt x="68809" y="9227"/>
                  </a:lnTo>
                  <a:cubicBezTo>
                    <a:pt x="60411" y="14040"/>
                    <a:pt x="50796" y="16605"/>
                    <a:pt x="41096" y="16605"/>
                  </a:cubicBezTo>
                  <a:cubicBezTo>
                    <a:pt x="39226" y="16605"/>
                    <a:pt x="37352" y="16509"/>
                    <a:pt x="35483" y="16316"/>
                  </a:cubicBezTo>
                  <a:cubicBezTo>
                    <a:pt x="22770" y="15045"/>
                    <a:pt x="10788" y="9343"/>
                    <a:pt x="1734" y="289"/>
                  </a:cubicBezTo>
                  <a:cubicBezTo>
                    <a:pt x="1561" y="97"/>
                    <a:pt x="1320" y="0"/>
                    <a:pt x="1074" y="0"/>
                  </a:cubicBezTo>
                  <a:close/>
                </a:path>
              </a:pathLst>
            </a:cu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Google Shape;826;p28">
              <a:extLst>
                <a:ext uri="{FF2B5EF4-FFF2-40B4-BE49-F238E27FC236}">
                  <a16:creationId xmlns:a16="http://schemas.microsoft.com/office/drawing/2014/main" id="{6D4F6B02-CFD7-0270-3A4C-89FA3D095DF4}"/>
                </a:ext>
              </a:extLst>
            </p:cNvPr>
            <p:cNvSpPr/>
            <p:nvPr/>
          </p:nvSpPr>
          <p:spPr>
            <a:xfrm>
              <a:off x="6535395" y="3587001"/>
              <a:ext cx="1344237" cy="307344"/>
            </a:xfrm>
            <a:custGeom>
              <a:avLst/>
              <a:gdLst/>
              <a:ahLst/>
              <a:cxnLst/>
              <a:rect l="l" t="t" r="r" b="b"/>
              <a:pathLst>
                <a:path w="81137" h="18551" extrusionOk="0">
                  <a:moveTo>
                    <a:pt x="1040" y="0"/>
                  </a:moveTo>
                  <a:cubicBezTo>
                    <a:pt x="790" y="0"/>
                    <a:pt x="539" y="97"/>
                    <a:pt x="347" y="289"/>
                  </a:cubicBezTo>
                  <a:cubicBezTo>
                    <a:pt x="0" y="674"/>
                    <a:pt x="0" y="1291"/>
                    <a:pt x="347" y="1638"/>
                  </a:cubicBezTo>
                  <a:cubicBezTo>
                    <a:pt x="9747" y="11038"/>
                    <a:pt x="22114" y="16932"/>
                    <a:pt x="35252" y="18242"/>
                  </a:cubicBezTo>
                  <a:cubicBezTo>
                    <a:pt x="37178" y="18435"/>
                    <a:pt x="39104" y="18551"/>
                    <a:pt x="41031" y="18551"/>
                  </a:cubicBezTo>
                  <a:cubicBezTo>
                    <a:pt x="51202" y="18551"/>
                    <a:pt x="61218" y="15854"/>
                    <a:pt x="70002" y="10768"/>
                  </a:cubicBezTo>
                  <a:lnTo>
                    <a:pt x="71967" y="13272"/>
                  </a:lnTo>
                  <a:lnTo>
                    <a:pt x="81137" y="983"/>
                  </a:lnTo>
                  <a:lnTo>
                    <a:pt x="67036" y="7031"/>
                  </a:lnTo>
                  <a:lnTo>
                    <a:pt x="68770" y="9227"/>
                  </a:lnTo>
                  <a:cubicBezTo>
                    <a:pt x="60372" y="14040"/>
                    <a:pt x="50784" y="16605"/>
                    <a:pt x="41070" y="16605"/>
                  </a:cubicBezTo>
                  <a:cubicBezTo>
                    <a:pt x="39197" y="16605"/>
                    <a:pt x="37319" y="16509"/>
                    <a:pt x="35444" y="16316"/>
                  </a:cubicBezTo>
                  <a:cubicBezTo>
                    <a:pt x="22769" y="15045"/>
                    <a:pt x="10787" y="9343"/>
                    <a:pt x="1734" y="289"/>
                  </a:cubicBezTo>
                  <a:cubicBezTo>
                    <a:pt x="1541" y="97"/>
                    <a:pt x="1291" y="0"/>
                    <a:pt x="1040" y="0"/>
                  </a:cubicBezTo>
                  <a:close/>
                </a:path>
              </a:pathLst>
            </a:cu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Google Shape;827;p28">
              <a:extLst>
                <a:ext uri="{FF2B5EF4-FFF2-40B4-BE49-F238E27FC236}">
                  <a16:creationId xmlns:a16="http://schemas.microsoft.com/office/drawing/2014/main" id="{0CC21814-AAF8-C492-DE79-A68161968E21}"/>
                </a:ext>
              </a:extLst>
            </p:cNvPr>
            <p:cNvSpPr/>
            <p:nvPr/>
          </p:nvSpPr>
          <p:spPr>
            <a:xfrm>
              <a:off x="5189236" y="1432695"/>
              <a:ext cx="1344883" cy="306814"/>
            </a:xfrm>
            <a:custGeom>
              <a:avLst/>
              <a:gdLst/>
              <a:ahLst/>
              <a:cxnLst/>
              <a:rect l="l" t="t" r="r" b="b"/>
              <a:pathLst>
                <a:path w="81176" h="18519" extrusionOk="0">
                  <a:moveTo>
                    <a:pt x="41088" y="0"/>
                  </a:moveTo>
                  <a:cubicBezTo>
                    <a:pt x="39156" y="0"/>
                    <a:pt x="37221" y="98"/>
                    <a:pt x="35291" y="295"/>
                  </a:cubicBezTo>
                  <a:cubicBezTo>
                    <a:pt x="22154" y="1605"/>
                    <a:pt x="9748" y="7500"/>
                    <a:pt x="386" y="16861"/>
                  </a:cubicBezTo>
                  <a:cubicBezTo>
                    <a:pt x="1" y="17247"/>
                    <a:pt x="1" y="17863"/>
                    <a:pt x="386" y="18248"/>
                  </a:cubicBezTo>
                  <a:cubicBezTo>
                    <a:pt x="579" y="18403"/>
                    <a:pt x="810" y="18518"/>
                    <a:pt x="1080" y="18518"/>
                  </a:cubicBezTo>
                  <a:cubicBezTo>
                    <a:pt x="1311" y="18518"/>
                    <a:pt x="1581" y="18403"/>
                    <a:pt x="1735" y="18248"/>
                  </a:cubicBezTo>
                  <a:cubicBezTo>
                    <a:pt x="10827" y="9195"/>
                    <a:pt x="22770" y="3493"/>
                    <a:pt x="35484" y="2183"/>
                  </a:cubicBezTo>
                  <a:cubicBezTo>
                    <a:pt x="37332" y="1999"/>
                    <a:pt x="39183" y="1908"/>
                    <a:pt x="41029" y="1908"/>
                  </a:cubicBezTo>
                  <a:cubicBezTo>
                    <a:pt x="50770" y="1908"/>
                    <a:pt x="60389" y="4446"/>
                    <a:pt x="68809" y="9272"/>
                  </a:cubicBezTo>
                  <a:lnTo>
                    <a:pt x="67075" y="11506"/>
                  </a:lnTo>
                  <a:lnTo>
                    <a:pt x="81176" y="17555"/>
                  </a:lnTo>
                  <a:lnTo>
                    <a:pt x="81176" y="17555"/>
                  </a:lnTo>
                  <a:lnTo>
                    <a:pt x="71968" y="5265"/>
                  </a:lnTo>
                  <a:lnTo>
                    <a:pt x="70003" y="7769"/>
                  </a:lnTo>
                  <a:cubicBezTo>
                    <a:pt x="61266" y="2689"/>
                    <a:pt x="51225" y="0"/>
                    <a:pt x="41088" y="0"/>
                  </a:cubicBezTo>
                  <a:close/>
                </a:path>
              </a:pathLst>
            </a:cu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3" name="Google Shape;8168;p76">
              <a:extLst>
                <a:ext uri="{FF2B5EF4-FFF2-40B4-BE49-F238E27FC236}">
                  <a16:creationId xmlns:a16="http://schemas.microsoft.com/office/drawing/2014/main" id="{F1AFF04A-F0AA-8A28-F0A7-DA42164B2484}"/>
                </a:ext>
              </a:extLst>
            </p:cNvPr>
            <p:cNvGrpSpPr/>
            <p:nvPr/>
          </p:nvGrpSpPr>
          <p:grpSpPr>
            <a:xfrm>
              <a:off x="4041647" y="2359949"/>
              <a:ext cx="666833" cy="609038"/>
              <a:chOff x="-59470075" y="3308975"/>
              <a:chExt cx="318200" cy="316075"/>
            </a:xfrm>
            <a:solidFill>
              <a:srgbClr val="3E85C7"/>
            </a:solidFill>
          </p:grpSpPr>
          <p:sp>
            <p:nvSpPr>
              <p:cNvPr id="51" name="Google Shape;8169;p76">
                <a:extLst>
                  <a:ext uri="{FF2B5EF4-FFF2-40B4-BE49-F238E27FC236}">
                    <a16:creationId xmlns:a16="http://schemas.microsoft.com/office/drawing/2014/main" id="{95D50BC4-FB81-1125-D48E-7DB9EF48878D}"/>
                  </a:ext>
                </a:extLst>
              </p:cNvPr>
              <p:cNvSpPr/>
              <p:nvPr/>
            </p:nvSpPr>
            <p:spPr>
              <a:xfrm>
                <a:off x="-59403925" y="3522625"/>
                <a:ext cx="212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51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51" y="820"/>
                    </a:lnTo>
                    <a:lnTo>
                      <a:pt x="85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Google Shape;8170;p76">
                <a:extLst>
                  <a:ext uri="{FF2B5EF4-FFF2-40B4-BE49-F238E27FC236}">
                    <a16:creationId xmlns:a16="http://schemas.microsoft.com/office/drawing/2014/main" id="{E5B410B2-F229-D477-E0F0-BF127A1ECC94}"/>
                  </a:ext>
                </a:extLst>
              </p:cNvPr>
              <p:cNvSpPr/>
              <p:nvPr/>
            </p:nvSpPr>
            <p:spPr>
              <a:xfrm>
                <a:off x="-593621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Google Shape;8171;p76">
                <a:extLst>
                  <a:ext uri="{FF2B5EF4-FFF2-40B4-BE49-F238E27FC236}">
                    <a16:creationId xmlns:a16="http://schemas.microsoft.com/office/drawing/2014/main" id="{0D8DFAA3-72E9-717A-E472-16FF2D0B562B}"/>
                  </a:ext>
                </a:extLst>
              </p:cNvPr>
              <p:cNvSpPr/>
              <p:nvPr/>
            </p:nvSpPr>
            <p:spPr>
              <a:xfrm>
                <a:off x="-593212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Google Shape;8172;p76">
                <a:extLst>
                  <a:ext uri="{FF2B5EF4-FFF2-40B4-BE49-F238E27FC236}">
                    <a16:creationId xmlns:a16="http://schemas.microsoft.com/office/drawing/2014/main" id="{E7E992C5-7F5F-086B-866D-3D7FFBF28A97}"/>
                  </a:ext>
                </a:extLst>
              </p:cNvPr>
              <p:cNvSpPr/>
              <p:nvPr/>
            </p:nvSpPr>
            <p:spPr>
              <a:xfrm>
                <a:off x="-5927947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19" y="820"/>
                    </a:lnTo>
                    <a:lnTo>
                      <a:pt x="81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Google Shape;8173;p76">
                <a:extLst>
                  <a:ext uri="{FF2B5EF4-FFF2-40B4-BE49-F238E27FC236}">
                    <a16:creationId xmlns:a16="http://schemas.microsoft.com/office/drawing/2014/main" id="{7BAAAA30-993B-F670-A70C-C7829B5CC201}"/>
                  </a:ext>
                </a:extLst>
              </p:cNvPr>
              <p:cNvSpPr/>
              <p:nvPr/>
            </p:nvSpPr>
            <p:spPr>
              <a:xfrm>
                <a:off x="-59470075" y="3418825"/>
                <a:ext cx="317425" cy="206225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8249" extrusionOk="0">
                    <a:moveTo>
                      <a:pt x="10523" y="3334"/>
                    </a:moveTo>
                    <a:cubicBezTo>
                      <a:pt x="10775" y="3334"/>
                      <a:pt x="10932" y="3523"/>
                      <a:pt x="10932" y="3775"/>
                    </a:cubicBezTo>
                    <a:lnTo>
                      <a:pt x="10932" y="5413"/>
                    </a:lnTo>
                    <a:cubicBezTo>
                      <a:pt x="10932" y="5665"/>
                      <a:pt x="10712" y="5854"/>
                      <a:pt x="10523" y="5854"/>
                    </a:cubicBezTo>
                    <a:lnTo>
                      <a:pt x="2268" y="5854"/>
                    </a:lnTo>
                    <a:cubicBezTo>
                      <a:pt x="2016" y="5854"/>
                      <a:pt x="1827" y="5665"/>
                      <a:pt x="1827" y="5413"/>
                    </a:cubicBezTo>
                    <a:lnTo>
                      <a:pt x="1827" y="3775"/>
                    </a:lnTo>
                    <a:cubicBezTo>
                      <a:pt x="1827" y="3523"/>
                      <a:pt x="2016" y="3334"/>
                      <a:pt x="2268" y="3334"/>
                    </a:cubicBezTo>
                    <a:close/>
                    <a:moveTo>
                      <a:pt x="2893" y="1"/>
                    </a:moveTo>
                    <a:cubicBezTo>
                      <a:pt x="2822" y="1"/>
                      <a:pt x="2748" y="18"/>
                      <a:pt x="2678" y="57"/>
                    </a:cubicBezTo>
                    <a:lnTo>
                      <a:pt x="221" y="1727"/>
                    </a:lnTo>
                    <a:cubicBezTo>
                      <a:pt x="95" y="1790"/>
                      <a:pt x="0" y="1916"/>
                      <a:pt x="0" y="2073"/>
                    </a:cubicBezTo>
                    <a:lnTo>
                      <a:pt x="0" y="7870"/>
                    </a:lnTo>
                    <a:cubicBezTo>
                      <a:pt x="0" y="8091"/>
                      <a:pt x="221" y="8248"/>
                      <a:pt x="410" y="8248"/>
                    </a:cubicBezTo>
                    <a:lnTo>
                      <a:pt x="12255" y="8248"/>
                    </a:lnTo>
                    <a:cubicBezTo>
                      <a:pt x="12507" y="8248"/>
                      <a:pt x="12665" y="8059"/>
                      <a:pt x="12665" y="7870"/>
                    </a:cubicBezTo>
                    <a:lnTo>
                      <a:pt x="12665" y="2073"/>
                    </a:lnTo>
                    <a:cubicBezTo>
                      <a:pt x="12697" y="1884"/>
                      <a:pt x="12507" y="1664"/>
                      <a:pt x="12287" y="1664"/>
                    </a:cubicBezTo>
                    <a:lnTo>
                      <a:pt x="5797" y="1664"/>
                    </a:lnTo>
                    <a:lnTo>
                      <a:pt x="5797" y="404"/>
                    </a:lnTo>
                    <a:cubicBezTo>
                      <a:pt x="5797" y="166"/>
                      <a:pt x="5600" y="1"/>
                      <a:pt x="5382" y="1"/>
                    </a:cubicBezTo>
                    <a:cubicBezTo>
                      <a:pt x="5311" y="1"/>
                      <a:pt x="5237" y="18"/>
                      <a:pt x="5167" y="57"/>
                    </a:cubicBezTo>
                    <a:lnTo>
                      <a:pt x="3308" y="1286"/>
                    </a:lnTo>
                    <a:lnTo>
                      <a:pt x="3308" y="404"/>
                    </a:lnTo>
                    <a:cubicBezTo>
                      <a:pt x="3308" y="166"/>
                      <a:pt x="3111" y="1"/>
                      <a:pt x="2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Google Shape;8174;p76">
                <a:extLst>
                  <a:ext uri="{FF2B5EF4-FFF2-40B4-BE49-F238E27FC236}">
                    <a16:creationId xmlns:a16="http://schemas.microsoft.com/office/drawing/2014/main" id="{1B4791B6-61B0-357A-1F2C-7205FD2F5F93}"/>
                  </a:ext>
                </a:extLst>
              </p:cNvPr>
              <p:cNvSpPr/>
              <p:nvPr/>
            </p:nvSpPr>
            <p:spPr>
              <a:xfrm>
                <a:off x="-59238525" y="3522625"/>
                <a:ext cx="205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0" extrusionOk="0">
                    <a:moveTo>
                      <a:pt x="0" y="1"/>
                    </a:moveTo>
                    <a:lnTo>
                      <a:pt x="0" y="820"/>
                    </a:lnTo>
                    <a:lnTo>
                      <a:pt x="820" y="820"/>
                    </a:lnTo>
                    <a:lnTo>
                      <a:pt x="8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Google Shape;8175;p76">
                <a:extLst>
                  <a:ext uri="{FF2B5EF4-FFF2-40B4-BE49-F238E27FC236}">
                    <a16:creationId xmlns:a16="http://schemas.microsoft.com/office/drawing/2014/main" id="{054E842E-32CD-5B67-68AC-80E35274677E}"/>
                  </a:ext>
                </a:extLst>
              </p:cNvPr>
              <p:cNvSpPr/>
              <p:nvPr/>
            </p:nvSpPr>
            <p:spPr>
              <a:xfrm>
                <a:off x="-59292875" y="3308975"/>
                <a:ext cx="106350" cy="41400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1656" extrusionOk="0">
                    <a:moveTo>
                      <a:pt x="1305" y="1"/>
                    </a:moveTo>
                    <a:cubicBezTo>
                      <a:pt x="904" y="1"/>
                      <a:pt x="497" y="175"/>
                      <a:pt x="158" y="545"/>
                    </a:cubicBezTo>
                    <a:cubicBezTo>
                      <a:pt x="1" y="702"/>
                      <a:pt x="64" y="986"/>
                      <a:pt x="221" y="1143"/>
                    </a:cubicBezTo>
                    <a:cubicBezTo>
                      <a:pt x="311" y="1218"/>
                      <a:pt x="409" y="1258"/>
                      <a:pt x="503" y="1258"/>
                    </a:cubicBezTo>
                    <a:cubicBezTo>
                      <a:pt x="606" y="1258"/>
                      <a:pt x="706" y="1210"/>
                      <a:pt x="788" y="1112"/>
                    </a:cubicBezTo>
                    <a:cubicBezTo>
                      <a:pt x="946" y="938"/>
                      <a:pt x="1127" y="852"/>
                      <a:pt x="1308" y="852"/>
                    </a:cubicBezTo>
                    <a:cubicBezTo>
                      <a:pt x="1489" y="852"/>
                      <a:pt x="1670" y="938"/>
                      <a:pt x="1828" y="1112"/>
                    </a:cubicBezTo>
                    <a:cubicBezTo>
                      <a:pt x="2150" y="1466"/>
                      <a:pt x="2562" y="1655"/>
                      <a:pt x="2977" y="1655"/>
                    </a:cubicBezTo>
                    <a:cubicBezTo>
                      <a:pt x="3374" y="1655"/>
                      <a:pt x="3773" y="1482"/>
                      <a:pt x="4096" y="1112"/>
                    </a:cubicBezTo>
                    <a:cubicBezTo>
                      <a:pt x="4254" y="954"/>
                      <a:pt x="4222" y="671"/>
                      <a:pt x="4065" y="513"/>
                    </a:cubicBezTo>
                    <a:cubicBezTo>
                      <a:pt x="3990" y="438"/>
                      <a:pt x="3886" y="399"/>
                      <a:pt x="3781" y="399"/>
                    </a:cubicBezTo>
                    <a:cubicBezTo>
                      <a:pt x="3665" y="399"/>
                      <a:pt x="3549" y="446"/>
                      <a:pt x="3466" y="545"/>
                    </a:cubicBezTo>
                    <a:cubicBezTo>
                      <a:pt x="3309" y="734"/>
                      <a:pt x="3135" y="828"/>
                      <a:pt x="2962" y="828"/>
                    </a:cubicBezTo>
                    <a:cubicBezTo>
                      <a:pt x="2789" y="828"/>
                      <a:pt x="2616" y="734"/>
                      <a:pt x="2458" y="545"/>
                    </a:cubicBezTo>
                    <a:cubicBezTo>
                      <a:pt x="2136" y="191"/>
                      <a:pt x="1724" y="1"/>
                      <a:pt x="130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Google Shape;8176;p76">
                <a:extLst>
                  <a:ext uri="{FF2B5EF4-FFF2-40B4-BE49-F238E27FC236}">
                    <a16:creationId xmlns:a16="http://schemas.microsoft.com/office/drawing/2014/main" id="{4B52E41A-93CB-444B-6F89-D1662268340E}"/>
                  </a:ext>
                </a:extLst>
              </p:cNvPr>
              <p:cNvSpPr/>
              <p:nvPr/>
            </p:nvSpPr>
            <p:spPr>
              <a:xfrm>
                <a:off x="-59214100" y="3371400"/>
                <a:ext cx="62225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2742" extrusionOk="0">
                    <a:moveTo>
                      <a:pt x="410" y="1"/>
                    </a:moveTo>
                    <a:cubicBezTo>
                      <a:pt x="158" y="1"/>
                      <a:pt x="0" y="190"/>
                      <a:pt x="0" y="379"/>
                    </a:cubicBezTo>
                    <a:lnTo>
                      <a:pt x="0" y="2742"/>
                    </a:lnTo>
                    <a:lnTo>
                      <a:pt x="2489" y="2742"/>
                    </a:lnTo>
                    <a:lnTo>
                      <a:pt x="2489" y="379"/>
                    </a:lnTo>
                    <a:cubicBezTo>
                      <a:pt x="2458" y="190"/>
                      <a:pt x="2268" y="1"/>
                      <a:pt x="20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Google Shape;8177;p76">
                <a:extLst>
                  <a:ext uri="{FF2B5EF4-FFF2-40B4-BE49-F238E27FC236}">
                    <a16:creationId xmlns:a16="http://schemas.microsoft.com/office/drawing/2014/main" id="{CD96AD01-E5B7-A26A-15B5-0B7F0AB8DB56}"/>
                  </a:ext>
                </a:extLst>
              </p:cNvPr>
              <p:cNvSpPr/>
              <p:nvPr/>
            </p:nvSpPr>
            <p:spPr>
              <a:xfrm>
                <a:off x="-59297600" y="3392600"/>
                <a:ext cx="62250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926" extrusionOk="0">
                    <a:moveTo>
                      <a:pt x="387" y="0"/>
                    </a:moveTo>
                    <a:cubicBezTo>
                      <a:pt x="163" y="0"/>
                      <a:pt x="1" y="177"/>
                      <a:pt x="1" y="382"/>
                    </a:cubicBezTo>
                    <a:lnTo>
                      <a:pt x="1" y="1925"/>
                    </a:lnTo>
                    <a:lnTo>
                      <a:pt x="2489" y="1925"/>
                    </a:lnTo>
                    <a:lnTo>
                      <a:pt x="2489" y="382"/>
                    </a:lnTo>
                    <a:cubicBezTo>
                      <a:pt x="2489" y="161"/>
                      <a:pt x="2300" y="4"/>
                      <a:pt x="2080" y="4"/>
                    </a:cubicBezTo>
                    <a:lnTo>
                      <a:pt x="442" y="4"/>
                    </a:lnTo>
                    <a:cubicBezTo>
                      <a:pt x="423" y="1"/>
                      <a:pt x="405" y="0"/>
                      <a:pt x="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oogle Shape;7412;p74">
              <a:extLst>
                <a:ext uri="{FF2B5EF4-FFF2-40B4-BE49-F238E27FC236}">
                  <a16:creationId xmlns:a16="http://schemas.microsoft.com/office/drawing/2014/main" id="{C4C9C962-3046-88A8-C8AD-44339EC58F7D}"/>
                </a:ext>
              </a:extLst>
            </p:cNvPr>
            <p:cNvGrpSpPr/>
            <p:nvPr/>
          </p:nvGrpSpPr>
          <p:grpSpPr>
            <a:xfrm>
              <a:off x="5544736" y="2403145"/>
              <a:ext cx="720325" cy="663899"/>
              <a:chOff x="2085450" y="842250"/>
              <a:chExt cx="483700" cy="481850"/>
            </a:xfrm>
            <a:solidFill>
              <a:srgbClr val="FFA215"/>
            </a:solidFill>
          </p:grpSpPr>
          <p:sp>
            <p:nvSpPr>
              <p:cNvPr id="48" name="Google Shape;7413;p74">
                <a:extLst>
                  <a:ext uri="{FF2B5EF4-FFF2-40B4-BE49-F238E27FC236}">
                    <a16:creationId xmlns:a16="http://schemas.microsoft.com/office/drawing/2014/main" id="{70A4EDB5-8AD3-527C-4CDB-4321735C9B01}"/>
                  </a:ext>
                </a:extLst>
              </p:cNvPr>
              <p:cNvSpPr/>
              <p:nvPr/>
            </p:nvSpPr>
            <p:spPr>
              <a:xfrm>
                <a:off x="2085525" y="926925"/>
                <a:ext cx="483625" cy="397175"/>
              </a:xfrm>
              <a:custGeom>
                <a:avLst/>
                <a:gdLst/>
                <a:ahLst/>
                <a:cxnLst/>
                <a:rect l="l" t="t" r="r" b="b"/>
                <a:pathLst>
                  <a:path w="19345" h="15887" extrusionOk="0">
                    <a:moveTo>
                      <a:pt x="1693" y="1"/>
                    </a:moveTo>
                    <a:cubicBezTo>
                      <a:pt x="756" y="1"/>
                      <a:pt x="0" y="760"/>
                      <a:pt x="0" y="1696"/>
                    </a:cubicBezTo>
                    <a:cubicBezTo>
                      <a:pt x="0" y="2630"/>
                      <a:pt x="756" y="3389"/>
                      <a:pt x="1693" y="3389"/>
                    </a:cubicBezTo>
                    <a:lnTo>
                      <a:pt x="3990" y="3389"/>
                    </a:lnTo>
                    <a:cubicBezTo>
                      <a:pt x="4924" y="3389"/>
                      <a:pt x="5683" y="4147"/>
                      <a:pt x="5683" y="5084"/>
                    </a:cubicBezTo>
                    <a:lnTo>
                      <a:pt x="5683" y="8547"/>
                    </a:lnTo>
                    <a:cubicBezTo>
                      <a:pt x="5683" y="11347"/>
                      <a:pt x="7962" y="13627"/>
                      <a:pt x="10766" y="13627"/>
                    </a:cubicBezTo>
                    <a:lnTo>
                      <a:pt x="13626" y="13627"/>
                    </a:lnTo>
                    <a:lnTo>
                      <a:pt x="13626" y="15322"/>
                    </a:lnTo>
                    <a:cubicBezTo>
                      <a:pt x="13626" y="15656"/>
                      <a:pt x="13901" y="15887"/>
                      <a:pt x="14194" y="15887"/>
                    </a:cubicBezTo>
                    <a:cubicBezTo>
                      <a:pt x="14308" y="15887"/>
                      <a:pt x="14425" y="15852"/>
                      <a:pt x="14530" y="15774"/>
                    </a:cubicBezTo>
                    <a:lnTo>
                      <a:pt x="19046" y="12386"/>
                    </a:lnTo>
                    <a:cubicBezTo>
                      <a:pt x="19345" y="12160"/>
                      <a:pt x="19345" y="11706"/>
                      <a:pt x="19046" y="11483"/>
                    </a:cubicBezTo>
                    <a:lnTo>
                      <a:pt x="14530" y="8095"/>
                    </a:lnTo>
                    <a:cubicBezTo>
                      <a:pt x="14424" y="8016"/>
                      <a:pt x="14307" y="7981"/>
                      <a:pt x="14192" y="7981"/>
                    </a:cubicBezTo>
                    <a:cubicBezTo>
                      <a:pt x="13899" y="7981"/>
                      <a:pt x="13626" y="8212"/>
                      <a:pt x="13626" y="8547"/>
                    </a:cubicBezTo>
                    <a:lnTo>
                      <a:pt x="13626" y="10239"/>
                    </a:lnTo>
                    <a:lnTo>
                      <a:pt x="10766" y="10239"/>
                    </a:lnTo>
                    <a:cubicBezTo>
                      <a:pt x="9829" y="10239"/>
                      <a:pt x="9070" y="9480"/>
                      <a:pt x="9070" y="8547"/>
                    </a:cubicBezTo>
                    <a:lnTo>
                      <a:pt x="9070" y="5084"/>
                    </a:lnTo>
                    <a:cubicBezTo>
                      <a:pt x="9070" y="2280"/>
                      <a:pt x="6791" y="1"/>
                      <a:pt x="399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" name="Google Shape;7414;p74">
                <a:extLst>
                  <a:ext uri="{FF2B5EF4-FFF2-40B4-BE49-F238E27FC236}">
                    <a16:creationId xmlns:a16="http://schemas.microsoft.com/office/drawing/2014/main" id="{10972DBD-5DED-968F-0847-CFAC7E67866B}"/>
                  </a:ext>
                </a:extLst>
              </p:cNvPr>
              <p:cNvSpPr/>
              <p:nvPr/>
            </p:nvSpPr>
            <p:spPr>
              <a:xfrm>
                <a:off x="2085450" y="1151875"/>
                <a:ext cx="143650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3503" extrusionOk="0">
                    <a:moveTo>
                      <a:pt x="4577" y="1"/>
                    </a:moveTo>
                    <a:cubicBezTo>
                      <a:pt x="4391" y="73"/>
                      <a:pt x="4192" y="112"/>
                      <a:pt x="3990" y="115"/>
                    </a:cubicBezTo>
                    <a:lnTo>
                      <a:pt x="1693" y="115"/>
                    </a:lnTo>
                    <a:cubicBezTo>
                      <a:pt x="759" y="115"/>
                      <a:pt x="0" y="871"/>
                      <a:pt x="0" y="1807"/>
                    </a:cubicBezTo>
                    <a:cubicBezTo>
                      <a:pt x="0" y="2744"/>
                      <a:pt x="759" y="3503"/>
                      <a:pt x="1693" y="3503"/>
                    </a:cubicBezTo>
                    <a:lnTo>
                      <a:pt x="1696" y="3500"/>
                    </a:lnTo>
                    <a:lnTo>
                      <a:pt x="3993" y="3500"/>
                    </a:lnTo>
                    <a:cubicBezTo>
                      <a:pt x="4589" y="3500"/>
                      <a:pt x="5183" y="3391"/>
                      <a:pt x="5746" y="3186"/>
                    </a:cubicBezTo>
                    <a:cubicBezTo>
                      <a:pt x="5065" y="2253"/>
                      <a:pt x="4662" y="1151"/>
                      <a:pt x="4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" name="Google Shape;7415;p74">
                <a:extLst>
                  <a:ext uri="{FF2B5EF4-FFF2-40B4-BE49-F238E27FC236}">
                    <a16:creationId xmlns:a16="http://schemas.microsoft.com/office/drawing/2014/main" id="{579E65BB-7779-6A05-E237-1789BBDD966A}"/>
                  </a:ext>
                </a:extLst>
              </p:cNvPr>
              <p:cNvSpPr/>
              <p:nvPr/>
            </p:nvSpPr>
            <p:spPr>
              <a:xfrm>
                <a:off x="2274775" y="842250"/>
                <a:ext cx="294375" cy="197650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35D7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45" name="Grupa 44">
              <a:extLst>
                <a:ext uri="{FF2B5EF4-FFF2-40B4-BE49-F238E27FC236}">
                  <a16:creationId xmlns:a16="http://schemas.microsoft.com/office/drawing/2014/main" id="{05E17F43-60A5-AE59-261A-78B440CC8CBF}"/>
                </a:ext>
              </a:extLst>
            </p:cNvPr>
            <p:cNvGrpSpPr/>
            <p:nvPr/>
          </p:nvGrpSpPr>
          <p:grpSpPr>
            <a:xfrm>
              <a:off x="6953867" y="2339141"/>
              <a:ext cx="878431" cy="993851"/>
              <a:chOff x="9364285" y="2051213"/>
              <a:chExt cx="920890" cy="1031064"/>
            </a:xfrm>
          </p:grpSpPr>
          <p:sp>
            <p:nvSpPr>
              <p:cNvPr id="46" name="Google Shape;681;p35">
                <a:extLst>
                  <a:ext uri="{FF2B5EF4-FFF2-40B4-BE49-F238E27FC236}">
                    <a16:creationId xmlns:a16="http://schemas.microsoft.com/office/drawing/2014/main" id="{DA4867BF-079A-F0A2-1976-CD984A081503}"/>
                  </a:ext>
                </a:extLst>
              </p:cNvPr>
              <p:cNvSpPr/>
              <p:nvPr/>
            </p:nvSpPr>
            <p:spPr>
              <a:xfrm>
                <a:off x="9843020" y="2620699"/>
                <a:ext cx="442155" cy="461578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61" extrusionOk="0">
                    <a:moveTo>
                      <a:pt x="6427" y="3592"/>
                    </a:moveTo>
                    <a:cubicBezTo>
                      <a:pt x="7939" y="3592"/>
                      <a:pt x="9168" y="4821"/>
                      <a:pt x="9168" y="6365"/>
                    </a:cubicBezTo>
                    <a:cubicBezTo>
                      <a:pt x="9168" y="7846"/>
                      <a:pt x="7908" y="9106"/>
                      <a:pt x="6427" y="9106"/>
                    </a:cubicBezTo>
                    <a:cubicBezTo>
                      <a:pt x="4883" y="9106"/>
                      <a:pt x="3655" y="7877"/>
                      <a:pt x="3655" y="6365"/>
                    </a:cubicBezTo>
                    <a:cubicBezTo>
                      <a:pt x="3655" y="4821"/>
                      <a:pt x="4883" y="3592"/>
                      <a:pt x="6427" y="3592"/>
                    </a:cubicBezTo>
                    <a:close/>
                    <a:moveTo>
                      <a:pt x="5829" y="1"/>
                    </a:moveTo>
                    <a:cubicBezTo>
                      <a:pt x="5356" y="1"/>
                      <a:pt x="5009" y="347"/>
                      <a:pt x="5009" y="852"/>
                    </a:cubicBezTo>
                    <a:lnTo>
                      <a:pt x="5009" y="1576"/>
                    </a:lnTo>
                    <a:cubicBezTo>
                      <a:pt x="4631" y="1702"/>
                      <a:pt x="4285" y="1828"/>
                      <a:pt x="3970" y="2017"/>
                    </a:cubicBezTo>
                    <a:lnTo>
                      <a:pt x="3466" y="1513"/>
                    </a:lnTo>
                    <a:cubicBezTo>
                      <a:pt x="3308" y="1356"/>
                      <a:pt x="3088" y="1277"/>
                      <a:pt x="2867" y="1277"/>
                    </a:cubicBezTo>
                    <a:cubicBezTo>
                      <a:pt x="2647" y="1277"/>
                      <a:pt x="2426" y="1356"/>
                      <a:pt x="2269" y="1513"/>
                    </a:cubicBezTo>
                    <a:lnTo>
                      <a:pt x="1481" y="2301"/>
                    </a:lnTo>
                    <a:cubicBezTo>
                      <a:pt x="1166" y="2616"/>
                      <a:pt x="1166" y="3151"/>
                      <a:pt x="1481" y="3466"/>
                    </a:cubicBezTo>
                    <a:lnTo>
                      <a:pt x="2017" y="4002"/>
                    </a:lnTo>
                    <a:cubicBezTo>
                      <a:pt x="1796" y="4317"/>
                      <a:pt x="1701" y="4664"/>
                      <a:pt x="1575" y="5010"/>
                    </a:cubicBezTo>
                    <a:lnTo>
                      <a:pt x="819" y="5010"/>
                    </a:lnTo>
                    <a:cubicBezTo>
                      <a:pt x="347" y="5010"/>
                      <a:pt x="0" y="5357"/>
                      <a:pt x="0" y="5829"/>
                    </a:cubicBezTo>
                    <a:lnTo>
                      <a:pt x="0" y="6932"/>
                    </a:lnTo>
                    <a:cubicBezTo>
                      <a:pt x="0" y="7405"/>
                      <a:pt x="347" y="7783"/>
                      <a:pt x="819" y="7783"/>
                    </a:cubicBezTo>
                    <a:lnTo>
                      <a:pt x="1575" y="7783"/>
                    </a:lnTo>
                    <a:cubicBezTo>
                      <a:pt x="1701" y="8129"/>
                      <a:pt x="1796" y="8476"/>
                      <a:pt x="2017" y="8791"/>
                    </a:cubicBezTo>
                    <a:lnTo>
                      <a:pt x="1481" y="9295"/>
                    </a:lnTo>
                    <a:cubicBezTo>
                      <a:pt x="1166" y="9610"/>
                      <a:pt x="1166" y="10177"/>
                      <a:pt x="1481" y="10492"/>
                    </a:cubicBezTo>
                    <a:lnTo>
                      <a:pt x="2269" y="11280"/>
                    </a:lnTo>
                    <a:cubicBezTo>
                      <a:pt x="2426" y="11437"/>
                      <a:pt x="2647" y="11516"/>
                      <a:pt x="2867" y="11516"/>
                    </a:cubicBezTo>
                    <a:cubicBezTo>
                      <a:pt x="3088" y="11516"/>
                      <a:pt x="3308" y="11437"/>
                      <a:pt x="3466" y="11280"/>
                    </a:cubicBezTo>
                    <a:lnTo>
                      <a:pt x="3970" y="10776"/>
                    </a:lnTo>
                    <a:cubicBezTo>
                      <a:pt x="4285" y="10965"/>
                      <a:pt x="4631" y="11091"/>
                      <a:pt x="5009" y="11185"/>
                    </a:cubicBezTo>
                    <a:lnTo>
                      <a:pt x="5009" y="11941"/>
                    </a:lnTo>
                    <a:cubicBezTo>
                      <a:pt x="5009" y="12414"/>
                      <a:pt x="5356" y="12760"/>
                      <a:pt x="5829" y="12760"/>
                    </a:cubicBezTo>
                    <a:lnTo>
                      <a:pt x="6931" y="12760"/>
                    </a:lnTo>
                    <a:cubicBezTo>
                      <a:pt x="7404" y="12760"/>
                      <a:pt x="7750" y="12414"/>
                      <a:pt x="7750" y="11941"/>
                    </a:cubicBezTo>
                    <a:lnTo>
                      <a:pt x="7750" y="11185"/>
                    </a:lnTo>
                    <a:cubicBezTo>
                      <a:pt x="8097" y="11091"/>
                      <a:pt x="8475" y="10965"/>
                      <a:pt x="8790" y="10776"/>
                    </a:cubicBezTo>
                    <a:lnTo>
                      <a:pt x="9294" y="11280"/>
                    </a:lnTo>
                    <a:cubicBezTo>
                      <a:pt x="9452" y="11437"/>
                      <a:pt x="9664" y="11516"/>
                      <a:pt x="9877" y="11516"/>
                    </a:cubicBezTo>
                    <a:cubicBezTo>
                      <a:pt x="10090" y="11516"/>
                      <a:pt x="10302" y="11437"/>
                      <a:pt x="10460" y="11280"/>
                    </a:cubicBezTo>
                    <a:lnTo>
                      <a:pt x="11247" y="10492"/>
                    </a:lnTo>
                    <a:cubicBezTo>
                      <a:pt x="11563" y="10177"/>
                      <a:pt x="11563" y="9610"/>
                      <a:pt x="11247" y="9295"/>
                    </a:cubicBezTo>
                    <a:lnTo>
                      <a:pt x="10743" y="8791"/>
                    </a:lnTo>
                    <a:cubicBezTo>
                      <a:pt x="10932" y="8476"/>
                      <a:pt x="11058" y="8129"/>
                      <a:pt x="11184" y="7783"/>
                    </a:cubicBezTo>
                    <a:lnTo>
                      <a:pt x="11941" y="7783"/>
                    </a:lnTo>
                    <a:cubicBezTo>
                      <a:pt x="12413" y="7783"/>
                      <a:pt x="12760" y="7405"/>
                      <a:pt x="12760" y="6932"/>
                    </a:cubicBezTo>
                    <a:lnTo>
                      <a:pt x="12760" y="5829"/>
                    </a:lnTo>
                    <a:cubicBezTo>
                      <a:pt x="12760" y="5325"/>
                      <a:pt x="12350" y="4979"/>
                      <a:pt x="11941" y="4979"/>
                    </a:cubicBezTo>
                    <a:lnTo>
                      <a:pt x="11184" y="4979"/>
                    </a:lnTo>
                    <a:cubicBezTo>
                      <a:pt x="11058" y="4632"/>
                      <a:pt x="10932" y="4254"/>
                      <a:pt x="10743" y="3939"/>
                    </a:cubicBezTo>
                    <a:lnTo>
                      <a:pt x="11247" y="3435"/>
                    </a:lnTo>
                    <a:cubicBezTo>
                      <a:pt x="11563" y="3120"/>
                      <a:pt x="11563" y="2553"/>
                      <a:pt x="11247" y="2238"/>
                    </a:cubicBezTo>
                    <a:lnTo>
                      <a:pt x="10460" y="1450"/>
                    </a:lnTo>
                    <a:cubicBezTo>
                      <a:pt x="10302" y="1293"/>
                      <a:pt x="10090" y="1214"/>
                      <a:pt x="9877" y="1214"/>
                    </a:cubicBezTo>
                    <a:cubicBezTo>
                      <a:pt x="9664" y="1214"/>
                      <a:pt x="9452" y="1293"/>
                      <a:pt x="9294" y="1450"/>
                    </a:cubicBezTo>
                    <a:lnTo>
                      <a:pt x="8790" y="1986"/>
                    </a:lnTo>
                    <a:cubicBezTo>
                      <a:pt x="8475" y="1765"/>
                      <a:pt x="8097" y="1671"/>
                      <a:pt x="7750" y="1545"/>
                    </a:cubicBezTo>
                    <a:lnTo>
                      <a:pt x="7750" y="852"/>
                    </a:lnTo>
                    <a:cubicBezTo>
                      <a:pt x="7750" y="379"/>
                      <a:pt x="7404" y="1"/>
                      <a:pt x="6931" y="1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7" name="Google Shape;681;p35">
                <a:extLst>
                  <a:ext uri="{FF2B5EF4-FFF2-40B4-BE49-F238E27FC236}">
                    <a16:creationId xmlns:a16="http://schemas.microsoft.com/office/drawing/2014/main" id="{C272B35E-843A-B28C-DD9D-162B73A38EED}"/>
                  </a:ext>
                </a:extLst>
              </p:cNvPr>
              <p:cNvSpPr/>
              <p:nvPr/>
            </p:nvSpPr>
            <p:spPr>
              <a:xfrm>
                <a:off x="9364285" y="2051213"/>
                <a:ext cx="722298" cy="707166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761" extrusionOk="0">
                    <a:moveTo>
                      <a:pt x="6427" y="3592"/>
                    </a:moveTo>
                    <a:cubicBezTo>
                      <a:pt x="7939" y="3592"/>
                      <a:pt x="9168" y="4821"/>
                      <a:pt x="9168" y="6365"/>
                    </a:cubicBezTo>
                    <a:cubicBezTo>
                      <a:pt x="9168" y="7846"/>
                      <a:pt x="7908" y="9106"/>
                      <a:pt x="6427" y="9106"/>
                    </a:cubicBezTo>
                    <a:cubicBezTo>
                      <a:pt x="4883" y="9106"/>
                      <a:pt x="3655" y="7877"/>
                      <a:pt x="3655" y="6365"/>
                    </a:cubicBezTo>
                    <a:cubicBezTo>
                      <a:pt x="3655" y="4821"/>
                      <a:pt x="4883" y="3592"/>
                      <a:pt x="6427" y="3592"/>
                    </a:cubicBezTo>
                    <a:close/>
                    <a:moveTo>
                      <a:pt x="5829" y="1"/>
                    </a:moveTo>
                    <a:cubicBezTo>
                      <a:pt x="5356" y="1"/>
                      <a:pt x="5009" y="347"/>
                      <a:pt x="5009" y="852"/>
                    </a:cubicBezTo>
                    <a:lnTo>
                      <a:pt x="5009" y="1576"/>
                    </a:lnTo>
                    <a:cubicBezTo>
                      <a:pt x="4631" y="1702"/>
                      <a:pt x="4285" y="1828"/>
                      <a:pt x="3970" y="2017"/>
                    </a:cubicBezTo>
                    <a:lnTo>
                      <a:pt x="3466" y="1513"/>
                    </a:lnTo>
                    <a:cubicBezTo>
                      <a:pt x="3308" y="1356"/>
                      <a:pt x="3088" y="1277"/>
                      <a:pt x="2867" y="1277"/>
                    </a:cubicBezTo>
                    <a:cubicBezTo>
                      <a:pt x="2647" y="1277"/>
                      <a:pt x="2426" y="1356"/>
                      <a:pt x="2269" y="1513"/>
                    </a:cubicBezTo>
                    <a:lnTo>
                      <a:pt x="1481" y="2301"/>
                    </a:lnTo>
                    <a:cubicBezTo>
                      <a:pt x="1166" y="2616"/>
                      <a:pt x="1166" y="3151"/>
                      <a:pt x="1481" y="3466"/>
                    </a:cubicBezTo>
                    <a:lnTo>
                      <a:pt x="2017" y="4002"/>
                    </a:lnTo>
                    <a:cubicBezTo>
                      <a:pt x="1796" y="4317"/>
                      <a:pt x="1701" y="4664"/>
                      <a:pt x="1575" y="5010"/>
                    </a:cubicBezTo>
                    <a:lnTo>
                      <a:pt x="819" y="5010"/>
                    </a:lnTo>
                    <a:cubicBezTo>
                      <a:pt x="347" y="5010"/>
                      <a:pt x="0" y="5357"/>
                      <a:pt x="0" y="5829"/>
                    </a:cubicBezTo>
                    <a:lnTo>
                      <a:pt x="0" y="6932"/>
                    </a:lnTo>
                    <a:cubicBezTo>
                      <a:pt x="0" y="7405"/>
                      <a:pt x="347" y="7783"/>
                      <a:pt x="819" y="7783"/>
                    </a:cubicBezTo>
                    <a:lnTo>
                      <a:pt x="1575" y="7783"/>
                    </a:lnTo>
                    <a:cubicBezTo>
                      <a:pt x="1701" y="8129"/>
                      <a:pt x="1796" y="8476"/>
                      <a:pt x="2017" y="8791"/>
                    </a:cubicBezTo>
                    <a:lnTo>
                      <a:pt x="1481" y="9295"/>
                    </a:lnTo>
                    <a:cubicBezTo>
                      <a:pt x="1166" y="9610"/>
                      <a:pt x="1166" y="10177"/>
                      <a:pt x="1481" y="10492"/>
                    </a:cubicBezTo>
                    <a:lnTo>
                      <a:pt x="2269" y="11280"/>
                    </a:lnTo>
                    <a:cubicBezTo>
                      <a:pt x="2426" y="11437"/>
                      <a:pt x="2647" y="11516"/>
                      <a:pt x="2867" y="11516"/>
                    </a:cubicBezTo>
                    <a:cubicBezTo>
                      <a:pt x="3088" y="11516"/>
                      <a:pt x="3308" y="11437"/>
                      <a:pt x="3466" y="11280"/>
                    </a:cubicBezTo>
                    <a:lnTo>
                      <a:pt x="3970" y="10776"/>
                    </a:lnTo>
                    <a:cubicBezTo>
                      <a:pt x="4285" y="10965"/>
                      <a:pt x="4631" y="11091"/>
                      <a:pt x="5009" y="11185"/>
                    </a:cubicBezTo>
                    <a:lnTo>
                      <a:pt x="5009" y="11941"/>
                    </a:lnTo>
                    <a:cubicBezTo>
                      <a:pt x="5009" y="12414"/>
                      <a:pt x="5356" y="12760"/>
                      <a:pt x="5829" y="12760"/>
                    </a:cubicBezTo>
                    <a:lnTo>
                      <a:pt x="6931" y="12760"/>
                    </a:lnTo>
                    <a:cubicBezTo>
                      <a:pt x="7404" y="12760"/>
                      <a:pt x="7750" y="12414"/>
                      <a:pt x="7750" y="11941"/>
                    </a:cubicBezTo>
                    <a:lnTo>
                      <a:pt x="7750" y="11185"/>
                    </a:lnTo>
                    <a:cubicBezTo>
                      <a:pt x="8097" y="11091"/>
                      <a:pt x="8475" y="10965"/>
                      <a:pt x="8790" y="10776"/>
                    </a:cubicBezTo>
                    <a:lnTo>
                      <a:pt x="9294" y="11280"/>
                    </a:lnTo>
                    <a:cubicBezTo>
                      <a:pt x="9452" y="11437"/>
                      <a:pt x="9664" y="11516"/>
                      <a:pt x="9877" y="11516"/>
                    </a:cubicBezTo>
                    <a:cubicBezTo>
                      <a:pt x="10090" y="11516"/>
                      <a:pt x="10302" y="11437"/>
                      <a:pt x="10460" y="11280"/>
                    </a:cubicBezTo>
                    <a:lnTo>
                      <a:pt x="11247" y="10492"/>
                    </a:lnTo>
                    <a:cubicBezTo>
                      <a:pt x="11563" y="10177"/>
                      <a:pt x="11563" y="9610"/>
                      <a:pt x="11247" y="9295"/>
                    </a:cubicBezTo>
                    <a:lnTo>
                      <a:pt x="10743" y="8791"/>
                    </a:lnTo>
                    <a:cubicBezTo>
                      <a:pt x="10932" y="8476"/>
                      <a:pt x="11058" y="8129"/>
                      <a:pt x="11184" y="7783"/>
                    </a:cubicBezTo>
                    <a:lnTo>
                      <a:pt x="11941" y="7783"/>
                    </a:lnTo>
                    <a:cubicBezTo>
                      <a:pt x="12413" y="7783"/>
                      <a:pt x="12760" y="7405"/>
                      <a:pt x="12760" y="6932"/>
                    </a:cubicBezTo>
                    <a:lnTo>
                      <a:pt x="12760" y="5829"/>
                    </a:lnTo>
                    <a:cubicBezTo>
                      <a:pt x="12760" y="5325"/>
                      <a:pt x="12350" y="4979"/>
                      <a:pt x="11941" y="4979"/>
                    </a:cubicBezTo>
                    <a:lnTo>
                      <a:pt x="11184" y="4979"/>
                    </a:lnTo>
                    <a:cubicBezTo>
                      <a:pt x="11058" y="4632"/>
                      <a:pt x="10932" y="4254"/>
                      <a:pt x="10743" y="3939"/>
                    </a:cubicBezTo>
                    <a:lnTo>
                      <a:pt x="11247" y="3435"/>
                    </a:lnTo>
                    <a:cubicBezTo>
                      <a:pt x="11563" y="3120"/>
                      <a:pt x="11563" y="2553"/>
                      <a:pt x="11247" y="2238"/>
                    </a:cubicBezTo>
                    <a:lnTo>
                      <a:pt x="10460" y="1450"/>
                    </a:lnTo>
                    <a:cubicBezTo>
                      <a:pt x="10302" y="1293"/>
                      <a:pt x="10090" y="1214"/>
                      <a:pt x="9877" y="1214"/>
                    </a:cubicBezTo>
                    <a:cubicBezTo>
                      <a:pt x="9664" y="1214"/>
                      <a:pt x="9452" y="1293"/>
                      <a:pt x="9294" y="1450"/>
                    </a:cubicBezTo>
                    <a:lnTo>
                      <a:pt x="8790" y="1986"/>
                    </a:lnTo>
                    <a:cubicBezTo>
                      <a:pt x="8475" y="1765"/>
                      <a:pt x="8097" y="1671"/>
                      <a:pt x="7750" y="1545"/>
                    </a:cubicBezTo>
                    <a:lnTo>
                      <a:pt x="7750" y="852"/>
                    </a:lnTo>
                    <a:cubicBezTo>
                      <a:pt x="7750" y="379"/>
                      <a:pt x="7404" y="1"/>
                      <a:pt x="6931" y="1"/>
                    </a:cubicBez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B181E5C3-1905-4425-4869-35C7894B8F36}"/>
              </a:ext>
            </a:extLst>
          </p:cNvPr>
          <p:cNvSpPr txBox="1"/>
          <p:nvPr/>
        </p:nvSpPr>
        <p:spPr>
          <a:xfrm>
            <a:off x="7125115" y="1680365"/>
            <a:ext cx="3301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Second-life </a:t>
            </a:r>
            <a:r>
              <a:rPr kumimoji="0" lang="pl-PL" sz="2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batteries</a:t>
            </a:r>
            <a:endParaRPr kumimoji="0" lang="pl-PL" sz="2400" b="1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D28570D3-F4AE-39F0-EF59-29D43BF8A819}"/>
              </a:ext>
            </a:extLst>
          </p:cNvPr>
          <p:cNvSpPr txBox="1"/>
          <p:nvPr/>
        </p:nvSpPr>
        <p:spPr>
          <a:xfrm>
            <a:off x="6478203" y="5109145"/>
            <a:ext cx="28072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Sector-specific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reliable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battery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State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of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Health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Remaining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Useful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Life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suitability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second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-life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applications</a:t>
            </a:r>
            <a:endParaRPr kumimoji="0" lang="pl-PL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D621E852-9DE1-27B0-43B4-D0D2F96A3D13}"/>
              </a:ext>
            </a:extLst>
          </p:cNvPr>
          <p:cNvSpPr txBox="1"/>
          <p:nvPr/>
        </p:nvSpPr>
        <p:spPr>
          <a:xfrm>
            <a:off x="7616471" y="2201834"/>
            <a:ext cx="29259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Horizontal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data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fields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terminology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traceability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information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interoperable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data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structures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describing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battery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condition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history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F7355FF0-DF8D-7B27-2179-B1EA9948D546}"/>
              </a:ext>
            </a:extLst>
          </p:cNvPr>
          <p:cNvSpPr txBox="1"/>
          <p:nvPr/>
        </p:nvSpPr>
        <p:spPr>
          <a:xfrm>
            <a:off x="9507474" y="5029565"/>
            <a:ext cx="24780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System-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level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governance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information-sharing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arrangements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allow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battery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data to be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accessed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organisations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1374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B4C04-DDC8-CA83-5C82-D9639DC0D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472;p33">
            <a:extLst>
              <a:ext uri="{FF2B5EF4-FFF2-40B4-BE49-F238E27FC236}">
                <a16:creationId xmlns:a16="http://schemas.microsoft.com/office/drawing/2014/main" id="{95DDF461-E013-024D-6ACE-4EDD4327EA29}"/>
              </a:ext>
            </a:extLst>
          </p:cNvPr>
          <p:cNvSpPr/>
          <p:nvPr/>
        </p:nvSpPr>
        <p:spPr>
          <a:xfrm>
            <a:off x="657489" y="3543308"/>
            <a:ext cx="2010600" cy="2010600"/>
          </a:xfrm>
          <a:prstGeom prst="ellipse">
            <a:avLst/>
          </a:pr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AED9F04-FF91-07E9-ABD9-C4DA5317B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6" y="159517"/>
            <a:ext cx="10620756" cy="849600"/>
          </a:xfrm>
        </p:spPr>
        <p:txBody>
          <a:bodyPr>
            <a:normAutofit fontScale="90000"/>
          </a:bodyPr>
          <a:lstStyle/>
          <a:p>
            <a:r>
              <a:rPr lang="pl-PL"/>
              <a:t>Step 3  </a:t>
            </a:r>
            <a:r>
              <a:rPr lang="pl-PL" err="1"/>
              <a:t>Formulate</a:t>
            </a:r>
            <a:r>
              <a:rPr lang="pl-PL"/>
              <a:t> the </a:t>
            </a:r>
            <a:r>
              <a:rPr lang="pl-PL" err="1"/>
              <a:t>potential</a:t>
            </a:r>
            <a:r>
              <a:rPr lang="pl-PL"/>
              <a:t> IS </a:t>
            </a:r>
            <a:r>
              <a:rPr lang="pl-PL" err="1"/>
              <a:t>standardisation</a:t>
            </a:r>
            <a:r>
              <a:rPr lang="pl-PL"/>
              <a:t> challenge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7E6962-00C0-27D2-1421-17C28DD58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909" y="970870"/>
            <a:ext cx="4703064" cy="5350032"/>
          </a:xfrm>
          <a:solidFill>
            <a:srgbClr val="FFA215"/>
          </a:solidFill>
        </p:spPr>
        <p:txBody>
          <a:bodyPr>
            <a:noAutofit/>
          </a:bodyPr>
          <a:lstStyle/>
          <a:p>
            <a:pPr lvl="0"/>
            <a:r>
              <a:rPr lang="pl-PL" sz="1700" err="1"/>
              <a:t>What</a:t>
            </a:r>
            <a:r>
              <a:rPr lang="pl-PL" sz="1700"/>
              <a:t> </a:t>
            </a:r>
            <a:r>
              <a:rPr lang="pl-PL" sz="1700" err="1"/>
              <a:t>is</a:t>
            </a:r>
            <a:r>
              <a:rPr lang="pl-PL" sz="1700"/>
              <a:t> </a:t>
            </a:r>
            <a:r>
              <a:rPr lang="pl-PL" sz="1700" err="1"/>
              <a:t>currently</a:t>
            </a:r>
            <a:r>
              <a:rPr lang="pl-PL" sz="1700"/>
              <a:t> </a:t>
            </a:r>
            <a:r>
              <a:rPr lang="pl-PL" sz="1700" err="1"/>
              <a:t>defined</a:t>
            </a:r>
            <a:r>
              <a:rPr lang="pl-PL" sz="1700"/>
              <a:t> </a:t>
            </a:r>
            <a:r>
              <a:rPr lang="pl-PL" sz="1700" err="1"/>
              <a:t>or</a:t>
            </a:r>
            <a:r>
              <a:rPr lang="pl-PL" sz="1700"/>
              <a:t> </a:t>
            </a:r>
            <a:r>
              <a:rPr lang="pl-PL" sz="1700" err="1"/>
              <a:t>interpreted</a:t>
            </a:r>
            <a:r>
              <a:rPr lang="pl-PL" sz="1700"/>
              <a:t> </a:t>
            </a:r>
            <a:r>
              <a:rPr lang="pl-PL" sz="1700" err="1"/>
              <a:t>differently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What</a:t>
            </a:r>
            <a:r>
              <a:rPr lang="pl-PL" sz="1700"/>
              <a:t> </a:t>
            </a:r>
            <a:r>
              <a:rPr lang="pl-PL" sz="1700" err="1"/>
              <a:t>cannot</a:t>
            </a:r>
            <a:r>
              <a:rPr lang="pl-PL" sz="1700"/>
              <a:t> </a:t>
            </a:r>
            <a:r>
              <a:rPr lang="pl-PL" sz="1700" err="1"/>
              <a:t>currently</a:t>
            </a:r>
            <a:r>
              <a:rPr lang="pl-PL" sz="1700"/>
              <a:t> be </a:t>
            </a:r>
            <a:r>
              <a:rPr lang="pl-PL" sz="1700" err="1"/>
              <a:t>compared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What</a:t>
            </a:r>
            <a:r>
              <a:rPr lang="pl-PL" sz="1700"/>
              <a:t> </a:t>
            </a:r>
            <a:r>
              <a:rPr lang="pl-PL" sz="1700" err="1"/>
              <a:t>cannot</a:t>
            </a:r>
            <a:r>
              <a:rPr lang="pl-PL" sz="1700"/>
              <a:t> </a:t>
            </a:r>
            <a:r>
              <a:rPr lang="pl-PL" sz="1700" err="1"/>
              <a:t>interoperate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What</a:t>
            </a:r>
            <a:r>
              <a:rPr lang="pl-PL" sz="1700"/>
              <a:t> </a:t>
            </a:r>
            <a:r>
              <a:rPr lang="pl-PL" sz="1700" err="1"/>
              <a:t>cannot</a:t>
            </a:r>
            <a:r>
              <a:rPr lang="pl-PL" sz="1700"/>
              <a:t> be </a:t>
            </a:r>
            <a:r>
              <a:rPr lang="pl-PL" sz="1700" err="1"/>
              <a:t>measured</a:t>
            </a:r>
            <a:r>
              <a:rPr lang="pl-PL" sz="1700"/>
              <a:t>, </a:t>
            </a:r>
            <a:r>
              <a:rPr lang="pl-PL" sz="1700" err="1"/>
              <a:t>tested</a:t>
            </a:r>
            <a:r>
              <a:rPr lang="pl-PL" sz="1700"/>
              <a:t> </a:t>
            </a:r>
            <a:r>
              <a:rPr lang="pl-PL" sz="1700" err="1"/>
              <a:t>or</a:t>
            </a:r>
            <a:r>
              <a:rPr lang="pl-PL" sz="1700"/>
              <a:t> </a:t>
            </a:r>
            <a:r>
              <a:rPr lang="pl-PL" sz="1700" err="1"/>
              <a:t>characterised</a:t>
            </a:r>
            <a:r>
              <a:rPr lang="pl-PL" sz="1700"/>
              <a:t> </a:t>
            </a:r>
            <a:r>
              <a:rPr lang="pl-PL" sz="1700" err="1"/>
              <a:t>consistently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Where</a:t>
            </a:r>
            <a:r>
              <a:rPr lang="pl-PL" sz="1700"/>
              <a:t> </a:t>
            </a:r>
            <a:r>
              <a:rPr lang="pl-PL" sz="1700" err="1"/>
              <a:t>are</a:t>
            </a:r>
            <a:r>
              <a:rPr lang="pl-PL" sz="1700"/>
              <a:t> </a:t>
            </a:r>
            <a:r>
              <a:rPr lang="pl-PL" sz="1700" err="1"/>
              <a:t>quality</a:t>
            </a:r>
            <a:r>
              <a:rPr lang="pl-PL" sz="1700"/>
              <a:t>, performance </a:t>
            </a:r>
            <a:r>
              <a:rPr lang="pl-PL" sz="1700" err="1"/>
              <a:t>or</a:t>
            </a:r>
            <a:r>
              <a:rPr lang="pl-PL" sz="1700"/>
              <a:t> </a:t>
            </a:r>
            <a:r>
              <a:rPr lang="pl-PL" sz="1700" err="1"/>
              <a:t>acceptance</a:t>
            </a:r>
            <a:r>
              <a:rPr lang="pl-PL" sz="1700"/>
              <a:t> </a:t>
            </a:r>
            <a:r>
              <a:rPr lang="pl-PL" sz="1700" err="1"/>
              <a:t>criteria</a:t>
            </a:r>
            <a:r>
              <a:rPr lang="pl-PL" sz="1700"/>
              <a:t> missing </a:t>
            </a:r>
            <a:r>
              <a:rPr lang="pl-PL" sz="1700" err="1"/>
              <a:t>or</a:t>
            </a:r>
            <a:r>
              <a:rPr lang="pl-PL" sz="1700"/>
              <a:t> </a:t>
            </a:r>
            <a:r>
              <a:rPr lang="pl-PL" sz="1700" err="1"/>
              <a:t>inconsistent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Where</a:t>
            </a:r>
            <a:r>
              <a:rPr lang="pl-PL" sz="1700"/>
              <a:t> </a:t>
            </a:r>
            <a:r>
              <a:rPr lang="pl-PL" sz="1700" err="1"/>
              <a:t>is</a:t>
            </a:r>
            <a:r>
              <a:rPr lang="pl-PL" sz="1700"/>
              <a:t> the </a:t>
            </a:r>
            <a:r>
              <a:rPr lang="pl-PL" sz="1700" err="1"/>
              <a:t>available</a:t>
            </a:r>
            <a:r>
              <a:rPr lang="pl-PL" sz="1700"/>
              <a:t> </a:t>
            </a:r>
            <a:r>
              <a:rPr lang="pl-PL" sz="1700" err="1"/>
              <a:t>evidence</a:t>
            </a:r>
            <a:r>
              <a:rPr lang="pl-PL" sz="1700"/>
              <a:t> </a:t>
            </a:r>
            <a:r>
              <a:rPr lang="pl-PL" sz="1700" err="1"/>
              <a:t>insufficient</a:t>
            </a:r>
            <a:r>
              <a:rPr lang="pl-PL" sz="1700"/>
              <a:t> to </a:t>
            </a:r>
            <a:r>
              <a:rPr lang="pl-PL" sz="1700" err="1"/>
              <a:t>support</a:t>
            </a:r>
            <a:r>
              <a:rPr lang="pl-PL" sz="1700"/>
              <a:t> a </a:t>
            </a:r>
            <a:r>
              <a:rPr lang="pl-PL" sz="1700" err="1"/>
              <a:t>common</a:t>
            </a:r>
            <a:r>
              <a:rPr lang="pl-PL" sz="1700"/>
              <a:t> </a:t>
            </a:r>
            <a:r>
              <a:rPr lang="pl-PL" sz="1700" err="1"/>
              <a:t>approach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What</a:t>
            </a:r>
            <a:r>
              <a:rPr lang="pl-PL" sz="1700"/>
              <a:t> </a:t>
            </a:r>
            <a:r>
              <a:rPr lang="pl-PL" sz="1700" err="1"/>
              <a:t>prevents</a:t>
            </a:r>
            <a:r>
              <a:rPr lang="pl-PL" sz="1700"/>
              <a:t> the </a:t>
            </a:r>
            <a:r>
              <a:rPr lang="pl-PL" sz="1700" err="1"/>
              <a:t>approach</a:t>
            </a:r>
            <a:r>
              <a:rPr lang="pl-PL" sz="1700"/>
              <a:t> from </a:t>
            </a:r>
            <a:r>
              <a:rPr lang="pl-PL" sz="1700" err="1"/>
              <a:t>being</a:t>
            </a:r>
            <a:r>
              <a:rPr lang="pl-PL" sz="1700"/>
              <a:t> </a:t>
            </a:r>
            <a:r>
              <a:rPr lang="pl-PL" sz="1700" err="1"/>
              <a:t>replicated</a:t>
            </a:r>
            <a:r>
              <a:rPr lang="pl-PL" sz="1700"/>
              <a:t> </a:t>
            </a:r>
            <a:r>
              <a:rPr lang="pl-PL" sz="1700" err="1"/>
              <a:t>or</a:t>
            </a:r>
            <a:r>
              <a:rPr lang="pl-PL" sz="1700"/>
              <a:t> </a:t>
            </a:r>
            <a:r>
              <a:rPr lang="pl-PL" sz="1700" err="1"/>
              <a:t>transferred</a:t>
            </a:r>
            <a:r>
              <a:rPr lang="pl-PL" sz="1700"/>
              <a:t> </a:t>
            </a:r>
            <a:r>
              <a:rPr lang="pl-PL" sz="1700" err="1"/>
              <a:t>beyond</a:t>
            </a:r>
            <a:r>
              <a:rPr lang="pl-PL" sz="1700"/>
              <a:t> the </a:t>
            </a:r>
            <a:r>
              <a:rPr lang="pl-PL" sz="1700" err="1"/>
              <a:t>original</a:t>
            </a:r>
            <a:r>
              <a:rPr lang="pl-PL" sz="1700"/>
              <a:t> </a:t>
            </a:r>
            <a:r>
              <a:rPr lang="pl-PL" sz="1700" err="1"/>
              <a:t>setting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Does</a:t>
            </a:r>
            <a:r>
              <a:rPr lang="pl-PL" sz="1700"/>
              <a:t> the problem </a:t>
            </a:r>
            <a:r>
              <a:rPr lang="pl-PL" sz="1700" err="1"/>
              <a:t>occur</a:t>
            </a:r>
            <a:r>
              <a:rPr lang="pl-PL" sz="1700"/>
              <a:t> </a:t>
            </a:r>
            <a:r>
              <a:rPr lang="pl-PL" sz="1700" err="1"/>
              <a:t>beyond</a:t>
            </a:r>
            <a:r>
              <a:rPr lang="pl-PL" sz="1700"/>
              <a:t> one </a:t>
            </a:r>
            <a:r>
              <a:rPr lang="pl-PL" sz="1700" err="1"/>
              <a:t>project</a:t>
            </a:r>
            <a:r>
              <a:rPr lang="pl-PL" sz="1700"/>
              <a:t> </a:t>
            </a:r>
            <a:r>
              <a:rPr lang="pl-PL" sz="1700" err="1"/>
              <a:t>or</a:t>
            </a:r>
            <a:r>
              <a:rPr lang="pl-PL" sz="1700"/>
              <a:t> </a:t>
            </a:r>
            <a:r>
              <a:rPr lang="pl-PL" sz="1700" err="1"/>
              <a:t>company</a:t>
            </a:r>
            <a:r>
              <a:rPr lang="pl-PL" sz="1700"/>
              <a:t>? </a:t>
            </a:r>
          </a:p>
          <a:p>
            <a:pPr lvl="0"/>
            <a:r>
              <a:rPr lang="pl-PL" sz="1700" err="1"/>
              <a:t>Is</a:t>
            </a:r>
            <a:r>
              <a:rPr lang="pl-PL" sz="1700"/>
              <a:t> the problem </a:t>
            </a:r>
            <a:r>
              <a:rPr lang="pl-PL" sz="1700" err="1"/>
              <a:t>linked</a:t>
            </a:r>
            <a:r>
              <a:rPr lang="pl-PL" sz="1700"/>
              <a:t> to </a:t>
            </a:r>
            <a:r>
              <a:rPr lang="pl-PL" sz="1700" err="1"/>
              <a:t>other</a:t>
            </a:r>
            <a:r>
              <a:rPr lang="pl-PL" sz="1700"/>
              <a:t> </a:t>
            </a:r>
            <a:r>
              <a:rPr lang="pl-PL" sz="1700" err="1"/>
              <a:t>horizontal</a:t>
            </a:r>
            <a:r>
              <a:rPr lang="pl-PL" sz="1700"/>
              <a:t>, </a:t>
            </a:r>
            <a:r>
              <a:rPr lang="pl-PL" sz="1700" err="1"/>
              <a:t>sector-specific</a:t>
            </a:r>
            <a:r>
              <a:rPr lang="pl-PL" sz="1700"/>
              <a:t> </a:t>
            </a:r>
            <a:r>
              <a:rPr lang="pl-PL" sz="1700" err="1"/>
              <a:t>or</a:t>
            </a:r>
            <a:r>
              <a:rPr lang="pl-PL" sz="1700"/>
              <a:t> system-</a:t>
            </a:r>
            <a:r>
              <a:rPr lang="pl-PL" sz="1700" err="1"/>
              <a:t>level</a:t>
            </a:r>
            <a:r>
              <a:rPr lang="pl-PL" sz="1700"/>
              <a:t> R&amp;I </a:t>
            </a:r>
            <a:r>
              <a:rPr lang="pl-PL" sz="1700" err="1"/>
              <a:t>needs</a:t>
            </a:r>
            <a:r>
              <a:rPr lang="pl-PL" sz="1700"/>
              <a:t> </a:t>
            </a:r>
            <a:r>
              <a:rPr lang="pl-PL" sz="1700" err="1"/>
              <a:t>identified</a:t>
            </a:r>
            <a:r>
              <a:rPr lang="pl-PL" sz="1700"/>
              <a:t> in the </a:t>
            </a:r>
            <a:r>
              <a:rPr lang="pl-PL" sz="1700" err="1"/>
              <a:t>previous</a:t>
            </a:r>
            <a:r>
              <a:rPr lang="pl-PL" sz="1700"/>
              <a:t> step?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DC46AF4-C378-B052-D75C-F1C26E85F612}"/>
              </a:ext>
            </a:extLst>
          </p:cNvPr>
          <p:cNvSpPr txBox="1"/>
          <p:nvPr/>
        </p:nvSpPr>
        <p:spPr>
          <a:xfrm>
            <a:off x="8631936" y="1537421"/>
            <a:ext cx="364971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standardisation-relevant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challene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may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occur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where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actors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sufficiently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example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communicate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compare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results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transact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resources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exchange data,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performance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reproduce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an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in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settings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816C441-C017-C1E0-5BA1-7ED2EC705503}"/>
              </a:ext>
            </a:extLst>
          </p:cNvPr>
          <p:cNvSpPr txBox="1"/>
          <p:nvPr/>
        </p:nvSpPr>
        <p:spPr>
          <a:xfrm>
            <a:off x="175256" y="1207513"/>
            <a:ext cx="30510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Not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every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symbiosis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challenge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requires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endParaRPr kumimoji="0" lang="pl-PL" sz="2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7" name="Google Shape;910;p38">
            <a:extLst>
              <a:ext uri="{FF2B5EF4-FFF2-40B4-BE49-F238E27FC236}">
                <a16:creationId xmlns:a16="http://schemas.microsoft.com/office/drawing/2014/main" id="{892751DC-094E-2933-331B-DFAE2AEB5A91}"/>
              </a:ext>
            </a:extLst>
          </p:cNvPr>
          <p:cNvGrpSpPr/>
          <p:nvPr/>
        </p:nvGrpSpPr>
        <p:grpSpPr>
          <a:xfrm>
            <a:off x="2748822" y="1600438"/>
            <a:ext cx="787146" cy="703342"/>
            <a:chOff x="2001922" y="2558932"/>
            <a:chExt cx="1265518" cy="984933"/>
          </a:xfrm>
          <a:solidFill>
            <a:srgbClr val="3E85C7"/>
          </a:solidFill>
        </p:grpSpPr>
        <p:sp>
          <p:nvSpPr>
            <p:cNvPr id="8" name="Google Shape;911;p38">
              <a:extLst>
                <a:ext uri="{FF2B5EF4-FFF2-40B4-BE49-F238E27FC236}">
                  <a16:creationId xmlns:a16="http://schemas.microsoft.com/office/drawing/2014/main" id="{360B7938-B684-1CF1-EB2F-128E677554FF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912;p38">
              <a:extLst>
                <a:ext uri="{FF2B5EF4-FFF2-40B4-BE49-F238E27FC236}">
                  <a16:creationId xmlns:a16="http://schemas.microsoft.com/office/drawing/2014/main" id="{DAEE4CD5-497E-9466-BE11-A0D707DF8CB1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" name="Google Shape;910;p38">
            <a:extLst>
              <a:ext uri="{FF2B5EF4-FFF2-40B4-BE49-F238E27FC236}">
                <a16:creationId xmlns:a16="http://schemas.microsoft.com/office/drawing/2014/main" id="{A36FA2C9-0965-ED3D-6CBB-7D0BC56A9CA0}"/>
              </a:ext>
            </a:extLst>
          </p:cNvPr>
          <p:cNvGrpSpPr/>
          <p:nvPr/>
        </p:nvGrpSpPr>
        <p:grpSpPr>
          <a:xfrm>
            <a:off x="8032052" y="3294215"/>
            <a:ext cx="787146" cy="703342"/>
            <a:chOff x="2001922" y="2558932"/>
            <a:chExt cx="1265518" cy="984933"/>
          </a:xfrm>
          <a:solidFill>
            <a:srgbClr val="3E85C7"/>
          </a:solidFill>
        </p:grpSpPr>
        <p:sp>
          <p:nvSpPr>
            <p:cNvPr id="11" name="Google Shape;911;p38">
              <a:extLst>
                <a:ext uri="{FF2B5EF4-FFF2-40B4-BE49-F238E27FC236}">
                  <a16:creationId xmlns:a16="http://schemas.microsoft.com/office/drawing/2014/main" id="{57FEC9F3-1915-151C-9FF9-DB72CAA011B4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912;p38">
              <a:extLst>
                <a:ext uri="{FF2B5EF4-FFF2-40B4-BE49-F238E27FC236}">
                  <a16:creationId xmlns:a16="http://schemas.microsoft.com/office/drawing/2014/main" id="{2BC21E65-ADD3-F356-958B-DA698912A391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4" name="Google Shape;2616;p49">
            <a:extLst>
              <a:ext uri="{FF2B5EF4-FFF2-40B4-BE49-F238E27FC236}">
                <a16:creationId xmlns:a16="http://schemas.microsoft.com/office/drawing/2014/main" id="{D380B59C-4495-29D2-0352-045CA84ACF03}"/>
              </a:ext>
            </a:extLst>
          </p:cNvPr>
          <p:cNvGrpSpPr/>
          <p:nvPr/>
        </p:nvGrpSpPr>
        <p:grpSpPr>
          <a:xfrm rot="20961233">
            <a:off x="1161223" y="3858360"/>
            <a:ext cx="851970" cy="1072262"/>
            <a:chOff x="1318869" y="1890721"/>
            <a:chExt cx="502439" cy="644738"/>
          </a:xfrm>
        </p:grpSpPr>
        <p:sp>
          <p:nvSpPr>
            <p:cNvPr id="19" name="Google Shape;2617;p49">
              <a:extLst>
                <a:ext uri="{FF2B5EF4-FFF2-40B4-BE49-F238E27FC236}">
                  <a16:creationId xmlns:a16="http://schemas.microsoft.com/office/drawing/2014/main" id="{409E2F50-3080-606E-8910-6C7FE582A53D}"/>
                </a:ext>
              </a:extLst>
            </p:cNvPr>
            <p:cNvSpPr/>
            <p:nvPr/>
          </p:nvSpPr>
          <p:spPr>
            <a:xfrm rot="-976699">
              <a:off x="1624338" y="2429178"/>
              <a:ext cx="105099" cy="93424"/>
            </a:xfrm>
            <a:custGeom>
              <a:avLst/>
              <a:gdLst/>
              <a:ahLst/>
              <a:cxnLst/>
              <a:rect l="l" t="t" r="r" b="b"/>
              <a:pathLst>
                <a:path w="4204" h="3737" extrusionOk="0">
                  <a:moveTo>
                    <a:pt x="2102" y="1"/>
                  </a:moveTo>
                  <a:cubicBezTo>
                    <a:pt x="934" y="1"/>
                    <a:pt x="0" y="835"/>
                    <a:pt x="0" y="1869"/>
                  </a:cubicBezTo>
                  <a:cubicBezTo>
                    <a:pt x="0" y="2903"/>
                    <a:pt x="934" y="3737"/>
                    <a:pt x="2102" y="3737"/>
                  </a:cubicBezTo>
                  <a:cubicBezTo>
                    <a:pt x="3269" y="3737"/>
                    <a:pt x="4203" y="2903"/>
                    <a:pt x="4203" y="1869"/>
                  </a:cubicBezTo>
                  <a:cubicBezTo>
                    <a:pt x="4203" y="835"/>
                    <a:pt x="3269" y="1"/>
                    <a:pt x="2102" y="1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2618;p49">
              <a:extLst>
                <a:ext uri="{FF2B5EF4-FFF2-40B4-BE49-F238E27FC236}">
                  <a16:creationId xmlns:a16="http://schemas.microsoft.com/office/drawing/2014/main" id="{35B493EB-8D36-9A17-C3FA-D833D0E5829D}"/>
                </a:ext>
              </a:extLst>
            </p:cNvPr>
            <p:cNvSpPr/>
            <p:nvPr/>
          </p:nvSpPr>
          <p:spPr>
            <a:xfrm rot="-976699">
              <a:off x="1413694" y="2006016"/>
              <a:ext cx="336096" cy="398145"/>
            </a:xfrm>
            <a:custGeom>
              <a:avLst/>
              <a:gdLst/>
              <a:ahLst/>
              <a:cxnLst/>
              <a:rect l="l" t="t" r="r" b="b"/>
              <a:pathLst>
                <a:path w="13444" h="15926" extrusionOk="0">
                  <a:moveTo>
                    <a:pt x="6667" y="1"/>
                  </a:moveTo>
                  <a:cubicBezTo>
                    <a:pt x="6524" y="1"/>
                    <a:pt x="6382" y="5"/>
                    <a:pt x="6238" y="14"/>
                  </a:cubicBezTo>
                  <a:cubicBezTo>
                    <a:pt x="4003" y="180"/>
                    <a:pt x="1902" y="1715"/>
                    <a:pt x="1034" y="3816"/>
                  </a:cubicBezTo>
                  <a:cubicBezTo>
                    <a:pt x="0" y="6285"/>
                    <a:pt x="1101" y="8253"/>
                    <a:pt x="2069" y="10321"/>
                  </a:cubicBezTo>
                  <a:cubicBezTo>
                    <a:pt x="2435" y="11122"/>
                    <a:pt x="2802" y="11989"/>
                    <a:pt x="3036" y="12890"/>
                  </a:cubicBezTo>
                  <a:cubicBezTo>
                    <a:pt x="3069" y="13123"/>
                    <a:pt x="3636" y="15925"/>
                    <a:pt x="3436" y="15925"/>
                  </a:cubicBezTo>
                  <a:lnTo>
                    <a:pt x="10841" y="15925"/>
                  </a:lnTo>
                  <a:cubicBezTo>
                    <a:pt x="10675" y="12189"/>
                    <a:pt x="13443" y="9354"/>
                    <a:pt x="13377" y="5684"/>
                  </a:cubicBezTo>
                  <a:cubicBezTo>
                    <a:pt x="13377" y="4183"/>
                    <a:pt x="12976" y="2582"/>
                    <a:pt x="11876" y="1581"/>
                  </a:cubicBezTo>
                  <a:cubicBezTo>
                    <a:pt x="11175" y="981"/>
                    <a:pt x="10308" y="681"/>
                    <a:pt x="9440" y="447"/>
                  </a:cubicBezTo>
                  <a:cubicBezTo>
                    <a:pt x="8541" y="186"/>
                    <a:pt x="7617" y="1"/>
                    <a:pt x="6667" y="1"/>
                  </a:cubicBezTo>
                  <a:close/>
                </a:path>
              </a:pathLst>
            </a:custGeom>
            <a:solidFill>
              <a:srgbClr val="B5C7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2619;p49">
              <a:extLst>
                <a:ext uri="{FF2B5EF4-FFF2-40B4-BE49-F238E27FC236}">
                  <a16:creationId xmlns:a16="http://schemas.microsoft.com/office/drawing/2014/main" id="{925AAD9E-8D42-57F1-15AD-309A723DA183}"/>
                </a:ext>
              </a:extLst>
            </p:cNvPr>
            <p:cNvSpPr/>
            <p:nvPr/>
          </p:nvSpPr>
          <p:spPr>
            <a:xfrm rot="-976699">
              <a:off x="1557511" y="2191902"/>
              <a:ext cx="127598" cy="226022"/>
            </a:xfrm>
            <a:custGeom>
              <a:avLst/>
              <a:gdLst/>
              <a:ahLst/>
              <a:cxnLst/>
              <a:rect l="l" t="t" r="r" b="b"/>
              <a:pathLst>
                <a:path w="5104" h="9041" fill="none" extrusionOk="0">
                  <a:moveTo>
                    <a:pt x="3936" y="8807"/>
                  </a:moveTo>
                  <a:cubicBezTo>
                    <a:pt x="4170" y="5971"/>
                    <a:pt x="4537" y="3203"/>
                    <a:pt x="5104" y="434"/>
                  </a:cubicBezTo>
                  <a:cubicBezTo>
                    <a:pt x="5004" y="1001"/>
                    <a:pt x="4504" y="1501"/>
                    <a:pt x="3936" y="1468"/>
                  </a:cubicBezTo>
                  <a:cubicBezTo>
                    <a:pt x="3369" y="1435"/>
                    <a:pt x="2869" y="834"/>
                    <a:pt x="3002" y="267"/>
                  </a:cubicBezTo>
                  <a:cubicBezTo>
                    <a:pt x="3036" y="134"/>
                    <a:pt x="3136" y="0"/>
                    <a:pt x="3269" y="34"/>
                  </a:cubicBezTo>
                  <a:cubicBezTo>
                    <a:pt x="3336" y="67"/>
                    <a:pt x="3369" y="134"/>
                    <a:pt x="3369" y="167"/>
                  </a:cubicBezTo>
                  <a:cubicBezTo>
                    <a:pt x="3636" y="734"/>
                    <a:pt x="3169" y="1501"/>
                    <a:pt x="2569" y="1501"/>
                  </a:cubicBezTo>
                  <a:cubicBezTo>
                    <a:pt x="1968" y="1535"/>
                    <a:pt x="1501" y="767"/>
                    <a:pt x="1735" y="200"/>
                  </a:cubicBezTo>
                  <a:cubicBezTo>
                    <a:pt x="1768" y="134"/>
                    <a:pt x="1835" y="67"/>
                    <a:pt x="1902" y="34"/>
                  </a:cubicBezTo>
                  <a:cubicBezTo>
                    <a:pt x="2035" y="0"/>
                    <a:pt x="2135" y="134"/>
                    <a:pt x="2135" y="267"/>
                  </a:cubicBezTo>
                  <a:cubicBezTo>
                    <a:pt x="2269" y="801"/>
                    <a:pt x="1868" y="1334"/>
                    <a:pt x="1368" y="1435"/>
                  </a:cubicBezTo>
                  <a:cubicBezTo>
                    <a:pt x="868" y="1535"/>
                    <a:pt x="334" y="1201"/>
                    <a:pt x="100" y="767"/>
                  </a:cubicBezTo>
                  <a:cubicBezTo>
                    <a:pt x="34" y="667"/>
                    <a:pt x="0" y="567"/>
                    <a:pt x="34" y="434"/>
                  </a:cubicBezTo>
                  <a:cubicBezTo>
                    <a:pt x="100" y="267"/>
                    <a:pt x="367" y="234"/>
                    <a:pt x="501" y="367"/>
                  </a:cubicBezTo>
                  <a:cubicBezTo>
                    <a:pt x="634" y="467"/>
                    <a:pt x="701" y="667"/>
                    <a:pt x="768" y="867"/>
                  </a:cubicBezTo>
                  <a:cubicBezTo>
                    <a:pt x="1468" y="3503"/>
                    <a:pt x="1802" y="6271"/>
                    <a:pt x="1768" y="9040"/>
                  </a:cubicBezTo>
                </a:path>
              </a:pathLst>
            </a:custGeom>
            <a:noFill/>
            <a:ln w="5000" cap="flat" cmpd="sng">
              <a:solidFill>
                <a:srgbClr val="504949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2620;p49">
              <a:extLst>
                <a:ext uri="{FF2B5EF4-FFF2-40B4-BE49-F238E27FC236}">
                  <a16:creationId xmlns:a16="http://schemas.microsoft.com/office/drawing/2014/main" id="{791B5E36-924C-E655-EB26-A7E2D41F5D0E}"/>
                </a:ext>
              </a:extLst>
            </p:cNvPr>
            <p:cNvSpPr/>
            <p:nvPr/>
          </p:nvSpPr>
          <p:spPr>
            <a:xfrm rot="-976699">
              <a:off x="1554956" y="2369156"/>
              <a:ext cx="209347" cy="98299"/>
            </a:xfrm>
            <a:custGeom>
              <a:avLst/>
              <a:gdLst/>
              <a:ahLst/>
              <a:cxnLst/>
              <a:rect l="l" t="t" r="r" b="b"/>
              <a:pathLst>
                <a:path w="8374" h="3932" extrusionOk="0">
                  <a:moveTo>
                    <a:pt x="4604" y="1"/>
                  </a:moveTo>
                  <a:cubicBezTo>
                    <a:pt x="3270" y="1"/>
                    <a:pt x="1936" y="34"/>
                    <a:pt x="568" y="101"/>
                  </a:cubicBezTo>
                  <a:cubicBezTo>
                    <a:pt x="335" y="134"/>
                    <a:pt x="168" y="334"/>
                    <a:pt x="134" y="535"/>
                  </a:cubicBezTo>
                  <a:cubicBezTo>
                    <a:pt x="68" y="601"/>
                    <a:pt x="34" y="735"/>
                    <a:pt x="34" y="835"/>
                  </a:cubicBezTo>
                  <a:cubicBezTo>
                    <a:pt x="101" y="1202"/>
                    <a:pt x="501" y="1335"/>
                    <a:pt x="868" y="1368"/>
                  </a:cubicBezTo>
                  <a:cubicBezTo>
                    <a:pt x="701" y="1435"/>
                    <a:pt x="501" y="1502"/>
                    <a:pt x="335" y="1569"/>
                  </a:cubicBezTo>
                  <a:cubicBezTo>
                    <a:pt x="1" y="1735"/>
                    <a:pt x="34" y="2269"/>
                    <a:pt x="335" y="2436"/>
                  </a:cubicBezTo>
                  <a:cubicBezTo>
                    <a:pt x="668" y="2603"/>
                    <a:pt x="1035" y="2669"/>
                    <a:pt x="1435" y="2736"/>
                  </a:cubicBezTo>
                  <a:cubicBezTo>
                    <a:pt x="1235" y="2803"/>
                    <a:pt x="1035" y="2903"/>
                    <a:pt x="868" y="3036"/>
                  </a:cubicBezTo>
                  <a:cubicBezTo>
                    <a:pt x="701" y="3170"/>
                    <a:pt x="802" y="3437"/>
                    <a:pt x="935" y="3537"/>
                  </a:cubicBezTo>
                  <a:cubicBezTo>
                    <a:pt x="1366" y="3855"/>
                    <a:pt x="1923" y="3932"/>
                    <a:pt x="2488" y="3932"/>
                  </a:cubicBezTo>
                  <a:cubicBezTo>
                    <a:pt x="2929" y="3932"/>
                    <a:pt x="3375" y="3885"/>
                    <a:pt x="3770" y="3870"/>
                  </a:cubicBezTo>
                  <a:cubicBezTo>
                    <a:pt x="4245" y="3870"/>
                    <a:pt x="4719" y="3883"/>
                    <a:pt x="5194" y="3883"/>
                  </a:cubicBezTo>
                  <a:cubicBezTo>
                    <a:pt x="5787" y="3883"/>
                    <a:pt x="6380" y="3863"/>
                    <a:pt x="6973" y="3770"/>
                  </a:cubicBezTo>
                  <a:cubicBezTo>
                    <a:pt x="7606" y="3637"/>
                    <a:pt x="7506" y="2903"/>
                    <a:pt x="7073" y="2636"/>
                  </a:cubicBezTo>
                  <a:cubicBezTo>
                    <a:pt x="7206" y="2603"/>
                    <a:pt x="7373" y="2536"/>
                    <a:pt x="7506" y="2503"/>
                  </a:cubicBezTo>
                  <a:cubicBezTo>
                    <a:pt x="8007" y="2269"/>
                    <a:pt x="8140" y="1535"/>
                    <a:pt x="7606" y="1302"/>
                  </a:cubicBezTo>
                  <a:cubicBezTo>
                    <a:pt x="7673" y="1268"/>
                    <a:pt x="7773" y="1268"/>
                    <a:pt x="7840" y="1268"/>
                  </a:cubicBezTo>
                  <a:cubicBezTo>
                    <a:pt x="8140" y="1235"/>
                    <a:pt x="8374" y="935"/>
                    <a:pt x="8207" y="601"/>
                  </a:cubicBezTo>
                  <a:cubicBezTo>
                    <a:pt x="7907" y="68"/>
                    <a:pt x="7139" y="134"/>
                    <a:pt x="6606" y="101"/>
                  </a:cubicBezTo>
                  <a:cubicBezTo>
                    <a:pt x="5939" y="34"/>
                    <a:pt x="5271" y="34"/>
                    <a:pt x="4604" y="1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2621;p49">
              <a:extLst>
                <a:ext uri="{FF2B5EF4-FFF2-40B4-BE49-F238E27FC236}">
                  <a16:creationId xmlns:a16="http://schemas.microsoft.com/office/drawing/2014/main" id="{6A702653-7B21-D03B-EF71-BBE95ACC0EF0}"/>
                </a:ext>
              </a:extLst>
            </p:cNvPr>
            <p:cNvSpPr/>
            <p:nvPr/>
          </p:nvSpPr>
          <p:spPr>
            <a:xfrm rot="-976699">
              <a:off x="1608055" y="2025110"/>
              <a:ext cx="70249" cy="75074"/>
            </a:xfrm>
            <a:custGeom>
              <a:avLst/>
              <a:gdLst/>
              <a:ahLst/>
              <a:cxnLst/>
              <a:rect l="l" t="t" r="r" b="b"/>
              <a:pathLst>
                <a:path w="2810" h="3003" extrusionOk="0">
                  <a:moveTo>
                    <a:pt x="201" y="1"/>
                  </a:moveTo>
                  <a:cubicBezTo>
                    <a:pt x="1" y="1"/>
                    <a:pt x="1" y="301"/>
                    <a:pt x="201" y="301"/>
                  </a:cubicBezTo>
                  <a:cubicBezTo>
                    <a:pt x="1535" y="468"/>
                    <a:pt x="2069" y="1768"/>
                    <a:pt x="2402" y="2869"/>
                  </a:cubicBezTo>
                  <a:cubicBezTo>
                    <a:pt x="2429" y="2962"/>
                    <a:pt x="2503" y="3002"/>
                    <a:pt x="2578" y="3002"/>
                  </a:cubicBezTo>
                  <a:cubicBezTo>
                    <a:pt x="2692" y="3002"/>
                    <a:pt x="2810" y="2910"/>
                    <a:pt x="2769" y="2769"/>
                  </a:cubicBezTo>
                  <a:cubicBezTo>
                    <a:pt x="2436" y="1468"/>
                    <a:pt x="1669" y="134"/>
                    <a:pt x="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2622;p49">
              <a:extLst>
                <a:ext uri="{FF2B5EF4-FFF2-40B4-BE49-F238E27FC236}">
                  <a16:creationId xmlns:a16="http://schemas.microsoft.com/office/drawing/2014/main" id="{34B9F021-7503-2806-8124-AE3903D6108E}"/>
                </a:ext>
              </a:extLst>
            </p:cNvPr>
            <p:cNvSpPr/>
            <p:nvPr/>
          </p:nvSpPr>
          <p:spPr>
            <a:xfrm rot="-976699">
              <a:off x="1318844" y="2223805"/>
              <a:ext cx="75924" cy="10675"/>
            </a:xfrm>
            <a:custGeom>
              <a:avLst/>
              <a:gdLst/>
              <a:ahLst/>
              <a:cxnLst/>
              <a:rect l="l" t="t" r="r" b="b"/>
              <a:pathLst>
                <a:path w="3037" h="427" extrusionOk="0">
                  <a:moveTo>
                    <a:pt x="101" y="0"/>
                  </a:moveTo>
                  <a:cubicBezTo>
                    <a:pt x="1" y="0"/>
                    <a:pt x="1" y="234"/>
                    <a:pt x="101" y="234"/>
                  </a:cubicBezTo>
                  <a:cubicBezTo>
                    <a:pt x="674" y="336"/>
                    <a:pt x="1261" y="426"/>
                    <a:pt x="1852" y="426"/>
                  </a:cubicBezTo>
                  <a:cubicBezTo>
                    <a:pt x="2223" y="426"/>
                    <a:pt x="2596" y="391"/>
                    <a:pt x="2970" y="301"/>
                  </a:cubicBezTo>
                  <a:cubicBezTo>
                    <a:pt x="3036" y="301"/>
                    <a:pt x="3003" y="100"/>
                    <a:pt x="2936" y="100"/>
                  </a:cubicBezTo>
                  <a:cubicBezTo>
                    <a:pt x="2625" y="89"/>
                    <a:pt x="2313" y="89"/>
                    <a:pt x="2001" y="89"/>
                  </a:cubicBezTo>
                  <a:cubicBezTo>
                    <a:pt x="1376" y="89"/>
                    <a:pt x="746" y="89"/>
                    <a:pt x="101" y="0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2623;p49">
              <a:extLst>
                <a:ext uri="{FF2B5EF4-FFF2-40B4-BE49-F238E27FC236}">
                  <a16:creationId xmlns:a16="http://schemas.microsoft.com/office/drawing/2014/main" id="{71E22710-0356-466C-2EB5-2CD72F77035D}"/>
                </a:ext>
              </a:extLst>
            </p:cNvPr>
            <p:cNvSpPr/>
            <p:nvPr/>
          </p:nvSpPr>
          <p:spPr>
            <a:xfrm rot="-976699">
              <a:off x="1330244" y="2048904"/>
              <a:ext cx="60924" cy="44524"/>
            </a:xfrm>
            <a:custGeom>
              <a:avLst/>
              <a:gdLst/>
              <a:ahLst/>
              <a:cxnLst/>
              <a:rect l="l" t="t" r="r" b="b"/>
              <a:pathLst>
                <a:path w="2437" h="1781" extrusionOk="0">
                  <a:moveTo>
                    <a:pt x="143" y="1"/>
                  </a:moveTo>
                  <a:cubicBezTo>
                    <a:pt x="50" y="1"/>
                    <a:pt x="0" y="147"/>
                    <a:pt x="81" y="228"/>
                  </a:cubicBezTo>
                  <a:cubicBezTo>
                    <a:pt x="815" y="762"/>
                    <a:pt x="1516" y="1329"/>
                    <a:pt x="2283" y="1763"/>
                  </a:cubicBezTo>
                  <a:cubicBezTo>
                    <a:pt x="2296" y="1775"/>
                    <a:pt x="2310" y="1781"/>
                    <a:pt x="2323" y="1781"/>
                  </a:cubicBezTo>
                  <a:cubicBezTo>
                    <a:pt x="2382" y="1781"/>
                    <a:pt x="2437" y="1683"/>
                    <a:pt x="2383" y="1629"/>
                  </a:cubicBezTo>
                  <a:cubicBezTo>
                    <a:pt x="1716" y="1062"/>
                    <a:pt x="949" y="562"/>
                    <a:pt x="215" y="28"/>
                  </a:cubicBezTo>
                  <a:cubicBezTo>
                    <a:pt x="189" y="9"/>
                    <a:pt x="165" y="1"/>
                    <a:pt x="143" y="1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2624;p49">
              <a:extLst>
                <a:ext uri="{FF2B5EF4-FFF2-40B4-BE49-F238E27FC236}">
                  <a16:creationId xmlns:a16="http://schemas.microsoft.com/office/drawing/2014/main" id="{9A65B287-BB9F-05EE-8F33-C27970D2CD3E}"/>
                </a:ext>
              </a:extLst>
            </p:cNvPr>
            <p:cNvSpPr/>
            <p:nvPr/>
          </p:nvSpPr>
          <p:spPr>
            <a:xfrm rot="-976699">
              <a:off x="1455091" y="1922965"/>
              <a:ext cx="29975" cy="77799"/>
            </a:xfrm>
            <a:custGeom>
              <a:avLst/>
              <a:gdLst/>
              <a:ahLst/>
              <a:cxnLst/>
              <a:rect l="l" t="t" r="r" b="b"/>
              <a:pathLst>
                <a:path w="1199" h="3112" extrusionOk="0">
                  <a:moveTo>
                    <a:pt x="185" y="0"/>
                  </a:moveTo>
                  <a:cubicBezTo>
                    <a:pt x="97" y="0"/>
                    <a:pt x="1" y="73"/>
                    <a:pt x="42" y="195"/>
                  </a:cubicBezTo>
                  <a:cubicBezTo>
                    <a:pt x="342" y="1129"/>
                    <a:pt x="575" y="2130"/>
                    <a:pt x="976" y="3064"/>
                  </a:cubicBezTo>
                  <a:cubicBezTo>
                    <a:pt x="998" y="3097"/>
                    <a:pt x="1031" y="3112"/>
                    <a:pt x="1065" y="3112"/>
                  </a:cubicBezTo>
                  <a:cubicBezTo>
                    <a:pt x="1131" y="3112"/>
                    <a:pt x="1198" y="3052"/>
                    <a:pt x="1176" y="2963"/>
                  </a:cubicBezTo>
                  <a:cubicBezTo>
                    <a:pt x="976" y="1996"/>
                    <a:pt x="609" y="1062"/>
                    <a:pt x="309" y="95"/>
                  </a:cubicBezTo>
                  <a:cubicBezTo>
                    <a:pt x="296" y="30"/>
                    <a:pt x="242" y="0"/>
                    <a:pt x="185" y="0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625;p49">
              <a:extLst>
                <a:ext uri="{FF2B5EF4-FFF2-40B4-BE49-F238E27FC236}">
                  <a16:creationId xmlns:a16="http://schemas.microsoft.com/office/drawing/2014/main" id="{8B44A6C1-5DF0-53C7-888A-3BFF8DA44BCC}"/>
                </a:ext>
              </a:extLst>
            </p:cNvPr>
            <p:cNvSpPr/>
            <p:nvPr/>
          </p:nvSpPr>
          <p:spPr>
            <a:xfrm rot="-976699">
              <a:off x="1696939" y="1974121"/>
              <a:ext cx="66424" cy="39325"/>
            </a:xfrm>
            <a:custGeom>
              <a:avLst/>
              <a:gdLst/>
              <a:ahLst/>
              <a:cxnLst/>
              <a:rect l="l" t="t" r="r" b="b"/>
              <a:pathLst>
                <a:path w="2657" h="1573" extrusionOk="0">
                  <a:moveTo>
                    <a:pt x="2398" y="0"/>
                  </a:moveTo>
                  <a:cubicBezTo>
                    <a:pt x="2373" y="0"/>
                    <a:pt x="2345" y="7"/>
                    <a:pt x="2317" y="21"/>
                  </a:cubicBezTo>
                  <a:cubicBezTo>
                    <a:pt x="1550" y="354"/>
                    <a:pt x="649" y="721"/>
                    <a:pt x="82" y="1355"/>
                  </a:cubicBezTo>
                  <a:cubicBezTo>
                    <a:pt x="1" y="1464"/>
                    <a:pt x="75" y="1573"/>
                    <a:pt x="177" y="1573"/>
                  </a:cubicBezTo>
                  <a:cubicBezTo>
                    <a:pt x="200" y="1573"/>
                    <a:pt x="225" y="1567"/>
                    <a:pt x="249" y="1555"/>
                  </a:cubicBezTo>
                  <a:cubicBezTo>
                    <a:pt x="1016" y="1221"/>
                    <a:pt x="1717" y="688"/>
                    <a:pt x="2484" y="321"/>
                  </a:cubicBezTo>
                  <a:cubicBezTo>
                    <a:pt x="2656" y="235"/>
                    <a:pt x="2557" y="0"/>
                    <a:pt x="2398" y="0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2626;p49">
              <a:extLst>
                <a:ext uri="{FF2B5EF4-FFF2-40B4-BE49-F238E27FC236}">
                  <a16:creationId xmlns:a16="http://schemas.microsoft.com/office/drawing/2014/main" id="{960B889B-6647-2E2F-AB14-B1396A118056}"/>
                </a:ext>
              </a:extLst>
            </p:cNvPr>
            <p:cNvSpPr/>
            <p:nvPr/>
          </p:nvSpPr>
          <p:spPr>
            <a:xfrm rot="-976699">
              <a:off x="1601894" y="1895986"/>
              <a:ext cx="46924" cy="65424"/>
            </a:xfrm>
            <a:custGeom>
              <a:avLst/>
              <a:gdLst/>
              <a:ahLst/>
              <a:cxnLst/>
              <a:rect l="l" t="t" r="r" b="b"/>
              <a:pathLst>
                <a:path w="1877" h="2617" extrusionOk="0">
                  <a:moveTo>
                    <a:pt x="1804" y="0"/>
                  </a:moveTo>
                  <a:cubicBezTo>
                    <a:pt x="1788" y="0"/>
                    <a:pt x="1770" y="5"/>
                    <a:pt x="1752" y="14"/>
                  </a:cubicBezTo>
                  <a:cubicBezTo>
                    <a:pt x="1585" y="180"/>
                    <a:pt x="1419" y="380"/>
                    <a:pt x="1285" y="581"/>
                  </a:cubicBezTo>
                  <a:cubicBezTo>
                    <a:pt x="1118" y="747"/>
                    <a:pt x="985" y="948"/>
                    <a:pt x="852" y="1148"/>
                  </a:cubicBezTo>
                  <a:cubicBezTo>
                    <a:pt x="551" y="1581"/>
                    <a:pt x="251" y="1982"/>
                    <a:pt x="51" y="2415"/>
                  </a:cubicBezTo>
                  <a:cubicBezTo>
                    <a:pt x="1" y="2516"/>
                    <a:pt x="64" y="2617"/>
                    <a:pt x="142" y="2617"/>
                  </a:cubicBezTo>
                  <a:cubicBezTo>
                    <a:pt x="167" y="2617"/>
                    <a:pt x="193" y="2606"/>
                    <a:pt x="218" y="2582"/>
                  </a:cubicBezTo>
                  <a:cubicBezTo>
                    <a:pt x="551" y="2182"/>
                    <a:pt x="785" y="1748"/>
                    <a:pt x="1052" y="1348"/>
                  </a:cubicBezTo>
                  <a:cubicBezTo>
                    <a:pt x="1185" y="1148"/>
                    <a:pt x="1319" y="948"/>
                    <a:pt x="1452" y="747"/>
                  </a:cubicBezTo>
                  <a:cubicBezTo>
                    <a:pt x="1585" y="514"/>
                    <a:pt x="1752" y="314"/>
                    <a:pt x="1852" y="80"/>
                  </a:cubicBezTo>
                  <a:cubicBezTo>
                    <a:pt x="1877" y="31"/>
                    <a:pt x="1847" y="0"/>
                    <a:pt x="1804" y="0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2627;p49">
              <a:extLst>
                <a:ext uri="{FF2B5EF4-FFF2-40B4-BE49-F238E27FC236}">
                  <a16:creationId xmlns:a16="http://schemas.microsoft.com/office/drawing/2014/main" id="{6CCE2B0E-8220-5CD3-91EC-BF13EBA63035}"/>
                </a:ext>
              </a:extLst>
            </p:cNvPr>
            <p:cNvSpPr/>
            <p:nvPr/>
          </p:nvSpPr>
          <p:spPr>
            <a:xfrm rot="-976699">
              <a:off x="1754516" y="2095311"/>
              <a:ext cx="66724" cy="10025"/>
            </a:xfrm>
            <a:custGeom>
              <a:avLst/>
              <a:gdLst/>
              <a:ahLst/>
              <a:cxnLst/>
              <a:rect l="l" t="t" r="r" b="b"/>
              <a:pathLst>
                <a:path w="2669" h="401" extrusionOk="0">
                  <a:moveTo>
                    <a:pt x="2469" y="0"/>
                  </a:moveTo>
                  <a:cubicBezTo>
                    <a:pt x="2069" y="34"/>
                    <a:pt x="1702" y="100"/>
                    <a:pt x="1301" y="100"/>
                  </a:cubicBezTo>
                  <a:cubicBezTo>
                    <a:pt x="1018" y="124"/>
                    <a:pt x="735" y="148"/>
                    <a:pt x="452" y="148"/>
                  </a:cubicBezTo>
                  <a:cubicBezTo>
                    <a:pt x="335" y="148"/>
                    <a:pt x="218" y="144"/>
                    <a:pt x="100" y="134"/>
                  </a:cubicBezTo>
                  <a:cubicBezTo>
                    <a:pt x="93" y="131"/>
                    <a:pt x="86" y="130"/>
                    <a:pt x="79" y="130"/>
                  </a:cubicBezTo>
                  <a:cubicBezTo>
                    <a:pt x="1" y="130"/>
                    <a:pt x="8" y="301"/>
                    <a:pt x="100" y="301"/>
                  </a:cubicBezTo>
                  <a:cubicBezTo>
                    <a:pt x="501" y="367"/>
                    <a:pt x="901" y="401"/>
                    <a:pt x="1335" y="401"/>
                  </a:cubicBezTo>
                  <a:cubicBezTo>
                    <a:pt x="1702" y="401"/>
                    <a:pt x="2135" y="401"/>
                    <a:pt x="2502" y="301"/>
                  </a:cubicBezTo>
                  <a:cubicBezTo>
                    <a:pt x="2669" y="234"/>
                    <a:pt x="2636" y="0"/>
                    <a:pt x="2469" y="0"/>
                  </a:cubicBezTo>
                  <a:close/>
                </a:path>
              </a:pathLst>
            </a:custGeom>
            <a:solidFill>
              <a:srgbClr val="50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9446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BC6DCF-B591-7264-056B-D167849F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97440" cy="849600"/>
          </a:xfrm>
        </p:spPr>
        <p:txBody>
          <a:bodyPr>
            <a:normAutofit fontScale="90000"/>
          </a:bodyPr>
          <a:lstStyle/>
          <a:p>
            <a:r>
              <a:rPr lang="pl-PL"/>
              <a:t>Step 4 </a:t>
            </a:r>
            <a:r>
              <a:rPr lang="pl-PL" err="1"/>
              <a:t>Analyse</a:t>
            </a:r>
            <a:r>
              <a:rPr lang="pl-PL"/>
              <a:t> the </a:t>
            </a:r>
            <a:r>
              <a:rPr lang="pl-PL" err="1"/>
              <a:t>current</a:t>
            </a:r>
            <a:r>
              <a:rPr lang="pl-PL"/>
              <a:t> </a:t>
            </a:r>
            <a:r>
              <a:rPr lang="pl-PL" err="1"/>
              <a:t>standardisation</a:t>
            </a:r>
            <a:r>
              <a:rPr lang="pl-PL"/>
              <a:t> </a:t>
            </a:r>
            <a:r>
              <a:rPr lang="pl-PL" err="1"/>
              <a:t>landscape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93480B-2C36-DF6E-8AF7-313818F74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756" y="1349674"/>
            <a:ext cx="5447896" cy="4836433"/>
          </a:xfrm>
          <a:solidFill>
            <a:srgbClr val="B8DC62"/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pl-PL" sz="1800" b="1" err="1"/>
              <a:t>existing</a:t>
            </a:r>
            <a:r>
              <a:rPr lang="pl-PL" sz="1800" b="1"/>
              <a:t> </a:t>
            </a:r>
            <a:r>
              <a:rPr lang="pl-PL" sz="1800" b="1" err="1"/>
              <a:t>European</a:t>
            </a:r>
            <a:r>
              <a:rPr lang="pl-PL" sz="1800" b="1"/>
              <a:t> and </a:t>
            </a:r>
            <a:r>
              <a:rPr lang="pl-PL" sz="1800" b="1" err="1"/>
              <a:t>international</a:t>
            </a:r>
            <a:r>
              <a:rPr lang="pl-PL" sz="1800" b="1"/>
              <a:t> </a:t>
            </a:r>
            <a:r>
              <a:rPr lang="pl-PL" sz="1800" b="1" err="1"/>
              <a:t>standards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standards</a:t>
            </a:r>
            <a:r>
              <a:rPr lang="pl-PL" sz="1800" b="1"/>
              <a:t> </a:t>
            </a:r>
            <a:r>
              <a:rPr lang="pl-PL" sz="1800" b="1" err="1"/>
              <a:t>under</a:t>
            </a:r>
            <a:r>
              <a:rPr lang="pl-PL" sz="1800" b="1"/>
              <a:t> development </a:t>
            </a:r>
            <a:r>
              <a:rPr lang="pl-PL" sz="1800" b="1" err="1"/>
              <a:t>or</a:t>
            </a:r>
            <a:r>
              <a:rPr lang="pl-PL" sz="1800" b="1"/>
              <a:t> </a:t>
            </a:r>
            <a:r>
              <a:rPr lang="pl-PL" sz="1800" b="1" err="1"/>
              <a:t>revision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relevant</a:t>
            </a:r>
            <a:r>
              <a:rPr lang="pl-PL" sz="1800" b="1"/>
              <a:t> Technical </a:t>
            </a:r>
            <a:r>
              <a:rPr lang="pl-PL" sz="1800" b="1" err="1"/>
              <a:t>Committees</a:t>
            </a:r>
            <a:r>
              <a:rPr lang="pl-PL" sz="1800" b="1"/>
              <a:t> and </a:t>
            </a:r>
            <a:r>
              <a:rPr lang="pl-PL" sz="1800" b="1" err="1"/>
              <a:t>Working</a:t>
            </a:r>
            <a:r>
              <a:rPr lang="pl-PL" sz="1800" b="1"/>
              <a:t> </a:t>
            </a:r>
            <a:r>
              <a:rPr lang="pl-PL" sz="1800" b="1" err="1"/>
              <a:t>Groups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existing</a:t>
            </a:r>
            <a:r>
              <a:rPr lang="pl-PL" sz="1800" b="1"/>
              <a:t> CEN Workshop </a:t>
            </a:r>
            <a:r>
              <a:rPr lang="pl-PL" sz="1800" b="1" err="1"/>
              <a:t>Agreements</a:t>
            </a:r>
            <a:r>
              <a:rPr lang="pl-PL" sz="1800" b="1"/>
              <a:t> (</a:t>
            </a:r>
            <a:r>
              <a:rPr lang="pl-PL" sz="1800" b="1" err="1"/>
              <a:t>CWAs</a:t>
            </a:r>
            <a:r>
              <a:rPr lang="pl-PL" sz="1800" b="1"/>
              <a:t>), Technical </a:t>
            </a:r>
            <a:r>
              <a:rPr lang="pl-PL" sz="1800" b="1" err="1"/>
              <a:t>Specifications</a:t>
            </a:r>
            <a:r>
              <a:rPr lang="pl-PL" sz="1800" b="1"/>
              <a:t> and Technical </a:t>
            </a:r>
            <a:r>
              <a:rPr lang="pl-PL" sz="1800" b="1" err="1"/>
              <a:t>Reports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relevant</a:t>
            </a:r>
            <a:r>
              <a:rPr lang="pl-PL" sz="1800" b="1"/>
              <a:t> </a:t>
            </a:r>
            <a:r>
              <a:rPr lang="pl-PL" sz="1800" b="1" err="1"/>
              <a:t>standardisation</a:t>
            </a:r>
            <a:r>
              <a:rPr lang="pl-PL" sz="1800" b="1"/>
              <a:t> </a:t>
            </a:r>
            <a:r>
              <a:rPr lang="pl-PL" sz="1800" b="1" err="1"/>
              <a:t>roadmaps</a:t>
            </a:r>
            <a:r>
              <a:rPr lang="pl-PL" sz="1800" b="1"/>
              <a:t> </a:t>
            </a:r>
            <a:r>
              <a:rPr lang="pl-PL" sz="1800" b="1" err="1"/>
              <a:t>or</a:t>
            </a:r>
            <a:r>
              <a:rPr lang="pl-PL" sz="1800" b="1"/>
              <a:t> </a:t>
            </a:r>
            <a:r>
              <a:rPr lang="pl-PL" sz="1800" b="1" err="1"/>
              <a:t>work</a:t>
            </a:r>
            <a:r>
              <a:rPr lang="pl-PL" sz="1800" b="1"/>
              <a:t> </a:t>
            </a:r>
            <a:r>
              <a:rPr lang="pl-PL" sz="1800" b="1" err="1"/>
              <a:t>programmes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existing</a:t>
            </a:r>
            <a:r>
              <a:rPr lang="pl-PL" sz="1800" b="1"/>
              <a:t> test, </a:t>
            </a:r>
            <a:r>
              <a:rPr lang="pl-PL" sz="1800" b="1" err="1"/>
              <a:t>measurement</a:t>
            </a:r>
            <a:r>
              <a:rPr lang="pl-PL" sz="1800" b="1"/>
              <a:t> and </a:t>
            </a:r>
            <a:r>
              <a:rPr lang="pl-PL" sz="1800" b="1" err="1"/>
              <a:t>characterisation</a:t>
            </a:r>
            <a:r>
              <a:rPr lang="pl-PL" sz="1800" b="1"/>
              <a:t> </a:t>
            </a:r>
            <a:r>
              <a:rPr lang="pl-PL" sz="1800" b="1" err="1"/>
              <a:t>methods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classification</a:t>
            </a:r>
            <a:r>
              <a:rPr lang="pl-PL" sz="1800" b="1"/>
              <a:t> </a:t>
            </a:r>
            <a:r>
              <a:rPr lang="pl-PL" sz="1800" b="1" err="1"/>
              <a:t>schemes</a:t>
            </a:r>
            <a:r>
              <a:rPr lang="pl-PL" sz="1800" b="1"/>
              <a:t>, </a:t>
            </a:r>
            <a:r>
              <a:rPr lang="pl-PL" sz="1800" b="1" err="1"/>
              <a:t>terminology</a:t>
            </a:r>
            <a:r>
              <a:rPr lang="pl-PL" sz="1800" b="1"/>
              <a:t>, data </a:t>
            </a:r>
            <a:r>
              <a:rPr lang="pl-PL" sz="1800" b="1" err="1"/>
              <a:t>models</a:t>
            </a:r>
            <a:r>
              <a:rPr lang="pl-PL" sz="1800" b="1"/>
              <a:t> and </a:t>
            </a:r>
            <a:r>
              <a:rPr lang="pl-PL" sz="1800" b="1" err="1"/>
              <a:t>interoperability</a:t>
            </a:r>
            <a:r>
              <a:rPr lang="pl-PL" sz="1800" b="1"/>
              <a:t> </a:t>
            </a:r>
            <a:r>
              <a:rPr lang="pl-PL" sz="1800" b="1" err="1"/>
              <a:t>specifications</a:t>
            </a:r>
            <a:r>
              <a:rPr lang="pl-PL" sz="1800" b="1"/>
              <a:t>; </a:t>
            </a:r>
          </a:p>
          <a:p>
            <a:pPr lvl="0"/>
            <a:r>
              <a:rPr lang="pl-PL" sz="1800" b="1"/>
              <a:t>public </a:t>
            </a:r>
            <a:r>
              <a:rPr lang="pl-PL" sz="1800" b="1" err="1"/>
              <a:t>deliverables</a:t>
            </a:r>
            <a:r>
              <a:rPr lang="pl-PL" sz="1800" b="1"/>
              <a:t>, </a:t>
            </a:r>
            <a:r>
              <a:rPr lang="pl-PL" sz="1800" b="1" err="1"/>
              <a:t>technical</a:t>
            </a:r>
            <a:r>
              <a:rPr lang="pl-PL" sz="1800" b="1"/>
              <a:t> </a:t>
            </a:r>
            <a:r>
              <a:rPr lang="pl-PL" sz="1800" b="1" err="1"/>
              <a:t>reports</a:t>
            </a:r>
            <a:r>
              <a:rPr lang="pl-PL" sz="1800" b="1"/>
              <a:t> and </a:t>
            </a:r>
            <a:r>
              <a:rPr lang="pl-PL" sz="1800" b="1" err="1"/>
              <a:t>methods</a:t>
            </a:r>
            <a:r>
              <a:rPr lang="pl-PL" sz="1800" b="1"/>
              <a:t> from </a:t>
            </a:r>
            <a:r>
              <a:rPr lang="pl-PL" sz="1800" b="1" err="1"/>
              <a:t>relevant</a:t>
            </a:r>
            <a:r>
              <a:rPr lang="pl-PL" sz="1800" b="1"/>
              <a:t> </a:t>
            </a:r>
            <a:r>
              <a:rPr lang="pl-PL" sz="1800" b="1" err="1"/>
              <a:t>completed</a:t>
            </a:r>
            <a:r>
              <a:rPr lang="pl-PL" sz="1800" b="1"/>
              <a:t> </a:t>
            </a:r>
            <a:r>
              <a:rPr lang="pl-PL" sz="1800" b="1" err="1"/>
              <a:t>or</a:t>
            </a:r>
            <a:r>
              <a:rPr lang="pl-PL" sz="1800" b="1"/>
              <a:t> </a:t>
            </a:r>
            <a:r>
              <a:rPr lang="pl-PL" sz="1800" b="1" err="1"/>
              <a:t>ongoing</a:t>
            </a:r>
            <a:r>
              <a:rPr lang="pl-PL" sz="1800" b="1"/>
              <a:t> R&amp;I </a:t>
            </a:r>
            <a:r>
              <a:rPr lang="pl-PL" sz="1800" b="1" err="1"/>
              <a:t>projects</a:t>
            </a:r>
            <a:r>
              <a:rPr lang="pl-PL" sz="1800" b="1"/>
              <a:t>; </a:t>
            </a:r>
          </a:p>
          <a:p>
            <a:pPr lvl="0"/>
            <a:r>
              <a:rPr lang="pl-PL" sz="1800" b="1" err="1"/>
              <a:t>results</a:t>
            </a:r>
            <a:r>
              <a:rPr lang="pl-PL" sz="1800" b="1"/>
              <a:t> of </a:t>
            </a:r>
            <a:r>
              <a:rPr lang="pl-PL" sz="1800" b="1" err="1"/>
              <a:t>previous</a:t>
            </a:r>
            <a:r>
              <a:rPr lang="pl-PL" sz="1800" b="1"/>
              <a:t> pilot, </a:t>
            </a:r>
            <a:r>
              <a:rPr lang="pl-PL" sz="1800" b="1" err="1"/>
              <a:t>demonstration</a:t>
            </a:r>
            <a:r>
              <a:rPr lang="pl-PL" sz="1800" b="1"/>
              <a:t> </a:t>
            </a:r>
            <a:r>
              <a:rPr lang="pl-PL" sz="1800" b="1" err="1"/>
              <a:t>or</a:t>
            </a:r>
            <a:r>
              <a:rPr lang="pl-PL" sz="1800" b="1"/>
              <a:t> </a:t>
            </a:r>
            <a:r>
              <a:rPr lang="pl-PL" sz="1800" b="1" err="1"/>
              <a:t>validation</a:t>
            </a:r>
            <a:r>
              <a:rPr lang="pl-PL" sz="1800" b="1"/>
              <a:t> </a:t>
            </a:r>
            <a:r>
              <a:rPr lang="pl-PL" sz="1800" b="1" err="1"/>
              <a:t>activities</a:t>
            </a:r>
            <a:r>
              <a:rPr lang="pl-PL" sz="1800" b="1"/>
              <a:t> </a:t>
            </a:r>
            <a:r>
              <a:rPr lang="pl-PL" sz="1800" b="1" err="1"/>
              <a:t>that</a:t>
            </a:r>
            <a:r>
              <a:rPr lang="pl-PL" sz="1800" b="1"/>
              <a:t> </a:t>
            </a:r>
            <a:r>
              <a:rPr lang="pl-PL" sz="1800" b="1" err="1"/>
              <a:t>may</a:t>
            </a:r>
            <a:r>
              <a:rPr lang="pl-PL" sz="1800" b="1"/>
              <a:t> </a:t>
            </a:r>
            <a:r>
              <a:rPr lang="pl-PL" sz="1800" b="1" err="1"/>
              <a:t>already</a:t>
            </a:r>
            <a:r>
              <a:rPr lang="pl-PL" sz="1800" b="1"/>
              <a:t> </a:t>
            </a:r>
            <a:r>
              <a:rPr lang="pl-PL" sz="1800" b="1" err="1"/>
              <a:t>address</a:t>
            </a:r>
            <a:r>
              <a:rPr lang="pl-PL" sz="1800" b="1"/>
              <a:t> part of the </a:t>
            </a:r>
            <a:r>
              <a:rPr lang="pl-PL" sz="1800" b="1" err="1"/>
              <a:t>standardisation</a:t>
            </a:r>
            <a:r>
              <a:rPr lang="pl-PL" sz="1800" b="1"/>
              <a:t> gap; </a:t>
            </a:r>
          </a:p>
          <a:p>
            <a:pPr lvl="0"/>
            <a:r>
              <a:rPr lang="pl-PL" sz="1800" b="1" err="1"/>
              <a:t>relevant</a:t>
            </a:r>
            <a:r>
              <a:rPr lang="pl-PL" sz="1800" b="1"/>
              <a:t> regulatory </a:t>
            </a:r>
            <a:r>
              <a:rPr lang="pl-PL" sz="1800" b="1" err="1"/>
              <a:t>requirements</a:t>
            </a:r>
            <a:r>
              <a:rPr lang="pl-PL" sz="1800" b="1"/>
              <a:t>.</a:t>
            </a:r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1DE6D00A-8992-272C-A1FC-D9C0710FC977}"/>
              </a:ext>
            </a:extLst>
          </p:cNvPr>
          <p:cNvGrpSpPr/>
          <p:nvPr/>
        </p:nvGrpSpPr>
        <p:grpSpPr>
          <a:xfrm>
            <a:off x="8910310" y="2066613"/>
            <a:ext cx="2300438" cy="2724773"/>
            <a:chOff x="8904629" y="2699897"/>
            <a:chExt cx="2300438" cy="2724773"/>
          </a:xfrm>
        </p:grpSpPr>
        <p:sp>
          <p:nvSpPr>
            <p:cNvPr id="4" name="Google Shape;1472;p33">
              <a:extLst>
                <a:ext uri="{FF2B5EF4-FFF2-40B4-BE49-F238E27FC236}">
                  <a16:creationId xmlns:a16="http://schemas.microsoft.com/office/drawing/2014/main" id="{05DAE5C6-4080-565E-6D53-B3F24B27FE7A}"/>
                </a:ext>
              </a:extLst>
            </p:cNvPr>
            <p:cNvSpPr/>
            <p:nvPr/>
          </p:nvSpPr>
          <p:spPr>
            <a:xfrm>
              <a:off x="9194467" y="2832995"/>
              <a:ext cx="2010600" cy="2010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oogle Shape;1475;p33">
              <a:extLst>
                <a:ext uri="{FF2B5EF4-FFF2-40B4-BE49-F238E27FC236}">
                  <a16:creationId xmlns:a16="http://schemas.microsoft.com/office/drawing/2014/main" id="{F22AFECE-1256-FC70-6947-503FB035D128}"/>
                </a:ext>
              </a:extLst>
            </p:cNvPr>
            <p:cNvGrpSpPr/>
            <p:nvPr/>
          </p:nvGrpSpPr>
          <p:grpSpPr>
            <a:xfrm>
              <a:off x="8904629" y="2699897"/>
              <a:ext cx="1866882" cy="2724773"/>
              <a:chOff x="5742837" y="1892177"/>
              <a:chExt cx="1866882" cy="2724773"/>
            </a:xfrm>
          </p:grpSpPr>
          <p:sp>
            <p:nvSpPr>
              <p:cNvPr id="6" name="Google Shape;1476;p33">
                <a:extLst>
                  <a:ext uri="{FF2B5EF4-FFF2-40B4-BE49-F238E27FC236}">
                    <a16:creationId xmlns:a16="http://schemas.microsoft.com/office/drawing/2014/main" id="{FAAD56BF-D069-DBCA-AFB4-BE019FD9466F}"/>
                  </a:ext>
                </a:extLst>
              </p:cNvPr>
              <p:cNvSpPr/>
              <p:nvPr/>
            </p:nvSpPr>
            <p:spPr>
              <a:xfrm flipH="1">
                <a:off x="7304446" y="3967699"/>
                <a:ext cx="21562" cy="39172"/>
              </a:xfrm>
              <a:custGeom>
                <a:avLst/>
                <a:gdLst/>
                <a:ahLst/>
                <a:cxnLst/>
                <a:rect l="l" t="t" r="r" b="b"/>
                <a:pathLst>
                  <a:path w="878" h="1654" extrusionOk="0">
                    <a:moveTo>
                      <a:pt x="813" y="1"/>
                    </a:moveTo>
                    <a:cubicBezTo>
                      <a:pt x="792" y="1"/>
                      <a:pt x="769" y="12"/>
                      <a:pt x="757" y="37"/>
                    </a:cubicBezTo>
                    <a:lnTo>
                      <a:pt x="390" y="771"/>
                    </a:lnTo>
                    <a:lnTo>
                      <a:pt x="190" y="1138"/>
                    </a:lnTo>
                    <a:cubicBezTo>
                      <a:pt x="123" y="1238"/>
                      <a:pt x="56" y="1371"/>
                      <a:pt x="23" y="1505"/>
                    </a:cubicBezTo>
                    <a:cubicBezTo>
                      <a:pt x="1" y="1594"/>
                      <a:pt x="82" y="1653"/>
                      <a:pt x="159" y="1653"/>
                    </a:cubicBezTo>
                    <a:cubicBezTo>
                      <a:pt x="197" y="1653"/>
                      <a:pt x="234" y="1638"/>
                      <a:pt x="256" y="1605"/>
                    </a:cubicBezTo>
                    <a:cubicBezTo>
                      <a:pt x="323" y="1471"/>
                      <a:pt x="390" y="1371"/>
                      <a:pt x="423" y="1238"/>
                    </a:cubicBezTo>
                    <a:lnTo>
                      <a:pt x="590" y="838"/>
                    </a:lnTo>
                    <a:cubicBezTo>
                      <a:pt x="690" y="604"/>
                      <a:pt x="757" y="337"/>
                      <a:pt x="857" y="70"/>
                    </a:cubicBezTo>
                    <a:cubicBezTo>
                      <a:pt x="877" y="29"/>
                      <a:pt x="847" y="1"/>
                      <a:pt x="813" y="1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Google Shape;1477;p33">
                <a:extLst>
                  <a:ext uri="{FF2B5EF4-FFF2-40B4-BE49-F238E27FC236}">
                    <a16:creationId xmlns:a16="http://schemas.microsoft.com/office/drawing/2014/main" id="{E4B34537-85C3-66D0-0616-C68D2C5325B5}"/>
                  </a:ext>
                </a:extLst>
              </p:cNvPr>
              <p:cNvSpPr/>
              <p:nvPr/>
            </p:nvSpPr>
            <p:spPr>
              <a:xfrm flipH="1">
                <a:off x="7332785" y="3955337"/>
                <a:ext cx="27087" cy="42085"/>
              </a:xfrm>
              <a:custGeom>
                <a:avLst/>
                <a:gdLst/>
                <a:ahLst/>
                <a:cxnLst/>
                <a:rect l="l" t="t" r="r" b="b"/>
                <a:pathLst>
                  <a:path w="1103" h="1777" extrusionOk="0">
                    <a:moveTo>
                      <a:pt x="878" y="1"/>
                    </a:moveTo>
                    <a:cubicBezTo>
                      <a:pt x="840" y="1"/>
                      <a:pt x="801" y="18"/>
                      <a:pt x="768" y="59"/>
                    </a:cubicBezTo>
                    <a:cubicBezTo>
                      <a:pt x="535" y="259"/>
                      <a:pt x="368" y="492"/>
                      <a:pt x="234" y="759"/>
                    </a:cubicBezTo>
                    <a:cubicBezTo>
                      <a:pt x="168" y="926"/>
                      <a:pt x="101" y="1059"/>
                      <a:pt x="68" y="1226"/>
                    </a:cubicBezTo>
                    <a:cubicBezTo>
                      <a:pt x="1" y="1360"/>
                      <a:pt x="1" y="1560"/>
                      <a:pt x="68" y="1727"/>
                    </a:cubicBezTo>
                    <a:cubicBezTo>
                      <a:pt x="101" y="1760"/>
                      <a:pt x="143" y="1777"/>
                      <a:pt x="184" y="1777"/>
                    </a:cubicBezTo>
                    <a:cubicBezTo>
                      <a:pt x="226" y="1777"/>
                      <a:pt x="268" y="1760"/>
                      <a:pt x="301" y="1727"/>
                    </a:cubicBezTo>
                    <a:cubicBezTo>
                      <a:pt x="401" y="1627"/>
                      <a:pt x="468" y="1460"/>
                      <a:pt x="468" y="1326"/>
                    </a:cubicBezTo>
                    <a:cubicBezTo>
                      <a:pt x="501" y="1193"/>
                      <a:pt x="535" y="1059"/>
                      <a:pt x="601" y="926"/>
                    </a:cubicBezTo>
                    <a:cubicBezTo>
                      <a:pt x="701" y="693"/>
                      <a:pt x="835" y="459"/>
                      <a:pt x="1002" y="259"/>
                    </a:cubicBezTo>
                    <a:cubicBezTo>
                      <a:pt x="1102" y="158"/>
                      <a:pt x="994" y="1"/>
                      <a:pt x="878" y="1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Google Shape;1478;p33">
                <a:extLst>
                  <a:ext uri="{FF2B5EF4-FFF2-40B4-BE49-F238E27FC236}">
                    <a16:creationId xmlns:a16="http://schemas.microsoft.com/office/drawing/2014/main" id="{808DD67A-F3CE-3E8E-4049-4B2F774080BA}"/>
                  </a:ext>
                </a:extLst>
              </p:cNvPr>
              <p:cNvSpPr/>
              <p:nvPr/>
            </p:nvSpPr>
            <p:spPr>
              <a:xfrm flipH="1">
                <a:off x="6329313" y="2268002"/>
                <a:ext cx="796281" cy="539952"/>
              </a:xfrm>
              <a:custGeom>
                <a:avLst/>
                <a:gdLst/>
                <a:ahLst/>
                <a:cxnLst/>
                <a:rect l="l" t="t" r="r" b="b"/>
                <a:pathLst>
                  <a:path w="32425" h="22799" extrusionOk="0">
                    <a:moveTo>
                      <a:pt x="31187" y="0"/>
                    </a:moveTo>
                    <a:cubicBezTo>
                      <a:pt x="30840" y="0"/>
                      <a:pt x="30469" y="122"/>
                      <a:pt x="30156" y="279"/>
                    </a:cubicBezTo>
                    <a:cubicBezTo>
                      <a:pt x="29255" y="679"/>
                      <a:pt x="28455" y="1280"/>
                      <a:pt x="27821" y="2013"/>
                    </a:cubicBezTo>
                    <a:cubicBezTo>
                      <a:pt x="26954" y="3047"/>
                      <a:pt x="26353" y="4215"/>
                      <a:pt x="25519" y="5282"/>
                    </a:cubicBezTo>
                    <a:cubicBezTo>
                      <a:pt x="24585" y="6450"/>
                      <a:pt x="23618" y="7584"/>
                      <a:pt x="22550" y="8618"/>
                    </a:cubicBezTo>
                    <a:cubicBezTo>
                      <a:pt x="20149" y="10986"/>
                      <a:pt x="16946" y="12388"/>
                      <a:pt x="13777" y="13355"/>
                    </a:cubicBezTo>
                    <a:cubicBezTo>
                      <a:pt x="10975" y="14222"/>
                      <a:pt x="8007" y="14989"/>
                      <a:pt x="5038" y="15190"/>
                    </a:cubicBezTo>
                    <a:cubicBezTo>
                      <a:pt x="3570" y="15290"/>
                      <a:pt x="1869" y="15323"/>
                      <a:pt x="935" y="16457"/>
                    </a:cubicBezTo>
                    <a:cubicBezTo>
                      <a:pt x="1" y="17758"/>
                      <a:pt x="1" y="19493"/>
                      <a:pt x="935" y="20794"/>
                    </a:cubicBezTo>
                    <a:cubicBezTo>
                      <a:pt x="2163" y="22354"/>
                      <a:pt x="3936" y="22799"/>
                      <a:pt x="5760" y="22799"/>
                    </a:cubicBezTo>
                    <a:cubicBezTo>
                      <a:pt x="6860" y="22799"/>
                      <a:pt x="7979" y="22637"/>
                      <a:pt x="9007" y="22461"/>
                    </a:cubicBezTo>
                    <a:cubicBezTo>
                      <a:pt x="10475" y="22195"/>
                      <a:pt x="11943" y="21794"/>
                      <a:pt x="13344" y="21294"/>
                    </a:cubicBezTo>
                    <a:cubicBezTo>
                      <a:pt x="19715" y="18859"/>
                      <a:pt x="24752" y="13822"/>
                      <a:pt x="27954" y="7717"/>
                    </a:cubicBezTo>
                    <a:cubicBezTo>
                      <a:pt x="28355" y="6817"/>
                      <a:pt x="28855" y="5950"/>
                      <a:pt x="29422" y="5149"/>
                    </a:cubicBezTo>
                    <a:cubicBezTo>
                      <a:pt x="30256" y="4115"/>
                      <a:pt x="31390" y="3314"/>
                      <a:pt x="31990" y="2180"/>
                    </a:cubicBezTo>
                    <a:cubicBezTo>
                      <a:pt x="32324" y="1546"/>
                      <a:pt x="32424" y="646"/>
                      <a:pt x="31857" y="212"/>
                    </a:cubicBezTo>
                    <a:cubicBezTo>
                      <a:pt x="31664" y="61"/>
                      <a:pt x="31431" y="0"/>
                      <a:pt x="31187" y="0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Google Shape;1479;p33">
                <a:extLst>
                  <a:ext uri="{FF2B5EF4-FFF2-40B4-BE49-F238E27FC236}">
                    <a16:creationId xmlns:a16="http://schemas.microsoft.com/office/drawing/2014/main" id="{3DFE7CDD-697D-5795-FF50-7BA6E76667F7}"/>
                  </a:ext>
                </a:extLst>
              </p:cNvPr>
              <p:cNvSpPr/>
              <p:nvPr/>
            </p:nvSpPr>
            <p:spPr>
              <a:xfrm flipH="1">
                <a:off x="6426000" y="3398437"/>
                <a:ext cx="234304" cy="323464"/>
              </a:xfrm>
              <a:custGeom>
                <a:avLst/>
                <a:gdLst/>
                <a:ahLst/>
                <a:cxnLst/>
                <a:rect l="l" t="t" r="r" b="b"/>
                <a:pathLst>
                  <a:path w="9541" h="13658" extrusionOk="0">
                    <a:moveTo>
                      <a:pt x="3302" y="0"/>
                    </a:moveTo>
                    <a:cubicBezTo>
                      <a:pt x="2899" y="0"/>
                      <a:pt x="2456" y="108"/>
                      <a:pt x="1969" y="348"/>
                    </a:cubicBezTo>
                    <a:cubicBezTo>
                      <a:pt x="768" y="881"/>
                      <a:pt x="1" y="2082"/>
                      <a:pt x="68" y="3417"/>
                    </a:cubicBezTo>
                    <a:cubicBezTo>
                      <a:pt x="234" y="6719"/>
                      <a:pt x="3236" y="11055"/>
                      <a:pt x="4971" y="13657"/>
                    </a:cubicBezTo>
                    <a:cubicBezTo>
                      <a:pt x="6305" y="12490"/>
                      <a:pt x="7873" y="11556"/>
                      <a:pt x="9541" y="10922"/>
                    </a:cubicBezTo>
                    <a:cubicBezTo>
                      <a:pt x="8440" y="8087"/>
                      <a:pt x="7306" y="5285"/>
                      <a:pt x="6072" y="2483"/>
                    </a:cubicBezTo>
                    <a:cubicBezTo>
                      <a:pt x="5463" y="1087"/>
                      <a:pt x="4584" y="0"/>
                      <a:pt x="3302" y="0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Google Shape;1480;p33">
                <a:extLst>
                  <a:ext uri="{FF2B5EF4-FFF2-40B4-BE49-F238E27FC236}">
                    <a16:creationId xmlns:a16="http://schemas.microsoft.com/office/drawing/2014/main" id="{ECF2D617-E986-E782-F23B-85876E0132F4}"/>
                  </a:ext>
                </a:extLst>
              </p:cNvPr>
              <p:cNvSpPr/>
              <p:nvPr/>
            </p:nvSpPr>
            <p:spPr>
              <a:xfrm flipH="1">
                <a:off x="6218735" y="3567415"/>
                <a:ext cx="340811" cy="222456"/>
              </a:xfrm>
              <a:custGeom>
                <a:avLst/>
                <a:gdLst/>
                <a:ahLst/>
                <a:cxnLst/>
                <a:rect l="l" t="t" r="r" b="b"/>
                <a:pathLst>
                  <a:path w="13878" h="9393" extrusionOk="0">
                    <a:moveTo>
                      <a:pt x="12273" y="1"/>
                    </a:moveTo>
                    <a:cubicBezTo>
                      <a:pt x="12197" y="1"/>
                      <a:pt x="12120" y="6"/>
                      <a:pt x="12043" y="18"/>
                    </a:cubicBezTo>
                    <a:cubicBezTo>
                      <a:pt x="11742" y="84"/>
                      <a:pt x="11476" y="184"/>
                      <a:pt x="11209" y="318"/>
                    </a:cubicBezTo>
                    <a:cubicBezTo>
                      <a:pt x="9589" y="1077"/>
                      <a:pt x="7930" y="1894"/>
                      <a:pt x="6189" y="1894"/>
                    </a:cubicBezTo>
                    <a:cubicBezTo>
                      <a:pt x="5636" y="1894"/>
                      <a:pt x="5075" y="1812"/>
                      <a:pt x="4504" y="1619"/>
                    </a:cubicBezTo>
                    <a:cubicBezTo>
                      <a:pt x="3437" y="3287"/>
                      <a:pt x="1869" y="4588"/>
                      <a:pt x="1" y="5321"/>
                    </a:cubicBezTo>
                    <a:cubicBezTo>
                      <a:pt x="1" y="5321"/>
                      <a:pt x="1268" y="8123"/>
                      <a:pt x="1335" y="8324"/>
                    </a:cubicBezTo>
                    <a:cubicBezTo>
                      <a:pt x="1560" y="8967"/>
                      <a:pt x="2188" y="9393"/>
                      <a:pt x="2861" y="9393"/>
                    </a:cubicBezTo>
                    <a:cubicBezTo>
                      <a:pt x="2886" y="9393"/>
                      <a:pt x="2911" y="9392"/>
                      <a:pt x="2936" y="9391"/>
                    </a:cubicBezTo>
                    <a:lnTo>
                      <a:pt x="13877" y="1452"/>
                    </a:lnTo>
                    <a:cubicBezTo>
                      <a:pt x="13786" y="629"/>
                      <a:pt x="13081" y="1"/>
                      <a:pt x="12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Google Shape;1481;p33">
                <a:extLst>
                  <a:ext uri="{FF2B5EF4-FFF2-40B4-BE49-F238E27FC236}">
                    <a16:creationId xmlns:a16="http://schemas.microsoft.com/office/drawing/2014/main" id="{DB8442B8-1772-5BD2-AF62-3E8B7FBF029C}"/>
                  </a:ext>
                </a:extLst>
              </p:cNvPr>
              <p:cNvSpPr/>
              <p:nvPr/>
            </p:nvSpPr>
            <p:spPr>
              <a:xfrm flipH="1">
                <a:off x="7343466" y="4234541"/>
                <a:ext cx="193342" cy="309752"/>
              </a:xfrm>
              <a:custGeom>
                <a:avLst/>
                <a:gdLst/>
                <a:ahLst/>
                <a:cxnLst/>
                <a:rect l="l" t="t" r="r" b="b"/>
                <a:pathLst>
                  <a:path w="7873" h="13079" extrusionOk="0">
                    <a:moveTo>
                      <a:pt x="4704" y="1"/>
                    </a:moveTo>
                    <a:cubicBezTo>
                      <a:pt x="3633" y="1"/>
                      <a:pt x="2616" y="524"/>
                      <a:pt x="2035" y="1436"/>
                    </a:cubicBezTo>
                    <a:cubicBezTo>
                      <a:pt x="201" y="4205"/>
                      <a:pt x="101" y="9476"/>
                      <a:pt x="1" y="12611"/>
                    </a:cubicBezTo>
                    <a:cubicBezTo>
                      <a:pt x="448" y="12569"/>
                      <a:pt x="898" y="12548"/>
                      <a:pt x="1348" y="12548"/>
                    </a:cubicBezTo>
                    <a:cubicBezTo>
                      <a:pt x="2674" y="12548"/>
                      <a:pt x="4001" y="12729"/>
                      <a:pt x="5271" y="13078"/>
                    </a:cubicBezTo>
                    <a:cubicBezTo>
                      <a:pt x="6072" y="10143"/>
                      <a:pt x="6806" y="7207"/>
                      <a:pt x="7439" y="4205"/>
                    </a:cubicBezTo>
                    <a:cubicBezTo>
                      <a:pt x="7873" y="2270"/>
                      <a:pt x="7606" y="469"/>
                      <a:pt x="5371" y="69"/>
                    </a:cubicBezTo>
                    <a:cubicBezTo>
                      <a:pt x="5149" y="23"/>
                      <a:pt x="4925" y="1"/>
                      <a:pt x="4704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Google Shape;1482;p33">
                <a:extLst>
                  <a:ext uri="{FF2B5EF4-FFF2-40B4-BE49-F238E27FC236}">
                    <a16:creationId xmlns:a16="http://schemas.microsoft.com/office/drawing/2014/main" id="{8273E88D-0D2B-B16A-AFCB-A0A701DE2206}"/>
                  </a:ext>
                </a:extLst>
              </p:cNvPr>
              <p:cNvSpPr/>
              <p:nvPr/>
            </p:nvSpPr>
            <p:spPr>
              <a:xfrm flipH="1">
                <a:off x="7194376" y="4488967"/>
                <a:ext cx="364533" cy="127984"/>
              </a:xfrm>
              <a:custGeom>
                <a:avLst/>
                <a:gdLst/>
                <a:ahLst/>
                <a:cxnLst/>
                <a:rect l="l" t="t" r="r" b="b"/>
                <a:pathLst>
                  <a:path w="14844" h="5404" extrusionOk="0">
                    <a:moveTo>
                      <a:pt x="6705" y="0"/>
                    </a:moveTo>
                    <a:cubicBezTo>
                      <a:pt x="5582" y="441"/>
                      <a:pt x="4399" y="665"/>
                      <a:pt x="3214" y="665"/>
                    </a:cubicBezTo>
                    <a:cubicBezTo>
                      <a:pt x="2427" y="665"/>
                      <a:pt x="1639" y="567"/>
                      <a:pt x="867" y="367"/>
                    </a:cubicBezTo>
                    <a:cubicBezTo>
                      <a:pt x="867" y="367"/>
                      <a:pt x="234" y="3336"/>
                      <a:pt x="200" y="3603"/>
                    </a:cubicBezTo>
                    <a:cubicBezTo>
                      <a:pt x="0" y="4270"/>
                      <a:pt x="267" y="5004"/>
                      <a:pt x="867" y="5404"/>
                    </a:cubicBezTo>
                    <a:lnTo>
                      <a:pt x="14377" y="5404"/>
                    </a:lnTo>
                    <a:cubicBezTo>
                      <a:pt x="14844" y="4603"/>
                      <a:pt x="14544" y="3603"/>
                      <a:pt x="13743" y="3169"/>
                    </a:cubicBezTo>
                    <a:cubicBezTo>
                      <a:pt x="13476" y="3036"/>
                      <a:pt x="13176" y="2936"/>
                      <a:pt x="12876" y="2902"/>
                    </a:cubicBezTo>
                    <a:cubicBezTo>
                      <a:pt x="10574" y="2502"/>
                      <a:pt x="8139" y="2068"/>
                      <a:pt x="67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Google Shape;1483;p33">
                <a:extLst>
                  <a:ext uri="{FF2B5EF4-FFF2-40B4-BE49-F238E27FC236}">
                    <a16:creationId xmlns:a16="http://schemas.microsoft.com/office/drawing/2014/main" id="{38449E27-BED7-5373-FAC1-304512C457CA}"/>
                  </a:ext>
                </a:extLst>
              </p:cNvPr>
              <p:cNvSpPr/>
              <p:nvPr/>
            </p:nvSpPr>
            <p:spPr>
              <a:xfrm flipH="1">
                <a:off x="6592444" y="2853682"/>
                <a:ext cx="1017275" cy="1540849"/>
              </a:xfrm>
              <a:custGeom>
                <a:avLst/>
                <a:gdLst/>
                <a:ahLst/>
                <a:cxnLst/>
                <a:rect l="l" t="t" r="r" b="b"/>
                <a:pathLst>
                  <a:path w="41424" h="65061" extrusionOk="0">
                    <a:moveTo>
                      <a:pt x="34628" y="0"/>
                    </a:moveTo>
                    <a:cubicBezTo>
                      <a:pt x="34359" y="0"/>
                      <a:pt x="34080" y="22"/>
                      <a:pt x="33792" y="66"/>
                    </a:cubicBezTo>
                    <a:cubicBezTo>
                      <a:pt x="31724" y="367"/>
                      <a:pt x="29922" y="1601"/>
                      <a:pt x="28154" y="2702"/>
                    </a:cubicBezTo>
                    <a:cubicBezTo>
                      <a:pt x="21249" y="6971"/>
                      <a:pt x="13344" y="7772"/>
                      <a:pt x="5505" y="9340"/>
                    </a:cubicBezTo>
                    <a:cubicBezTo>
                      <a:pt x="4671" y="9440"/>
                      <a:pt x="3837" y="9740"/>
                      <a:pt x="3103" y="10174"/>
                    </a:cubicBezTo>
                    <a:cubicBezTo>
                      <a:pt x="1" y="12342"/>
                      <a:pt x="1235" y="18113"/>
                      <a:pt x="1669" y="21215"/>
                    </a:cubicBezTo>
                    <a:cubicBezTo>
                      <a:pt x="2469" y="27019"/>
                      <a:pt x="4237" y="32623"/>
                      <a:pt x="5905" y="38260"/>
                    </a:cubicBezTo>
                    <a:cubicBezTo>
                      <a:pt x="6239" y="39261"/>
                      <a:pt x="6439" y="40295"/>
                      <a:pt x="6506" y="41363"/>
                    </a:cubicBezTo>
                    <a:cubicBezTo>
                      <a:pt x="6472" y="42397"/>
                      <a:pt x="6305" y="43464"/>
                      <a:pt x="6005" y="44465"/>
                    </a:cubicBezTo>
                    <a:lnTo>
                      <a:pt x="1402" y="62344"/>
                    </a:lnTo>
                    <a:lnTo>
                      <a:pt x="1002" y="64012"/>
                    </a:lnTo>
                    <a:cubicBezTo>
                      <a:pt x="816" y="64717"/>
                      <a:pt x="4004" y="65061"/>
                      <a:pt x="7077" y="65061"/>
                    </a:cubicBezTo>
                    <a:cubicBezTo>
                      <a:pt x="9530" y="65061"/>
                      <a:pt x="11910" y="64842"/>
                      <a:pt x="12443" y="64412"/>
                    </a:cubicBezTo>
                    <a:cubicBezTo>
                      <a:pt x="13677" y="63478"/>
                      <a:pt x="14311" y="62011"/>
                      <a:pt x="14878" y="60576"/>
                    </a:cubicBezTo>
                    <a:cubicBezTo>
                      <a:pt x="15812" y="58208"/>
                      <a:pt x="16679" y="55840"/>
                      <a:pt x="17447" y="53438"/>
                    </a:cubicBezTo>
                    <a:cubicBezTo>
                      <a:pt x="17680" y="52737"/>
                      <a:pt x="17914" y="52037"/>
                      <a:pt x="18114" y="51303"/>
                    </a:cubicBezTo>
                    <a:cubicBezTo>
                      <a:pt x="18948" y="48634"/>
                      <a:pt x="19481" y="45899"/>
                      <a:pt x="19615" y="43097"/>
                    </a:cubicBezTo>
                    <a:cubicBezTo>
                      <a:pt x="19782" y="39261"/>
                      <a:pt x="18714" y="35558"/>
                      <a:pt x="18447" y="31789"/>
                    </a:cubicBezTo>
                    <a:cubicBezTo>
                      <a:pt x="18281" y="29588"/>
                      <a:pt x="18114" y="27386"/>
                      <a:pt x="17980" y="25184"/>
                    </a:cubicBezTo>
                    <a:cubicBezTo>
                      <a:pt x="17880" y="23850"/>
                      <a:pt x="17113" y="20815"/>
                      <a:pt x="18214" y="19780"/>
                    </a:cubicBezTo>
                    <a:cubicBezTo>
                      <a:pt x="19415" y="18680"/>
                      <a:pt x="23051" y="18379"/>
                      <a:pt x="24618" y="17912"/>
                    </a:cubicBezTo>
                    <a:cubicBezTo>
                      <a:pt x="26953" y="17212"/>
                      <a:pt x="29322" y="16445"/>
                      <a:pt x="31557" y="15678"/>
                    </a:cubicBezTo>
                    <a:cubicBezTo>
                      <a:pt x="33792" y="14910"/>
                      <a:pt x="36093" y="14076"/>
                      <a:pt x="37828" y="12475"/>
                    </a:cubicBezTo>
                    <a:cubicBezTo>
                      <a:pt x="41424" y="9198"/>
                      <a:pt x="40193" y="0"/>
                      <a:pt x="346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Google Shape;1484;p33">
                <a:extLst>
                  <a:ext uri="{FF2B5EF4-FFF2-40B4-BE49-F238E27FC236}">
                    <a16:creationId xmlns:a16="http://schemas.microsoft.com/office/drawing/2014/main" id="{3BB28F22-19FF-5F2A-7D27-E7FF2426C6AD}"/>
                  </a:ext>
                </a:extLst>
              </p:cNvPr>
              <p:cNvSpPr/>
              <p:nvPr/>
            </p:nvSpPr>
            <p:spPr>
              <a:xfrm flipH="1">
                <a:off x="6398126" y="2854653"/>
                <a:ext cx="455495" cy="732164"/>
              </a:xfrm>
              <a:custGeom>
                <a:avLst/>
                <a:gdLst/>
                <a:ahLst/>
                <a:cxnLst/>
                <a:rect l="l" t="t" r="r" b="b"/>
                <a:pathLst>
                  <a:path w="18548" h="30915" extrusionOk="0">
                    <a:moveTo>
                      <a:pt x="4149" y="0"/>
                    </a:moveTo>
                    <a:cubicBezTo>
                      <a:pt x="3092" y="0"/>
                      <a:pt x="2072" y="313"/>
                      <a:pt x="1402" y="1093"/>
                    </a:cubicBezTo>
                    <a:cubicBezTo>
                      <a:pt x="1" y="2794"/>
                      <a:pt x="901" y="6697"/>
                      <a:pt x="1268" y="8765"/>
                    </a:cubicBezTo>
                    <a:cubicBezTo>
                      <a:pt x="2636" y="16370"/>
                      <a:pt x="4837" y="23776"/>
                      <a:pt x="7773" y="30914"/>
                    </a:cubicBezTo>
                    <a:cubicBezTo>
                      <a:pt x="11242" y="29647"/>
                      <a:pt x="14711" y="28479"/>
                      <a:pt x="18247" y="27378"/>
                    </a:cubicBezTo>
                    <a:cubicBezTo>
                      <a:pt x="18547" y="27278"/>
                      <a:pt x="15011" y="16437"/>
                      <a:pt x="14711" y="15570"/>
                    </a:cubicBezTo>
                    <a:cubicBezTo>
                      <a:pt x="13644" y="12468"/>
                      <a:pt x="12476" y="9432"/>
                      <a:pt x="11142" y="6397"/>
                    </a:cubicBezTo>
                    <a:cubicBezTo>
                      <a:pt x="10275" y="4362"/>
                      <a:pt x="9240" y="2294"/>
                      <a:pt x="7439" y="993"/>
                    </a:cubicBezTo>
                    <a:cubicBezTo>
                      <a:pt x="6604" y="407"/>
                      <a:pt x="5353" y="0"/>
                      <a:pt x="41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Google Shape;1485;p33">
                <a:extLst>
                  <a:ext uri="{FF2B5EF4-FFF2-40B4-BE49-F238E27FC236}">
                    <a16:creationId xmlns:a16="http://schemas.microsoft.com/office/drawing/2014/main" id="{BE35868D-007D-3965-D98B-F0A599608C12}"/>
                  </a:ext>
                </a:extLst>
              </p:cNvPr>
              <p:cNvSpPr/>
              <p:nvPr/>
            </p:nvSpPr>
            <p:spPr>
              <a:xfrm flipH="1">
                <a:off x="6897008" y="2549095"/>
                <a:ext cx="704509" cy="655999"/>
              </a:xfrm>
              <a:custGeom>
                <a:avLst/>
                <a:gdLst/>
                <a:ahLst/>
                <a:cxnLst/>
                <a:rect l="l" t="t" r="r" b="b"/>
                <a:pathLst>
                  <a:path w="28688" h="27699" extrusionOk="0">
                    <a:moveTo>
                      <a:pt x="16034" y="1"/>
                    </a:moveTo>
                    <a:cubicBezTo>
                      <a:pt x="13235" y="1"/>
                      <a:pt x="10448" y="882"/>
                      <a:pt x="8707" y="3187"/>
                    </a:cubicBezTo>
                    <a:cubicBezTo>
                      <a:pt x="7639" y="4688"/>
                      <a:pt x="6972" y="6389"/>
                      <a:pt x="6405" y="8157"/>
                    </a:cubicBezTo>
                    <a:cubicBezTo>
                      <a:pt x="6305" y="8491"/>
                      <a:pt x="6172" y="8824"/>
                      <a:pt x="6105" y="9158"/>
                    </a:cubicBezTo>
                    <a:cubicBezTo>
                      <a:pt x="4804" y="13494"/>
                      <a:pt x="3203" y="17764"/>
                      <a:pt x="1401" y="21900"/>
                    </a:cubicBezTo>
                    <a:cubicBezTo>
                      <a:pt x="901" y="22901"/>
                      <a:pt x="0" y="23435"/>
                      <a:pt x="1001" y="24602"/>
                    </a:cubicBezTo>
                    <a:cubicBezTo>
                      <a:pt x="1568" y="25169"/>
                      <a:pt x="2202" y="25570"/>
                      <a:pt x="2936" y="25803"/>
                    </a:cubicBezTo>
                    <a:cubicBezTo>
                      <a:pt x="4637" y="26537"/>
                      <a:pt x="6338" y="27271"/>
                      <a:pt x="8140" y="27571"/>
                    </a:cubicBezTo>
                    <a:cubicBezTo>
                      <a:pt x="8684" y="27657"/>
                      <a:pt x="9232" y="27699"/>
                      <a:pt x="9780" y="27699"/>
                    </a:cubicBezTo>
                    <a:cubicBezTo>
                      <a:pt x="14128" y="27699"/>
                      <a:pt x="18422" y="25074"/>
                      <a:pt x="20348" y="21133"/>
                    </a:cubicBezTo>
                    <a:cubicBezTo>
                      <a:pt x="21082" y="19565"/>
                      <a:pt x="20949" y="18064"/>
                      <a:pt x="21116" y="16363"/>
                    </a:cubicBezTo>
                    <a:cubicBezTo>
                      <a:pt x="21149" y="15930"/>
                      <a:pt x="21583" y="11460"/>
                      <a:pt x="21849" y="11460"/>
                    </a:cubicBezTo>
                    <a:lnTo>
                      <a:pt x="26186" y="11426"/>
                    </a:lnTo>
                    <a:cubicBezTo>
                      <a:pt x="27153" y="8091"/>
                      <a:pt x="27987" y="4755"/>
                      <a:pt x="28688" y="1386"/>
                    </a:cubicBezTo>
                    <a:cubicBezTo>
                      <a:pt x="25419" y="1019"/>
                      <a:pt x="22216" y="986"/>
                      <a:pt x="19014" y="318"/>
                    </a:cubicBezTo>
                    <a:cubicBezTo>
                      <a:pt x="18051" y="115"/>
                      <a:pt x="17042" y="1"/>
                      <a:pt x="1603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Google Shape;1486;p33">
                <a:extLst>
                  <a:ext uri="{FF2B5EF4-FFF2-40B4-BE49-F238E27FC236}">
                    <a16:creationId xmlns:a16="http://schemas.microsoft.com/office/drawing/2014/main" id="{4D54163A-15FA-97A9-7A72-F85E3DC1189B}"/>
                  </a:ext>
                </a:extLst>
              </p:cNvPr>
              <p:cNvSpPr/>
              <p:nvPr/>
            </p:nvSpPr>
            <p:spPr>
              <a:xfrm flipH="1">
                <a:off x="6981440" y="2332136"/>
                <a:ext cx="244889" cy="290308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12258" extrusionOk="0">
                    <a:moveTo>
                      <a:pt x="7374" y="1"/>
                    </a:moveTo>
                    <a:cubicBezTo>
                      <a:pt x="6882" y="1"/>
                      <a:pt x="6364" y="69"/>
                      <a:pt x="5871" y="173"/>
                    </a:cubicBezTo>
                    <a:cubicBezTo>
                      <a:pt x="4937" y="339"/>
                      <a:pt x="4070" y="873"/>
                      <a:pt x="3536" y="1674"/>
                    </a:cubicBezTo>
                    <a:cubicBezTo>
                      <a:pt x="2769" y="2975"/>
                      <a:pt x="2468" y="4676"/>
                      <a:pt x="2001" y="6077"/>
                    </a:cubicBezTo>
                    <a:cubicBezTo>
                      <a:pt x="1868" y="6410"/>
                      <a:pt x="1768" y="6744"/>
                      <a:pt x="1635" y="7078"/>
                    </a:cubicBezTo>
                    <a:cubicBezTo>
                      <a:pt x="1168" y="8379"/>
                      <a:pt x="600" y="9680"/>
                      <a:pt x="0" y="10947"/>
                    </a:cubicBezTo>
                    <a:cubicBezTo>
                      <a:pt x="1213" y="11809"/>
                      <a:pt x="2643" y="12258"/>
                      <a:pt x="4097" y="12258"/>
                    </a:cubicBezTo>
                    <a:cubicBezTo>
                      <a:pt x="4443" y="12258"/>
                      <a:pt x="4791" y="12233"/>
                      <a:pt x="5137" y="12181"/>
                    </a:cubicBezTo>
                    <a:cubicBezTo>
                      <a:pt x="5404" y="10914"/>
                      <a:pt x="5737" y="9646"/>
                      <a:pt x="6138" y="8445"/>
                    </a:cubicBezTo>
                    <a:cubicBezTo>
                      <a:pt x="6204" y="8245"/>
                      <a:pt x="6305" y="8078"/>
                      <a:pt x="6438" y="7945"/>
                    </a:cubicBezTo>
                    <a:cubicBezTo>
                      <a:pt x="6638" y="7811"/>
                      <a:pt x="6838" y="7745"/>
                      <a:pt x="7038" y="7711"/>
                    </a:cubicBezTo>
                    <a:cubicBezTo>
                      <a:pt x="8006" y="7478"/>
                      <a:pt x="8573" y="6511"/>
                      <a:pt x="8973" y="5577"/>
                    </a:cubicBezTo>
                    <a:cubicBezTo>
                      <a:pt x="9373" y="4576"/>
                      <a:pt x="9640" y="3508"/>
                      <a:pt x="9774" y="2408"/>
                    </a:cubicBezTo>
                    <a:cubicBezTo>
                      <a:pt x="9971" y="555"/>
                      <a:pt x="8778" y="1"/>
                      <a:pt x="7374" y="1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Google Shape;1487;p33">
                <a:extLst>
                  <a:ext uri="{FF2B5EF4-FFF2-40B4-BE49-F238E27FC236}">
                    <a16:creationId xmlns:a16="http://schemas.microsoft.com/office/drawing/2014/main" id="{F507152A-4D12-76E5-DC0E-CD7CF80D464D}"/>
                  </a:ext>
                </a:extLst>
              </p:cNvPr>
              <p:cNvSpPr/>
              <p:nvPr/>
            </p:nvSpPr>
            <p:spPr>
              <a:xfrm flipH="1">
                <a:off x="6962531" y="2291969"/>
                <a:ext cx="236785" cy="173124"/>
              </a:xfrm>
              <a:custGeom>
                <a:avLst/>
                <a:gdLst/>
                <a:ahLst/>
                <a:cxnLst/>
                <a:rect l="l" t="t" r="r" b="b"/>
                <a:pathLst>
                  <a:path w="9642" h="7310" extrusionOk="0">
                    <a:moveTo>
                      <a:pt x="7806" y="1"/>
                    </a:moveTo>
                    <a:cubicBezTo>
                      <a:pt x="7406" y="34"/>
                      <a:pt x="6972" y="134"/>
                      <a:pt x="6572" y="268"/>
                    </a:cubicBezTo>
                    <a:cubicBezTo>
                      <a:pt x="6500" y="276"/>
                      <a:pt x="6428" y="280"/>
                      <a:pt x="6355" y="280"/>
                    </a:cubicBezTo>
                    <a:cubicBezTo>
                      <a:pt x="5738" y="280"/>
                      <a:pt x="5096" y="12"/>
                      <a:pt x="4499" y="12"/>
                    </a:cubicBezTo>
                    <a:cubicBezTo>
                      <a:pt x="4318" y="12"/>
                      <a:pt x="4141" y="37"/>
                      <a:pt x="3970" y="101"/>
                    </a:cubicBezTo>
                    <a:cubicBezTo>
                      <a:pt x="3470" y="301"/>
                      <a:pt x="3170" y="701"/>
                      <a:pt x="2736" y="968"/>
                    </a:cubicBezTo>
                    <a:cubicBezTo>
                      <a:pt x="2403" y="1168"/>
                      <a:pt x="2036" y="1268"/>
                      <a:pt x="1702" y="1502"/>
                    </a:cubicBezTo>
                    <a:cubicBezTo>
                      <a:pt x="668" y="2236"/>
                      <a:pt x="1002" y="3670"/>
                      <a:pt x="535" y="4704"/>
                    </a:cubicBezTo>
                    <a:cubicBezTo>
                      <a:pt x="334" y="5238"/>
                      <a:pt x="1" y="5771"/>
                      <a:pt x="134" y="6305"/>
                    </a:cubicBezTo>
                    <a:cubicBezTo>
                      <a:pt x="301" y="6906"/>
                      <a:pt x="835" y="7306"/>
                      <a:pt x="1435" y="7306"/>
                    </a:cubicBezTo>
                    <a:cubicBezTo>
                      <a:pt x="1466" y="7308"/>
                      <a:pt x="1496" y="7309"/>
                      <a:pt x="1526" y="7309"/>
                    </a:cubicBezTo>
                    <a:cubicBezTo>
                      <a:pt x="2383" y="7309"/>
                      <a:pt x="3044" y="6410"/>
                      <a:pt x="3270" y="5605"/>
                    </a:cubicBezTo>
                    <a:cubicBezTo>
                      <a:pt x="3322" y="5397"/>
                      <a:pt x="3374" y="4480"/>
                      <a:pt x="3663" y="4480"/>
                    </a:cubicBezTo>
                    <a:cubicBezTo>
                      <a:pt x="3744" y="4480"/>
                      <a:pt x="3845" y="4553"/>
                      <a:pt x="3970" y="4737"/>
                    </a:cubicBezTo>
                    <a:cubicBezTo>
                      <a:pt x="4070" y="4871"/>
                      <a:pt x="4137" y="5038"/>
                      <a:pt x="4337" y="5071"/>
                    </a:cubicBezTo>
                    <a:cubicBezTo>
                      <a:pt x="4352" y="5074"/>
                      <a:pt x="4366" y="5075"/>
                      <a:pt x="4380" y="5075"/>
                    </a:cubicBezTo>
                    <a:cubicBezTo>
                      <a:pt x="4527" y="5075"/>
                      <a:pt x="4646" y="4926"/>
                      <a:pt x="4738" y="4804"/>
                    </a:cubicBezTo>
                    <a:cubicBezTo>
                      <a:pt x="5104" y="4370"/>
                      <a:pt x="5438" y="3803"/>
                      <a:pt x="6005" y="3570"/>
                    </a:cubicBezTo>
                    <a:cubicBezTo>
                      <a:pt x="6505" y="3370"/>
                      <a:pt x="7006" y="3270"/>
                      <a:pt x="7540" y="3236"/>
                    </a:cubicBezTo>
                    <a:cubicBezTo>
                      <a:pt x="7906" y="3203"/>
                      <a:pt x="8273" y="3170"/>
                      <a:pt x="8640" y="3103"/>
                    </a:cubicBezTo>
                    <a:cubicBezTo>
                      <a:pt x="9007" y="3036"/>
                      <a:pt x="9341" y="2769"/>
                      <a:pt x="9508" y="2469"/>
                    </a:cubicBezTo>
                    <a:cubicBezTo>
                      <a:pt x="9641" y="2035"/>
                      <a:pt x="9608" y="1568"/>
                      <a:pt x="9374" y="1202"/>
                    </a:cubicBezTo>
                    <a:cubicBezTo>
                      <a:pt x="9141" y="568"/>
                      <a:pt x="8574" y="134"/>
                      <a:pt x="79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Google Shape;1488;p33">
                <a:extLst>
                  <a:ext uri="{FF2B5EF4-FFF2-40B4-BE49-F238E27FC236}">
                    <a16:creationId xmlns:a16="http://schemas.microsoft.com/office/drawing/2014/main" id="{AC855ED4-E7C7-4BDF-6F4C-C26790C52B1C}"/>
                  </a:ext>
                </a:extLst>
              </p:cNvPr>
              <p:cNvSpPr/>
              <p:nvPr/>
            </p:nvSpPr>
            <p:spPr>
              <a:xfrm flipH="1">
                <a:off x="7098531" y="2390348"/>
                <a:ext cx="55598" cy="53453"/>
              </a:xfrm>
              <a:custGeom>
                <a:avLst/>
                <a:gdLst/>
                <a:ahLst/>
                <a:cxnLst/>
                <a:rect l="l" t="t" r="r" b="b"/>
                <a:pathLst>
                  <a:path w="2264" h="2257" extrusionOk="0">
                    <a:moveTo>
                      <a:pt x="1283" y="0"/>
                    </a:moveTo>
                    <a:cubicBezTo>
                      <a:pt x="1187" y="0"/>
                      <a:pt x="1090" y="16"/>
                      <a:pt x="996" y="50"/>
                    </a:cubicBezTo>
                    <a:cubicBezTo>
                      <a:pt x="396" y="283"/>
                      <a:pt x="29" y="850"/>
                      <a:pt x="29" y="1484"/>
                    </a:cubicBezTo>
                    <a:cubicBezTo>
                      <a:pt x="1" y="1906"/>
                      <a:pt x="352" y="2256"/>
                      <a:pt x="762" y="2256"/>
                    </a:cubicBezTo>
                    <a:cubicBezTo>
                      <a:pt x="839" y="2256"/>
                      <a:pt x="917" y="2244"/>
                      <a:pt x="996" y="2218"/>
                    </a:cubicBezTo>
                    <a:cubicBezTo>
                      <a:pt x="1230" y="2185"/>
                      <a:pt x="1430" y="2118"/>
                      <a:pt x="1597" y="1984"/>
                    </a:cubicBezTo>
                    <a:cubicBezTo>
                      <a:pt x="2030" y="1684"/>
                      <a:pt x="2264" y="1150"/>
                      <a:pt x="2164" y="650"/>
                    </a:cubicBezTo>
                    <a:cubicBezTo>
                      <a:pt x="2031" y="251"/>
                      <a:pt x="1664" y="0"/>
                      <a:pt x="1283" y="0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Google Shape;1489;p33">
                <a:extLst>
                  <a:ext uri="{FF2B5EF4-FFF2-40B4-BE49-F238E27FC236}">
                    <a16:creationId xmlns:a16="http://schemas.microsoft.com/office/drawing/2014/main" id="{A6EF0EFE-546B-91B0-4FDA-ADF6811972CA}"/>
                  </a:ext>
                </a:extLst>
              </p:cNvPr>
              <p:cNvSpPr/>
              <p:nvPr/>
            </p:nvSpPr>
            <p:spPr>
              <a:xfrm flipH="1">
                <a:off x="7029893" y="2466986"/>
                <a:ext cx="29960" cy="12315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520" extrusionOk="0">
                    <a:moveTo>
                      <a:pt x="255" y="0"/>
                    </a:moveTo>
                    <a:cubicBezTo>
                      <a:pt x="93" y="0"/>
                      <a:pt x="1" y="211"/>
                      <a:pt x="159" y="316"/>
                    </a:cubicBezTo>
                    <a:cubicBezTo>
                      <a:pt x="290" y="428"/>
                      <a:pt x="515" y="519"/>
                      <a:pt x="723" y="519"/>
                    </a:cubicBezTo>
                    <a:cubicBezTo>
                      <a:pt x="886" y="519"/>
                      <a:pt x="1039" y="463"/>
                      <a:pt x="1127" y="316"/>
                    </a:cubicBezTo>
                    <a:cubicBezTo>
                      <a:pt x="1219" y="224"/>
                      <a:pt x="1141" y="46"/>
                      <a:pt x="996" y="46"/>
                    </a:cubicBezTo>
                    <a:cubicBezTo>
                      <a:pt x="985" y="46"/>
                      <a:pt x="972" y="47"/>
                      <a:pt x="960" y="49"/>
                    </a:cubicBezTo>
                    <a:cubicBezTo>
                      <a:pt x="826" y="49"/>
                      <a:pt x="708" y="109"/>
                      <a:pt x="584" y="109"/>
                    </a:cubicBezTo>
                    <a:cubicBezTo>
                      <a:pt x="523" y="109"/>
                      <a:pt x="460" y="94"/>
                      <a:pt x="393" y="49"/>
                    </a:cubicBezTo>
                    <a:cubicBezTo>
                      <a:pt x="344" y="15"/>
                      <a:pt x="297" y="0"/>
                      <a:pt x="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Google Shape;1490;p33">
                <a:extLst>
                  <a:ext uri="{FF2B5EF4-FFF2-40B4-BE49-F238E27FC236}">
                    <a16:creationId xmlns:a16="http://schemas.microsoft.com/office/drawing/2014/main" id="{1BCFE873-B463-9BE5-044E-467D444E8D1C}"/>
                  </a:ext>
                </a:extLst>
              </p:cNvPr>
              <p:cNvSpPr/>
              <p:nvPr/>
            </p:nvSpPr>
            <p:spPr>
              <a:xfrm flipH="1">
                <a:off x="7110000" y="2400200"/>
                <a:ext cx="18860" cy="29841"/>
              </a:xfrm>
              <a:custGeom>
                <a:avLst/>
                <a:gdLst/>
                <a:ahLst/>
                <a:cxnLst/>
                <a:rect l="l" t="t" r="r" b="b"/>
                <a:pathLst>
                  <a:path w="768" h="1260" extrusionOk="0">
                    <a:moveTo>
                      <a:pt x="67" y="1"/>
                    </a:moveTo>
                    <a:cubicBezTo>
                      <a:pt x="1" y="1"/>
                      <a:pt x="1" y="101"/>
                      <a:pt x="67" y="101"/>
                    </a:cubicBezTo>
                    <a:cubicBezTo>
                      <a:pt x="301" y="101"/>
                      <a:pt x="468" y="267"/>
                      <a:pt x="568" y="468"/>
                    </a:cubicBezTo>
                    <a:lnTo>
                      <a:pt x="534" y="468"/>
                    </a:lnTo>
                    <a:lnTo>
                      <a:pt x="367" y="501"/>
                    </a:lnTo>
                    <a:lnTo>
                      <a:pt x="301" y="501"/>
                    </a:lnTo>
                    <a:lnTo>
                      <a:pt x="234" y="534"/>
                    </a:lnTo>
                    <a:cubicBezTo>
                      <a:pt x="201" y="534"/>
                      <a:pt x="167" y="568"/>
                      <a:pt x="201" y="601"/>
                    </a:cubicBezTo>
                    <a:cubicBezTo>
                      <a:pt x="201" y="634"/>
                      <a:pt x="201" y="634"/>
                      <a:pt x="234" y="634"/>
                    </a:cubicBezTo>
                    <a:lnTo>
                      <a:pt x="334" y="634"/>
                    </a:lnTo>
                    <a:cubicBezTo>
                      <a:pt x="367" y="634"/>
                      <a:pt x="401" y="634"/>
                      <a:pt x="434" y="601"/>
                    </a:cubicBezTo>
                    <a:lnTo>
                      <a:pt x="601" y="568"/>
                    </a:lnTo>
                    <a:cubicBezTo>
                      <a:pt x="601" y="668"/>
                      <a:pt x="634" y="734"/>
                      <a:pt x="634" y="835"/>
                    </a:cubicBezTo>
                    <a:lnTo>
                      <a:pt x="634" y="1235"/>
                    </a:lnTo>
                    <a:cubicBezTo>
                      <a:pt x="634" y="1252"/>
                      <a:pt x="659" y="1260"/>
                      <a:pt x="684" y="1260"/>
                    </a:cubicBezTo>
                    <a:cubicBezTo>
                      <a:pt x="709" y="1260"/>
                      <a:pt x="734" y="1252"/>
                      <a:pt x="734" y="1235"/>
                    </a:cubicBezTo>
                    <a:cubicBezTo>
                      <a:pt x="734" y="1168"/>
                      <a:pt x="768" y="1101"/>
                      <a:pt x="768" y="1035"/>
                    </a:cubicBezTo>
                    <a:lnTo>
                      <a:pt x="768" y="835"/>
                    </a:lnTo>
                    <a:cubicBezTo>
                      <a:pt x="734" y="668"/>
                      <a:pt x="701" y="534"/>
                      <a:pt x="668" y="401"/>
                    </a:cubicBezTo>
                    <a:cubicBezTo>
                      <a:pt x="568" y="167"/>
                      <a:pt x="334" y="1"/>
                      <a:pt x="67" y="1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Google Shape;1491;p33">
                <a:extLst>
                  <a:ext uri="{FF2B5EF4-FFF2-40B4-BE49-F238E27FC236}">
                    <a16:creationId xmlns:a16="http://schemas.microsoft.com/office/drawing/2014/main" id="{3C90EB52-448D-D8B6-516E-12041E3828F3}"/>
                  </a:ext>
                </a:extLst>
              </p:cNvPr>
              <p:cNvSpPr/>
              <p:nvPr/>
            </p:nvSpPr>
            <p:spPr>
              <a:xfrm flipH="1">
                <a:off x="7063292" y="2506797"/>
                <a:ext cx="35461" cy="13499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570" extrusionOk="0">
                    <a:moveTo>
                      <a:pt x="104" y="1"/>
                    </a:moveTo>
                    <a:cubicBezTo>
                      <a:pt x="38" y="1"/>
                      <a:pt x="0" y="95"/>
                      <a:pt x="75" y="170"/>
                    </a:cubicBezTo>
                    <a:cubicBezTo>
                      <a:pt x="336" y="431"/>
                      <a:pt x="679" y="569"/>
                      <a:pt x="1039" y="569"/>
                    </a:cubicBezTo>
                    <a:cubicBezTo>
                      <a:pt x="1140" y="569"/>
                      <a:pt x="1241" y="558"/>
                      <a:pt x="1343" y="537"/>
                    </a:cubicBezTo>
                    <a:cubicBezTo>
                      <a:pt x="1443" y="503"/>
                      <a:pt x="1443" y="370"/>
                      <a:pt x="1343" y="370"/>
                    </a:cubicBezTo>
                    <a:cubicBezTo>
                      <a:pt x="1269" y="381"/>
                      <a:pt x="1195" y="387"/>
                      <a:pt x="1123" y="387"/>
                    </a:cubicBezTo>
                    <a:cubicBezTo>
                      <a:pt x="774" y="387"/>
                      <a:pt x="452" y="257"/>
                      <a:pt x="176" y="36"/>
                    </a:cubicBezTo>
                    <a:cubicBezTo>
                      <a:pt x="151" y="11"/>
                      <a:pt x="125" y="1"/>
                      <a:pt x="104" y="1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Google Shape;1492;p33">
                <a:extLst>
                  <a:ext uri="{FF2B5EF4-FFF2-40B4-BE49-F238E27FC236}">
                    <a16:creationId xmlns:a16="http://schemas.microsoft.com/office/drawing/2014/main" id="{A299C61E-2E64-91DD-9E78-E9349318B866}"/>
                  </a:ext>
                </a:extLst>
              </p:cNvPr>
              <p:cNvSpPr/>
              <p:nvPr/>
            </p:nvSpPr>
            <p:spPr>
              <a:xfrm flipH="1">
                <a:off x="6338332" y="3577883"/>
                <a:ext cx="22151" cy="37514"/>
              </a:xfrm>
              <a:custGeom>
                <a:avLst/>
                <a:gdLst/>
                <a:ahLst/>
                <a:cxnLst/>
                <a:rect l="l" t="t" r="r" b="b"/>
                <a:pathLst>
                  <a:path w="902" h="1584" extrusionOk="0">
                    <a:moveTo>
                      <a:pt x="305" y="1"/>
                    </a:moveTo>
                    <a:cubicBezTo>
                      <a:pt x="281" y="1"/>
                      <a:pt x="257" y="4"/>
                      <a:pt x="234" y="9"/>
                    </a:cubicBezTo>
                    <a:cubicBezTo>
                      <a:pt x="101" y="43"/>
                      <a:pt x="1" y="176"/>
                      <a:pt x="67" y="343"/>
                    </a:cubicBezTo>
                    <a:cubicBezTo>
                      <a:pt x="134" y="676"/>
                      <a:pt x="234" y="1010"/>
                      <a:pt x="334" y="1344"/>
                    </a:cubicBezTo>
                    <a:cubicBezTo>
                      <a:pt x="363" y="1489"/>
                      <a:pt x="493" y="1583"/>
                      <a:pt x="615" y="1583"/>
                    </a:cubicBezTo>
                    <a:cubicBezTo>
                      <a:pt x="633" y="1583"/>
                      <a:pt x="650" y="1581"/>
                      <a:pt x="668" y="1577"/>
                    </a:cubicBezTo>
                    <a:cubicBezTo>
                      <a:pt x="834" y="1510"/>
                      <a:pt x="901" y="1344"/>
                      <a:pt x="868" y="1210"/>
                    </a:cubicBezTo>
                    <a:cubicBezTo>
                      <a:pt x="801" y="877"/>
                      <a:pt x="668" y="510"/>
                      <a:pt x="568" y="176"/>
                    </a:cubicBezTo>
                    <a:cubicBezTo>
                      <a:pt x="540" y="65"/>
                      <a:pt x="421" y="1"/>
                      <a:pt x="305" y="1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Google Shape;1493;p33">
                <a:extLst>
                  <a:ext uri="{FF2B5EF4-FFF2-40B4-BE49-F238E27FC236}">
                    <a16:creationId xmlns:a16="http://schemas.microsoft.com/office/drawing/2014/main" id="{F646400E-E036-E7D4-FE8D-03FAC0099D83}"/>
                  </a:ext>
                </a:extLst>
              </p:cNvPr>
              <p:cNvSpPr/>
              <p:nvPr/>
            </p:nvSpPr>
            <p:spPr>
              <a:xfrm flipH="1">
                <a:off x="6370281" y="3589204"/>
                <a:ext cx="20506" cy="4443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876" extrusionOk="0">
                    <a:moveTo>
                      <a:pt x="188" y="0"/>
                    </a:moveTo>
                    <a:cubicBezTo>
                      <a:pt x="94" y="0"/>
                      <a:pt x="0" y="68"/>
                      <a:pt x="0" y="198"/>
                    </a:cubicBezTo>
                    <a:cubicBezTo>
                      <a:pt x="0" y="465"/>
                      <a:pt x="34" y="732"/>
                      <a:pt x="100" y="1032"/>
                    </a:cubicBezTo>
                    <a:cubicBezTo>
                      <a:pt x="134" y="1132"/>
                      <a:pt x="134" y="1299"/>
                      <a:pt x="167" y="1466"/>
                    </a:cubicBezTo>
                    <a:cubicBezTo>
                      <a:pt x="234" y="1599"/>
                      <a:pt x="267" y="1800"/>
                      <a:pt x="467" y="1866"/>
                    </a:cubicBezTo>
                    <a:cubicBezTo>
                      <a:pt x="486" y="1872"/>
                      <a:pt x="504" y="1875"/>
                      <a:pt x="522" y="1875"/>
                    </a:cubicBezTo>
                    <a:cubicBezTo>
                      <a:pt x="603" y="1875"/>
                      <a:pt x="680" y="1821"/>
                      <a:pt x="734" y="1766"/>
                    </a:cubicBezTo>
                    <a:cubicBezTo>
                      <a:pt x="834" y="1599"/>
                      <a:pt x="701" y="1399"/>
                      <a:pt x="667" y="1266"/>
                    </a:cubicBezTo>
                    <a:cubicBezTo>
                      <a:pt x="634" y="1166"/>
                      <a:pt x="601" y="1032"/>
                      <a:pt x="534" y="899"/>
                    </a:cubicBezTo>
                    <a:cubicBezTo>
                      <a:pt x="467" y="632"/>
                      <a:pt x="434" y="399"/>
                      <a:pt x="367" y="132"/>
                    </a:cubicBezTo>
                    <a:cubicBezTo>
                      <a:pt x="338" y="43"/>
                      <a:pt x="262" y="0"/>
                      <a:pt x="188" y="0"/>
                    </a:cubicBezTo>
                    <a:close/>
                  </a:path>
                </a:pathLst>
              </a:custGeom>
              <a:solidFill>
                <a:srgbClr val="C463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Google Shape;1494;p33">
                <a:extLst>
                  <a:ext uri="{FF2B5EF4-FFF2-40B4-BE49-F238E27FC236}">
                    <a16:creationId xmlns:a16="http://schemas.microsoft.com/office/drawing/2014/main" id="{6E0647AA-C08F-8D37-DE02-89A66AF80633}"/>
                  </a:ext>
                </a:extLst>
              </p:cNvPr>
              <p:cNvSpPr/>
              <p:nvPr/>
            </p:nvSpPr>
            <p:spPr>
              <a:xfrm flipH="1">
                <a:off x="6951064" y="2375570"/>
                <a:ext cx="104886" cy="55608"/>
              </a:xfrm>
              <a:custGeom>
                <a:avLst/>
                <a:gdLst/>
                <a:ahLst/>
                <a:cxnLst/>
                <a:rect l="l" t="t" r="r" b="b"/>
                <a:pathLst>
                  <a:path w="4271" h="2348" extrusionOk="0">
                    <a:moveTo>
                      <a:pt x="3501" y="1"/>
                    </a:moveTo>
                    <a:cubicBezTo>
                      <a:pt x="3446" y="1"/>
                      <a:pt x="3390" y="13"/>
                      <a:pt x="3336" y="40"/>
                    </a:cubicBezTo>
                    <a:lnTo>
                      <a:pt x="234" y="1674"/>
                    </a:lnTo>
                    <a:cubicBezTo>
                      <a:pt x="100" y="1741"/>
                      <a:pt x="0" y="1941"/>
                      <a:pt x="67" y="2108"/>
                    </a:cubicBezTo>
                    <a:cubicBezTo>
                      <a:pt x="125" y="2253"/>
                      <a:pt x="259" y="2348"/>
                      <a:pt x="425" y="2348"/>
                    </a:cubicBezTo>
                    <a:cubicBezTo>
                      <a:pt x="450" y="2348"/>
                      <a:pt x="475" y="2346"/>
                      <a:pt x="501" y="2342"/>
                    </a:cubicBezTo>
                    <a:lnTo>
                      <a:pt x="3903" y="1708"/>
                    </a:lnTo>
                    <a:cubicBezTo>
                      <a:pt x="4137" y="1674"/>
                      <a:pt x="4270" y="1441"/>
                      <a:pt x="4203" y="1241"/>
                    </a:cubicBezTo>
                    <a:lnTo>
                      <a:pt x="3870" y="240"/>
                    </a:lnTo>
                    <a:cubicBezTo>
                      <a:pt x="3796" y="94"/>
                      <a:pt x="3652" y="1"/>
                      <a:pt x="35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Google Shape;1495;p33">
                <a:extLst>
                  <a:ext uri="{FF2B5EF4-FFF2-40B4-BE49-F238E27FC236}">
                    <a16:creationId xmlns:a16="http://schemas.microsoft.com/office/drawing/2014/main" id="{0684329C-0B41-E5FE-0139-454E487E4E1E}"/>
                  </a:ext>
                </a:extLst>
              </p:cNvPr>
              <p:cNvSpPr/>
              <p:nvPr/>
            </p:nvSpPr>
            <p:spPr>
              <a:xfrm flipH="1">
                <a:off x="6004941" y="1903284"/>
                <a:ext cx="1670" cy="24"/>
              </a:xfrm>
              <a:custGeom>
                <a:avLst/>
                <a:gdLst/>
                <a:ahLst/>
                <a:cxnLst/>
                <a:rect l="l" t="t" r="r" b="b"/>
                <a:pathLst>
                  <a:path w="68" h="1" extrusionOk="0">
                    <a:moveTo>
                      <a:pt x="68" y="1"/>
                    </a:moveTo>
                    <a:lnTo>
                      <a:pt x="68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67A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Google Shape;1496;p33">
                <a:extLst>
                  <a:ext uri="{FF2B5EF4-FFF2-40B4-BE49-F238E27FC236}">
                    <a16:creationId xmlns:a16="http://schemas.microsoft.com/office/drawing/2014/main" id="{56DC32AA-F032-77CA-B9BB-2197543D0AAE}"/>
                  </a:ext>
                </a:extLst>
              </p:cNvPr>
              <p:cNvSpPr/>
              <p:nvPr/>
            </p:nvSpPr>
            <p:spPr>
              <a:xfrm flipH="1">
                <a:off x="5862400" y="1911194"/>
                <a:ext cx="1137042" cy="519158"/>
              </a:xfrm>
              <a:custGeom>
                <a:avLst/>
                <a:gdLst/>
                <a:ahLst/>
                <a:cxnLst/>
                <a:rect l="l" t="t" r="r" b="b"/>
                <a:pathLst>
                  <a:path w="46301" h="21921" extrusionOk="0">
                    <a:moveTo>
                      <a:pt x="39729" y="1"/>
                    </a:moveTo>
                    <a:lnTo>
                      <a:pt x="935" y="19181"/>
                    </a:lnTo>
                    <a:cubicBezTo>
                      <a:pt x="301" y="19514"/>
                      <a:pt x="1" y="20282"/>
                      <a:pt x="234" y="20949"/>
                    </a:cubicBezTo>
                    <a:cubicBezTo>
                      <a:pt x="432" y="21542"/>
                      <a:pt x="966" y="21921"/>
                      <a:pt x="1570" y="21921"/>
                    </a:cubicBezTo>
                    <a:cubicBezTo>
                      <a:pt x="1679" y="21921"/>
                      <a:pt x="1790" y="21908"/>
                      <a:pt x="1902" y="21883"/>
                    </a:cubicBezTo>
                    <a:lnTo>
                      <a:pt x="43299" y="12843"/>
                    </a:lnTo>
                    <a:cubicBezTo>
                      <a:pt x="45834" y="10942"/>
                      <a:pt x="46301" y="7306"/>
                      <a:pt x="45300" y="4304"/>
                    </a:cubicBezTo>
                    <a:cubicBezTo>
                      <a:pt x="44166" y="1035"/>
                      <a:pt x="43899" y="668"/>
                      <a:pt x="397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Google Shape;1497;p33">
                <a:extLst>
                  <a:ext uri="{FF2B5EF4-FFF2-40B4-BE49-F238E27FC236}">
                    <a16:creationId xmlns:a16="http://schemas.microsoft.com/office/drawing/2014/main" id="{2C3E811E-04EC-C994-AD0F-ED37A7F21827}"/>
                  </a:ext>
                </a:extLst>
              </p:cNvPr>
              <p:cNvSpPr/>
              <p:nvPr/>
            </p:nvSpPr>
            <p:spPr>
              <a:xfrm flipH="1">
                <a:off x="5742837" y="1892177"/>
                <a:ext cx="382534" cy="324199"/>
              </a:xfrm>
              <a:custGeom>
                <a:avLst/>
                <a:gdLst/>
                <a:ahLst/>
                <a:cxnLst/>
                <a:rect l="l" t="t" r="r" b="b"/>
                <a:pathLst>
                  <a:path w="15577" h="13689" extrusionOk="0">
                    <a:moveTo>
                      <a:pt x="7259" y="0"/>
                    </a:moveTo>
                    <a:cubicBezTo>
                      <a:pt x="7186" y="0"/>
                      <a:pt x="7113" y="1"/>
                      <a:pt x="7038" y="3"/>
                    </a:cubicBezTo>
                    <a:cubicBezTo>
                      <a:pt x="4070" y="136"/>
                      <a:pt x="1434" y="2038"/>
                      <a:pt x="400" y="4806"/>
                    </a:cubicBezTo>
                    <a:cubicBezTo>
                      <a:pt x="100" y="5640"/>
                      <a:pt x="0" y="6541"/>
                      <a:pt x="33" y="7442"/>
                    </a:cubicBezTo>
                    <a:cubicBezTo>
                      <a:pt x="33" y="8042"/>
                      <a:pt x="133" y="8676"/>
                      <a:pt x="400" y="9243"/>
                    </a:cubicBezTo>
                    <a:cubicBezTo>
                      <a:pt x="701" y="9910"/>
                      <a:pt x="1067" y="10510"/>
                      <a:pt x="1501" y="11078"/>
                    </a:cubicBezTo>
                    <a:cubicBezTo>
                      <a:pt x="2891" y="12671"/>
                      <a:pt x="5012" y="13689"/>
                      <a:pt x="7195" y="13689"/>
                    </a:cubicBezTo>
                    <a:cubicBezTo>
                      <a:pt x="8941" y="13689"/>
                      <a:pt x="10726" y="13038"/>
                      <a:pt x="12209" y="11511"/>
                    </a:cubicBezTo>
                    <a:cubicBezTo>
                      <a:pt x="15577" y="8044"/>
                      <a:pt x="14434" y="0"/>
                      <a:pt x="725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Google Shape;1498;p33">
                <a:extLst>
                  <a:ext uri="{FF2B5EF4-FFF2-40B4-BE49-F238E27FC236}">
                    <a16:creationId xmlns:a16="http://schemas.microsoft.com/office/drawing/2014/main" id="{AFB491F5-86FB-0716-B6CE-CC8B592F445C}"/>
                  </a:ext>
                </a:extLst>
              </p:cNvPr>
              <p:cNvSpPr/>
              <p:nvPr/>
            </p:nvSpPr>
            <p:spPr>
              <a:xfrm flipH="1">
                <a:off x="6115521" y="1982291"/>
                <a:ext cx="229393" cy="297697"/>
              </a:xfrm>
              <a:custGeom>
                <a:avLst/>
                <a:gdLst/>
                <a:ahLst/>
                <a:cxnLst/>
                <a:rect l="l" t="t" r="r" b="b"/>
                <a:pathLst>
                  <a:path w="9341" h="12570" extrusionOk="0">
                    <a:moveTo>
                      <a:pt x="5137" y="1"/>
                    </a:moveTo>
                    <a:cubicBezTo>
                      <a:pt x="1768" y="1168"/>
                      <a:pt x="0" y="4837"/>
                      <a:pt x="1168" y="8207"/>
                    </a:cubicBezTo>
                    <a:cubicBezTo>
                      <a:pt x="2074" y="10899"/>
                      <a:pt x="4600" y="12569"/>
                      <a:pt x="7298" y="12569"/>
                    </a:cubicBezTo>
                    <a:cubicBezTo>
                      <a:pt x="7975" y="12569"/>
                      <a:pt x="8664" y="12464"/>
                      <a:pt x="9340" y="12243"/>
                    </a:cubicBezTo>
                    <a:lnTo>
                      <a:pt x="9207" y="11876"/>
                    </a:lnTo>
                    <a:cubicBezTo>
                      <a:pt x="8553" y="12103"/>
                      <a:pt x="7887" y="12211"/>
                      <a:pt x="7231" y="12211"/>
                    </a:cubicBezTo>
                    <a:cubicBezTo>
                      <a:pt x="4707" y="12211"/>
                      <a:pt x="2342" y="10615"/>
                      <a:pt x="1468" y="8073"/>
                    </a:cubicBezTo>
                    <a:cubicBezTo>
                      <a:pt x="367" y="4904"/>
                      <a:pt x="2068" y="1435"/>
                      <a:pt x="5237" y="334"/>
                    </a:cubicBezTo>
                    <a:lnTo>
                      <a:pt x="513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Google Shape;1499;p33">
                <a:extLst>
                  <a:ext uri="{FF2B5EF4-FFF2-40B4-BE49-F238E27FC236}">
                    <a16:creationId xmlns:a16="http://schemas.microsoft.com/office/drawing/2014/main" id="{92C6F157-5FDA-E66C-5763-68B4276E7690}"/>
                  </a:ext>
                </a:extLst>
              </p:cNvPr>
              <p:cNvSpPr/>
              <p:nvPr/>
            </p:nvSpPr>
            <p:spPr>
              <a:xfrm flipH="1">
                <a:off x="6349799" y="2082635"/>
                <a:ext cx="188431" cy="244860"/>
              </a:xfrm>
              <a:custGeom>
                <a:avLst/>
                <a:gdLst/>
                <a:ahLst/>
                <a:cxnLst/>
                <a:rect l="l" t="t" r="r" b="b"/>
                <a:pathLst>
                  <a:path w="7673" h="10339" extrusionOk="0">
                    <a:moveTo>
                      <a:pt x="4203" y="0"/>
                    </a:moveTo>
                    <a:cubicBezTo>
                      <a:pt x="1434" y="967"/>
                      <a:pt x="0" y="3970"/>
                      <a:pt x="934" y="6738"/>
                    </a:cubicBezTo>
                    <a:cubicBezTo>
                      <a:pt x="1709" y="8956"/>
                      <a:pt x="3767" y="10339"/>
                      <a:pt x="5996" y="10339"/>
                    </a:cubicBezTo>
                    <a:cubicBezTo>
                      <a:pt x="6550" y="10339"/>
                      <a:pt x="7114" y="10253"/>
                      <a:pt x="7672" y="10074"/>
                    </a:cubicBezTo>
                    <a:lnTo>
                      <a:pt x="7539" y="9707"/>
                    </a:lnTo>
                    <a:cubicBezTo>
                      <a:pt x="7042" y="9862"/>
                      <a:pt x="6540" y="9935"/>
                      <a:pt x="6046" y="9935"/>
                    </a:cubicBezTo>
                    <a:cubicBezTo>
                      <a:pt x="3983" y="9935"/>
                      <a:pt x="2067" y="8650"/>
                      <a:pt x="1368" y="6605"/>
                    </a:cubicBezTo>
                    <a:cubicBezTo>
                      <a:pt x="500" y="4070"/>
                      <a:pt x="1801" y="1301"/>
                      <a:pt x="4303" y="334"/>
                    </a:cubicBezTo>
                    <a:lnTo>
                      <a:pt x="420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Google Shape;1500;p33">
                <a:extLst>
                  <a:ext uri="{FF2B5EF4-FFF2-40B4-BE49-F238E27FC236}">
                    <a16:creationId xmlns:a16="http://schemas.microsoft.com/office/drawing/2014/main" id="{F3869AF7-F5D0-A0EB-6FAF-8B908512CB58}"/>
                  </a:ext>
                </a:extLst>
              </p:cNvPr>
              <p:cNvSpPr/>
              <p:nvPr/>
            </p:nvSpPr>
            <p:spPr>
              <a:xfrm flipH="1">
                <a:off x="6774962" y="2268263"/>
                <a:ext cx="108152" cy="140512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5933" extrusionOk="0">
                    <a:moveTo>
                      <a:pt x="2436" y="1"/>
                    </a:moveTo>
                    <a:cubicBezTo>
                      <a:pt x="835" y="568"/>
                      <a:pt x="1" y="2269"/>
                      <a:pt x="534" y="3870"/>
                    </a:cubicBezTo>
                    <a:cubicBezTo>
                      <a:pt x="959" y="5144"/>
                      <a:pt x="2144" y="5933"/>
                      <a:pt x="3417" y="5933"/>
                    </a:cubicBezTo>
                    <a:cubicBezTo>
                      <a:pt x="3744" y="5933"/>
                      <a:pt x="4077" y="5881"/>
                      <a:pt x="4404" y="5772"/>
                    </a:cubicBezTo>
                    <a:lnTo>
                      <a:pt x="4270" y="5405"/>
                    </a:lnTo>
                    <a:cubicBezTo>
                      <a:pt x="3992" y="5500"/>
                      <a:pt x="3706" y="5545"/>
                      <a:pt x="3424" y="5545"/>
                    </a:cubicBezTo>
                    <a:cubicBezTo>
                      <a:pt x="2322" y="5545"/>
                      <a:pt x="1273" y="4853"/>
                      <a:pt x="901" y="3737"/>
                    </a:cubicBezTo>
                    <a:cubicBezTo>
                      <a:pt x="401" y="2369"/>
                      <a:pt x="1168" y="835"/>
                      <a:pt x="2536" y="368"/>
                    </a:cubicBezTo>
                    <a:lnTo>
                      <a:pt x="243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Google Shape;1501;p33">
                <a:extLst>
                  <a:ext uri="{FF2B5EF4-FFF2-40B4-BE49-F238E27FC236}">
                    <a16:creationId xmlns:a16="http://schemas.microsoft.com/office/drawing/2014/main" id="{EC2B934E-1F33-97E1-B240-9BC9ECFDB926}"/>
                  </a:ext>
                </a:extLst>
              </p:cNvPr>
              <p:cNvSpPr/>
              <p:nvPr/>
            </p:nvSpPr>
            <p:spPr>
              <a:xfrm flipH="1">
                <a:off x="6575900" y="2179783"/>
                <a:ext cx="149114" cy="193254"/>
              </a:xfrm>
              <a:custGeom>
                <a:avLst/>
                <a:gdLst/>
                <a:ahLst/>
                <a:cxnLst/>
                <a:rect l="l" t="t" r="r" b="b"/>
                <a:pathLst>
                  <a:path w="6072" h="8160" extrusionOk="0">
                    <a:moveTo>
                      <a:pt x="3336" y="1"/>
                    </a:moveTo>
                    <a:cubicBezTo>
                      <a:pt x="1168" y="768"/>
                      <a:pt x="1" y="3137"/>
                      <a:pt x="768" y="5338"/>
                    </a:cubicBezTo>
                    <a:cubicBezTo>
                      <a:pt x="1353" y="7067"/>
                      <a:pt x="2998" y="8159"/>
                      <a:pt x="4740" y="8159"/>
                    </a:cubicBezTo>
                    <a:cubicBezTo>
                      <a:pt x="5183" y="8159"/>
                      <a:pt x="5632" y="8089"/>
                      <a:pt x="6072" y="7940"/>
                    </a:cubicBezTo>
                    <a:lnTo>
                      <a:pt x="6072" y="7907"/>
                    </a:lnTo>
                    <a:lnTo>
                      <a:pt x="5938" y="7573"/>
                    </a:lnTo>
                    <a:cubicBezTo>
                      <a:pt x="5508" y="7731"/>
                      <a:pt x="5068" y="7805"/>
                      <a:pt x="4634" y="7805"/>
                    </a:cubicBezTo>
                    <a:cubicBezTo>
                      <a:pt x="3047" y="7805"/>
                      <a:pt x="1551" y="6810"/>
                      <a:pt x="1001" y="5238"/>
                    </a:cubicBezTo>
                    <a:cubicBezTo>
                      <a:pt x="334" y="3203"/>
                      <a:pt x="1435" y="1002"/>
                      <a:pt x="3470" y="368"/>
                    </a:cubicBezTo>
                    <a:lnTo>
                      <a:pt x="333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Google Shape;1502;p33">
                <a:extLst>
                  <a:ext uri="{FF2B5EF4-FFF2-40B4-BE49-F238E27FC236}">
                    <a16:creationId xmlns:a16="http://schemas.microsoft.com/office/drawing/2014/main" id="{3079DAD5-48C4-796B-8026-E08289642789}"/>
                  </a:ext>
                </a:extLst>
              </p:cNvPr>
              <p:cNvSpPr/>
              <p:nvPr/>
            </p:nvSpPr>
            <p:spPr>
              <a:xfrm flipH="1">
                <a:off x="5787042" y="1913279"/>
                <a:ext cx="320033" cy="280614"/>
              </a:xfrm>
              <a:custGeom>
                <a:avLst/>
                <a:gdLst/>
                <a:ahLst/>
                <a:cxnLst/>
                <a:rect l="l" t="t" r="r" b="b"/>
                <a:pathLst>
                  <a:path w="13032" h="11849" extrusionOk="0">
                    <a:moveTo>
                      <a:pt x="6542" y="0"/>
                    </a:moveTo>
                    <a:cubicBezTo>
                      <a:pt x="5228" y="0"/>
                      <a:pt x="3920" y="445"/>
                      <a:pt x="2858" y="1314"/>
                    </a:cubicBezTo>
                    <a:cubicBezTo>
                      <a:pt x="1256" y="2648"/>
                      <a:pt x="256" y="4182"/>
                      <a:pt x="189" y="5984"/>
                    </a:cubicBezTo>
                    <a:cubicBezTo>
                      <a:pt x="0" y="9258"/>
                      <a:pt x="3050" y="11849"/>
                      <a:pt x="6227" y="11849"/>
                    </a:cubicBezTo>
                    <a:cubicBezTo>
                      <a:pt x="6415" y="11849"/>
                      <a:pt x="6605" y="11840"/>
                      <a:pt x="6794" y="11821"/>
                    </a:cubicBezTo>
                    <a:cubicBezTo>
                      <a:pt x="10063" y="11487"/>
                      <a:pt x="11364" y="10053"/>
                      <a:pt x="12098" y="7852"/>
                    </a:cubicBezTo>
                    <a:cubicBezTo>
                      <a:pt x="13032" y="5116"/>
                      <a:pt x="11864" y="2114"/>
                      <a:pt x="9329" y="713"/>
                    </a:cubicBezTo>
                    <a:cubicBezTo>
                      <a:pt x="8458" y="235"/>
                      <a:pt x="7498" y="0"/>
                      <a:pt x="65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Google Shape;1503;p33">
                <a:extLst>
                  <a:ext uri="{FF2B5EF4-FFF2-40B4-BE49-F238E27FC236}">
                    <a16:creationId xmlns:a16="http://schemas.microsoft.com/office/drawing/2014/main" id="{939F27CF-2C52-C98E-0C76-EA56390CB986}"/>
                  </a:ext>
                </a:extLst>
              </p:cNvPr>
              <p:cNvSpPr/>
              <p:nvPr/>
            </p:nvSpPr>
            <p:spPr>
              <a:xfrm flipH="1">
                <a:off x="6665997" y="2212726"/>
                <a:ext cx="618508" cy="619314"/>
              </a:xfrm>
              <a:custGeom>
                <a:avLst/>
                <a:gdLst/>
                <a:ahLst/>
                <a:cxnLst/>
                <a:rect l="l" t="t" r="r" b="b"/>
                <a:pathLst>
                  <a:path w="25186" h="26150" extrusionOk="0">
                    <a:moveTo>
                      <a:pt x="24590" y="0"/>
                    </a:moveTo>
                    <a:cubicBezTo>
                      <a:pt x="24531" y="0"/>
                      <a:pt x="24473" y="4"/>
                      <a:pt x="24418" y="11"/>
                    </a:cubicBezTo>
                    <a:cubicBezTo>
                      <a:pt x="22450" y="345"/>
                      <a:pt x="20515" y="1479"/>
                      <a:pt x="19715" y="3380"/>
                    </a:cubicBezTo>
                    <a:cubicBezTo>
                      <a:pt x="19314" y="4381"/>
                      <a:pt x="19314" y="5381"/>
                      <a:pt x="18814" y="6382"/>
                    </a:cubicBezTo>
                    <a:cubicBezTo>
                      <a:pt x="15745" y="12720"/>
                      <a:pt x="9307" y="16856"/>
                      <a:pt x="2536" y="17991"/>
                    </a:cubicBezTo>
                    <a:cubicBezTo>
                      <a:pt x="201" y="18357"/>
                      <a:pt x="1" y="20192"/>
                      <a:pt x="301" y="22294"/>
                    </a:cubicBezTo>
                    <a:cubicBezTo>
                      <a:pt x="501" y="23928"/>
                      <a:pt x="1435" y="25829"/>
                      <a:pt x="3203" y="26096"/>
                    </a:cubicBezTo>
                    <a:cubicBezTo>
                      <a:pt x="3485" y="26133"/>
                      <a:pt x="3754" y="26150"/>
                      <a:pt x="4013" y="26150"/>
                    </a:cubicBezTo>
                    <a:cubicBezTo>
                      <a:pt x="5409" y="26150"/>
                      <a:pt x="6522" y="25658"/>
                      <a:pt x="7873" y="25096"/>
                    </a:cubicBezTo>
                    <a:cubicBezTo>
                      <a:pt x="11476" y="23595"/>
                      <a:pt x="14644" y="21193"/>
                      <a:pt x="17080" y="18157"/>
                    </a:cubicBezTo>
                    <a:cubicBezTo>
                      <a:pt x="17813" y="17257"/>
                      <a:pt x="18481" y="16323"/>
                      <a:pt x="19048" y="15322"/>
                    </a:cubicBezTo>
                    <a:cubicBezTo>
                      <a:pt x="19615" y="14355"/>
                      <a:pt x="20115" y="13387"/>
                      <a:pt x="20549" y="12386"/>
                    </a:cubicBezTo>
                    <a:cubicBezTo>
                      <a:pt x="21616" y="10085"/>
                      <a:pt x="21816" y="7616"/>
                      <a:pt x="22650" y="5215"/>
                    </a:cubicBezTo>
                    <a:cubicBezTo>
                      <a:pt x="22917" y="4614"/>
                      <a:pt x="23251" y="4047"/>
                      <a:pt x="23618" y="3513"/>
                    </a:cubicBezTo>
                    <a:cubicBezTo>
                      <a:pt x="23984" y="2846"/>
                      <a:pt x="24018" y="2179"/>
                      <a:pt x="24318" y="1512"/>
                    </a:cubicBezTo>
                    <a:cubicBezTo>
                      <a:pt x="24451" y="1145"/>
                      <a:pt x="25185" y="645"/>
                      <a:pt x="25085" y="244"/>
                    </a:cubicBezTo>
                    <a:cubicBezTo>
                      <a:pt x="25032" y="59"/>
                      <a:pt x="24812" y="0"/>
                      <a:pt x="24590" y="0"/>
                    </a:cubicBezTo>
                    <a:close/>
                  </a:path>
                </a:pathLst>
              </a:custGeom>
              <a:solidFill>
                <a:srgbClr val="F2A8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Google Shape;1504;p33">
                <a:extLst>
                  <a:ext uri="{FF2B5EF4-FFF2-40B4-BE49-F238E27FC236}">
                    <a16:creationId xmlns:a16="http://schemas.microsoft.com/office/drawing/2014/main" id="{13F781A3-88D6-1900-0DFC-A6CAAD84CACC}"/>
                  </a:ext>
                </a:extLst>
              </p:cNvPr>
              <p:cNvSpPr/>
              <p:nvPr/>
            </p:nvSpPr>
            <p:spPr>
              <a:xfrm flipH="1">
                <a:off x="7162428" y="2583104"/>
                <a:ext cx="276887" cy="330617"/>
              </a:xfrm>
              <a:custGeom>
                <a:avLst/>
                <a:gdLst/>
                <a:ahLst/>
                <a:cxnLst/>
                <a:rect l="l" t="t" r="r" b="b"/>
                <a:pathLst>
                  <a:path w="11275" h="13960" extrusionOk="0">
                    <a:moveTo>
                      <a:pt x="5336" y="0"/>
                    </a:moveTo>
                    <a:cubicBezTo>
                      <a:pt x="3929" y="0"/>
                      <a:pt x="2714" y="1065"/>
                      <a:pt x="1935" y="2218"/>
                    </a:cubicBezTo>
                    <a:cubicBezTo>
                      <a:pt x="567" y="4253"/>
                      <a:pt x="67" y="6788"/>
                      <a:pt x="34" y="9223"/>
                    </a:cubicBezTo>
                    <a:cubicBezTo>
                      <a:pt x="0" y="11225"/>
                      <a:pt x="2235" y="13059"/>
                      <a:pt x="4003" y="13626"/>
                    </a:cubicBezTo>
                    <a:lnTo>
                      <a:pt x="4036" y="13626"/>
                    </a:lnTo>
                    <a:cubicBezTo>
                      <a:pt x="4752" y="13855"/>
                      <a:pt x="5492" y="13959"/>
                      <a:pt x="6235" y="13959"/>
                    </a:cubicBezTo>
                    <a:cubicBezTo>
                      <a:pt x="7985" y="13959"/>
                      <a:pt x="9753" y="13382"/>
                      <a:pt x="11275" y="12492"/>
                    </a:cubicBezTo>
                    <a:cubicBezTo>
                      <a:pt x="11141" y="9990"/>
                      <a:pt x="11008" y="7489"/>
                      <a:pt x="10908" y="5020"/>
                    </a:cubicBezTo>
                    <a:cubicBezTo>
                      <a:pt x="10875" y="4420"/>
                      <a:pt x="10841" y="3819"/>
                      <a:pt x="10841" y="3252"/>
                    </a:cubicBezTo>
                    <a:cubicBezTo>
                      <a:pt x="10841" y="2919"/>
                      <a:pt x="10975" y="1751"/>
                      <a:pt x="10741" y="1518"/>
                    </a:cubicBezTo>
                    <a:cubicBezTo>
                      <a:pt x="10508" y="1284"/>
                      <a:pt x="9507" y="1284"/>
                      <a:pt x="9140" y="1217"/>
                    </a:cubicBezTo>
                    <a:cubicBezTo>
                      <a:pt x="8540" y="1051"/>
                      <a:pt x="7973" y="884"/>
                      <a:pt x="7439" y="650"/>
                    </a:cubicBezTo>
                    <a:cubicBezTo>
                      <a:pt x="6838" y="350"/>
                      <a:pt x="6238" y="117"/>
                      <a:pt x="5638" y="17"/>
                    </a:cubicBezTo>
                    <a:cubicBezTo>
                      <a:pt x="5536" y="5"/>
                      <a:pt x="5435" y="0"/>
                      <a:pt x="5336" y="0"/>
                    </a:cubicBezTo>
                    <a:close/>
                  </a:path>
                </a:pathLst>
              </a:custGeom>
              <a:solidFill>
                <a:srgbClr val="5CC9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Google Shape;1505;p33">
                <a:extLst>
                  <a:ext uri="{FF2B5EF4-FFF2-40B4-BE49-F238E27FC236}">
                    <a16:creationId xmlns:a16="http://schemas.microsoft.com/office/drawing/2014/main" id="{D078AF7A-0854-60DB-D2CA-401B67D94E54}"/>
                  </a:ext>
                </a:extLst>
              </p:cNvPr>
              <p:cNvSpPr/>
              <p:nvPr/>
            </p:nvSpPr>
            <p:spPr>
              <a:xfrm flipH="1">
                <a:off x="6013143" y="1974665"/>
                <a:ext cx="63899" cy="164077"/>
              </a:xfrm>
              <a:custGeom>
                <a:avLst/>
                <a:gdLst/>
                <a:ahLst/>
                <a:cxnLst/>
                <a:rect l="l" t="t" r="r" b="b"/>
                <a:pathLst>
                  <a:path w="2602" h="6928" extrusionOk="0">
                    <a:moveTo>
                      <a:pt x="1767" y="0"/>
                    </a:moveTo>
                    <a:cubicBezTo>
                      <a:pt x="1755" y="0"/>
                      <a:pt x="1743" y="6"/>
                      <a:pt x="1735" y="22"/>
                    </a:cubicBezTo>
                    <a:cubicBezTo>
                      <a:pt x="567" y="856"/>
                      <a:pt x="0" y="2257"/>
                      <a:pt x="200" y="3692"/>
                    </a:cubicBezTo>
                    <a:cubicBezTo>
                      <a:pt x="300" y="4459"/>
                      <a:pt x="534" y="5226"/>
                      <a:pt x="901" y="5927"/>
                    </a:cubicBezTo>
                    <a:cubicBezTo>
                      <a:pt x="1168" y="6527"/>
                      <a:pt x="1801" y="6927"/>
                      <a:pt x="2469" y="6927"/>
                    </a:cubicBezTo>
                    <a:cubicBezTo>
                      <a:pt x="2602" y="6894"/>
                      <a:pt x="2602" y="6761"/>
                      <a:pt x="2469" y="6727"/>
                    </a:cubicBezTo>
                    <a:cubicBezTo>
                      <a:pt x="1835" y="6594"/>
                      <a:pt x="1301" y="6127"/>
                      <a:pt x="1068" y="5526"/>
                    </a:cubicBezTo>
                    <a:cubicBezTo>
                      <a:pt x="767" y="4859"/>
                      <a:pt x="567" y="4159"/>
                      <a:pt x="500" y="3425"/>
                    </a:cubicBezTo>
                    <a:cubicBezTo>
                      <a:pt x="334" y="2157"/>
                      <a:pt x="834" y="923"/>
                      <a:pt x="1801" y="89"/>
                    </a:cubicBezTo>
                    <a:cubicBezTo>
                      <a:pt x="1852" y="64"/>
                      <a:pt x="1807" y="0"/>
                      <a:pt x="17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Google Shape;1506;p33">
                <a:extLst>
                  <a:ext uri="{FF2B5EF4-FFF2-40B4-BE49-F238E27FC236}">
                    <a16:creationId xmlns:a16="http://schemas.microsoft.com/office/drawing/2014/main" id="{927D6A0A-53DE-44BD-EFD5-FF1EBFA030B4}"/>
                  </a:ext>
                </a:extLst>
              </p:cNvPr>
              <p:cNvSpPr/>
              <p:nvPr/>
            </p:nvSpPr>
            <p:spPr>
              <a:xfrm flipH="1">
                <a:off x="5936131" y="2148095"/>
                <a:ext cx="57170" cy="11178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472" extrusionOk="0">
                    <a:moveTo>
                      <a:pt x="130" y="1"/>
                    </a:moveTo>
                    <a:cubicBezTo>
                      <a:pt x="22" y="1"/>
                      <a:pt x="0" y="174"/>
                      <a:pt x="93" y="205"/>
                    </a:cubicBezTo>
                    <a:cubicBezTo>
                      <a:pt x="537" y="383"/>
                      <a:pt x="1012" y="472"/>
                      <a:pt x="1486" y="472"/>
                    </a:cubicBezTo>
                    <a:cubicBezTo>
                      <a:pt x="1723" y="472"/>
                      <a:pt x="1961" y="449"/>
                      <a:pt x="2194" y="405"/>
                    </a:cubicBezTo>
                    <a:cubicBezTo>
                      <a:pt x="2328" y="372"/>
                      <a:pt x="2328" y="171"/>
                      <a:pt x="2161" y="171"/>
                    </a:cubicBezTo>
                    <a:cubicBezTo>
                      <a:pt x="1988" y="189"/>
                      <a:pt x="1816" y="197"/>
                      <a:pt x="1644" y="197"/>
                    </a:cubicBezTo>
                    <a:cubicBezTo>
                      <a:pt x="1149" y="197"/>
                      <a:pt x="654" y="128"/>
                      <a:pt x="159" y="5"/>
                    </a:cubicBezTo>
                    <a:cubicBezTo>
                      <a:pt x="149" y="2"/>
                      <a:pt x="140" y="1"/>
                      <a:pt x="13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Google Shape;1507;p33">
                <a:extLst>
                  <a:ext uri="{FF2B5EF4-FFF2-40B4-BE49-F238E27FC236}">
                    <a16:creationId xmlns:a16="http://schemas.microsoft.com/office/drawing/2014/main" id="{D9AC826F-0E95-F24C-DE9A-239F5BFB3407}"/>
                  </a:ext>
                </a:extLst>
              </p:cNvPr>
              <p:cNvSpPr/>
              <p:nvPr/>
            </p:nvSpPr>
            <p:spPr>
              <a:xfrm flipH="1">
                <a:off x="7168151" y="2625046"/>
                <a:ext cx="158127" cy="14068"/>
              </a:xfrm>
              <a:custGeom>
                <a:avLst/>
                <a:gdLst/>
                <a:ahLst/>
                <a:cxnLst/>
                <a:rect l="l" t="t" r="r" b="b"/>
                <a:pathLst>
                  <a:path w="6439" h="594" extrusionOk="0">
                    <a:moveTo>
                      <a:pt x="6184" y="0"/>
                    </a:moveTo>
                    <a:cubicBezTo>
                      <a:pt x="6013" y="0"/>
                      <a:pt x="5842" y="31"/>
                      <a:pt x="5671" y="80"/>
                    </a:cubicBezTo>
                    <a:cubicBezTo>
                      <a:pt x="5371" y="114"/>
                      <a:pt x="5104" y="147"/>
                      <a:pt x="4804" y="180"/>
                    </a:cubicBezTo>
                    <a:cubicBezTo>
                      <a:pt x="4304" y="247"/>
                      <a:pt x="3770" y="314"/>
                      <a:pt x="3269" y="314"/>
                    </a:cubicBezTo>
                    <a:cubicBezTo>
                      <a:pt x="2832" y="342"/>
                      <a:pt x="2389" y="352"/>
                      <a:pt x="1945" y="352"/>
                    </a:cubicBezTo>
                    <a:cubicBezTo>
                      <a:pt x="1339" y="352"/>
                      <a:pt x="731" y="333"/>
                      <a:pt x="134" y="314"/>
                    </a:cubicBezTo>
                    <a:cubicBezTo>
                      <a:pt x="0" y="314"/>
                      <a:pt x="0" y="514"/>
                      <a:pt x="134" y="514"/>
                    </a:cubicBezTo>
                    <a:cubicBezTo>
                      <a:pt x="722" y="569"/>
                      <a:pt x="1319" y="594"/>
                      <a:pt x="1916" y="594"/>
                    </a:cubicBezTo>
                    <a:cubicBezTo>
                      <a:pt x="2403" y="594"/>
                      <a:pt x="2890" y="577"/>
                      <a:pt x="3370" y="547"/>
                    </a:cubicBezTo>
                    <a:cubicBezTo>
                      <a:pt x="3870" y="514"/>
                      <a:pt x="4370" y="447"/>
                      <a:pt x="4871" y="380"/>
                    </a:cubicBezTo>
                    <a:cubicBezTo>
                      <a:pt x="5137" y="347"/>
                      <a:pt x="5404" y="314"/>
                      <a:pt x="5671" y="280"/>
                    </a:cubicBezTo>
                    <a:cubicBezTo>
                      <a:pt x="5938" y="247"/>
                      <a:pt x="6172" y="180"/>
                      <a:pt x="6405" y="80"/>
                    </a:cubicBezTo>
                    <a:cubicBezTo>
                      <a:pt x="6438" y="47"/>
                      <a:pt x="6405" y="13"/>
                      <a:pt x="6372" y="13"/>
                    </a:cubicBezTo>
                    <a:cubicBezTo>
                      <a:pt x="6309" y="4"/>
                      <a:pt x="6247" y="0"/>
                      <a:pt x="61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Google Shape;1508;p33">
                <a:extLst>
                  <a:ext uri="{FF2B5EF4-FFF2-40B4-BE49-F238E27FC236}">
                    <a16:creationId xmlns:a16="http://schemas.microsoft.com/office/drawing/2014/main" id="{DC9AEF2F-BB5A-F10D-380E-1557246A74DB}"/>
                  </a:ext>
                </a:extLst>
              </p:cNvPr>
              <p:cNvSpPr/>
              <p:nvPr/>
            </p:nvSpPr>
            <p:spPr>
              <a:xfrm flipH="1">
                <a:off x="7160194" y="2832225"/>
                <a:ext cx="203755" cy="22096"/>
              </a:xfrm>
              <a:custGeom>
                <a:avLst/>
                <a:gdLst/>
                <a:ahLst/>
                <a:cxnLst/>
                <a:rect l="l" t="t" r="r" b="b"/>
                <a:pathLst>
                  <a:path w="8297" h="933" extrusionOk="0">
                    <a:moveTo>
                      <a:pt x="8198" y="1"/>
                    </a:moveTo>
                    <a:cubicBezTo>
                      <a:pt x="8190" y="1"/>
                      <a:pt x="8182" y="2"/>
                      <a:pt x="8173" y="5"/>
                    </a:cubicBezTo>
                    <a:cubicBezTo>
                      <a:pt x="6838" y="339"/>
                      <a:pt x="5504" y="572"/>
                      <a:pt x="4136" y="639"/>
                    </a:cubicBezTo>
                    <a:cubicBezTo>
                      <a:pt x="2802" y="706"/>
                      <a:pt x="1434" y="639"/>
                      <a:pt x="100" y="739"/>
                    </a:cubicBezTo>
                    <a:cubicBezTo>
                      <a:pt x="0" y="739"/>
                      <a:pt x="0" y="872"/>
                      <a:pt x="100" y="872"/>
                    </a:cubicBezTo>
                    <a:cubicBezTo>
                      <a:pt x="673" y="914"/>
                      <a:pt x="1252" y="933"/>
                      <a:pt x="1831" y="933"/>
                    </a:cubicBezTo>
                    <a:cubicBezTo>
                      <a:pt x="2636" y="933"/>
                      <a:pt x="3442" y="897"/>
                      <a:pt x="4236" y="839"/>
                    </a:cubicBezTo>
                    <a:cubicBezTo>
                      <a:pt x="5571" y="739"/>
                      <a:pt x="6905" y="539"/>
                      <a:pt x="8206" y="172"/>
                    </a:cubicBezTo>
                    <a:cubicBezTo>
                      <a:pt x="8297" y="141"/>
                      <a:pt x="8278" y="1"/>
                      <a:pt x="81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Google Shape;1509;p33">
                <a:extLst>
                  <a:ext uri="{FF2B5EF4-FFF2-40B4-BE49-F238E27FC236}">
                    <a16:creationId xmlns:a16="http://schemas.microsoft.com/office/drawing/2014/main" id="{902A30F3-6510-D21E-D6EE-9BB186D02F31}"/>
                  </a:ext>
                </a:extLst>
              </p:cNvPr>
              <p:cNvSpPr/>
              <p:nvPr/>
            </p:nvSpPr>
            <p:spPr>
              <a:xfrm flipH="1">
                <a:off x="7153417" y="2581115"/>
                <a:ext cx="84380" cy="45898"/>
              </a:xfrm>
              <a:custGeom>
                <a:avLst/>
                <a:gdLst/>
                <a:ahLst/>
                <a:cxnLst/>
                <a:rect l="l" t="t" r="r" b="b"/>
                <a:pathLst>
                  <a:path w="3436" h="1938" extrusionOk="0">
                    <a:moveTo>
                      <a:pt x="133" y="0"/>
                    </a:moveTo>
                    <a:cubicBezTo>
                      <a:pt x="33" y="0"/>
                      <a:pt x="0" y="67"/>
                      <a:pt x="33" y="134"/>
                    </a:cubicBezTo>
                    <a:cubicBezTo>
                      <a:pt x="200" y="401"/>
                      <a:pt x="400" y="634"/>
                      <a:pt x="667" y="801"/>
                    </a:cubicBezTo>
                    <a:cubicBezTo>
                      <a:pt x="901" y="1001"/>
                      <a:pt x="1168" y="1201"/>
                      <a:pt x="1434" y="1368"/>
                    </a:cubicBezTo>
                    <a:cubicBezTo>
                      <a:pt x="1968" y="1702"/>
                      <a:pt x="2569" y="1902"/>
                      <a:pt x="3202" y="1935"/>
                    </a:cubicBezTo>
                    <a:cubicBezTo>
                      <a:pt x="3212" y="1937"/>
                      <a:pt x="3222" y="1937"/>
                      <a:pt x="3231" y="1937"/>
                    </a:cubicBezTo>
                    <a:cubicBezTo>
                      <a:pt x="3435" y="1937"/>
                      <a:pt x="3427" y="1602"/>
                      <a:pt x="3236" y="1602"/>
                    </a:cubicBezTo>
                    <a:cubicBezTo>
                      <a:pt x="2635" y="1568"/>
                      <a:pt x="2035" y="1368"/>
                      <a:pt x="1568" y="1035"/>
                    </a:cubicBezTo>
                    <a:cubicBezTo>
                      <a:pt x="1301" y="868"/>
                      <a:pt x="1067" y="701"/>
                      <a:pt x="834" y="534"/>
                    </a:cubicBezTo>
                    <a:cubicBezTo>
                      <a:pt x="634" y="301"/>
                      <a:pt x="367" y="134"/>
                      <a:pt x="13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Google Shape;1510;p33">
                <a:extLst>
                  <a:ext uri="{FF2B5EF4-FFF2-40B4-BE49-F238E27FC236}">
                    <a16:creationId xmlns:a16="http://schemas.microsoft.com/office/drawing/2014/main" id="{5E0C9DEC-B4DB-C04E-BD3A-A7E100A666C8}"/>
                  </a:ext>
                </a:extLst>
              </p:cNvPr>
              <p:cNvSpPr/>
              <p:nvPr/>
            </p:nvSpPr>
            <p:spPr>
              <a:xfrm flipH="1">
                <a:off x="6824102" y="2594519"/>
                <a:ext cx="106261" cy="117895"/>
              </a:xfrm>
              <a:custGeom>
                <a:avLst/>
                <a:gdLst/>
                <a:ahLst/>
                <a:cxnLst/>
                <a:rect l="l" t="t" r="r" b="b"/>
                <a:pathLst>
                  <a:path w="4327" h="4978" extrusionOk="0">
                    <a:moveTo>
                      <a:pt x="4213" y="0"/>
                    </a:moveTo>
                    <a:cubicBezTo>
                      <a:pt x="4182" y="0"/>
                      <a:pt x="4150" y="11"/>
                      <a:pt x="4126" y="35"/>
                    </a:cubicBezTo>
                    <a:cubicBezTo>
                      <a:pt x="3893" y="502"/>
                      <a:pt x="3659" y="936"/>
                      <a:pt x="3359" y="1369"/>
                    </a:cubicBezTo>
                    <a:cubicBezTo>
                      <a:pt x="3059" y="1803"/>
                      <a:pt x="2725" y="2203"/>
                      <a:pt x="2358" y="2603"/>
                    </a:cubicBezTo>
                    <a:cubicBezTo>
                      <a:pt x="1691" y="3437"/>
                      <a:pt x="924" y="4171"/>
                      <a:pt x="90" y="4838"/>
                    </a:cubicBezTo>
                    <a:cubicBezTo>
                      <a:pt x="1" y="4868"/>
                      <a:pt x="70" y="4977"/>
                      <a:pt x="134" y="4977"/>
                    </a:cubicBezTo>
                    <a:cubicBezTo>
                      <a:pt x="142" y="4977"/>
                      <a:pt x="149" y="4975"/>
                      <a:pt x="157" y="4972"/>
                    </a:cubicBezTo>
                    <a:cubicBezTo>
                      <a:pt x="1124" y="4471"/>
                      <a:pt x="1825" y="3571"/>
                      <a:pt x="2558" y="2770"/>
                    </a:cubicBezTo>
                    <a:cubicBezTo>
                      <a:pt x="3292" y="1970"/>
                      <a:pt x="3993" y="1102"/>
                      <a:pt x="4326" y="102"/>
                    </a:cubicBezTo>
                    <a:cubicBezTo>
                      <a:pt x="4326" y="37"/>
                      <a:pt x="4271" y="0"/>
                      <a:pt x="42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Google Shape;1511;p33">
                <a:extLst>
                  <a:ext uri="{FF2B5EF4-FFF2-40B4-BE49-F238E27FC236}">
                    <a16:creationId xmlns:a16="http://schemas.microsoft.com/office/drawing/2014/main" id="{EA9507AD-8809-6696-F30A-3E7909652E0A}"/>
                  </a:ext>
                </a:extLst>
              </p:cNvPr>
              <p:cNvSpPr/>
              <p:nvPr/>
            </p:nvSpPr>
            <p:spPr>
              <a:xfrm flipH="1">
                <a:off x="6699866" y="2702655"/>
                <a:ext cx="34749" cy="16839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711" extrusionOk="0">
                    <a:moveTo>
                      <a:pt x="1258" y="0"/>
                    </a:moveTo>
                    <a:cubicBezTo>
                      <a:pt x="1247" y="0"/>
                      <a:pt x="1236" y="2"/>
                      <a:pt x="1226" y="5"/>
                    </a:cubicBezTo>
                    <a:lnTo>
                      <a:pt x="925" y="139"/>
                    </a:lnTo>
                    <a:lnTo>
                      <a:pt x="658" y="272"/>
                    </a:lnTo>
                    <a:cubicBezTo>
                      <a:pt x="492" y="406"/>
                      <a:pt x="292" y="472"/>
                      <a:pt x="91" y="539"/>
                    </a:cubicBezTo>
                    <a:cubicBezTo>
                      <a:pt x="0" y="570"/>
                      <a:pt x="20" y="710"/>
                      <a:pt x="99" y="710"/>
                    </a:cubicBezTo>
                    <a:cubicBezTo>
                      <a:pt x="107" y="710"/>
                      <a:pt x="116" y="709"/>
                      <a:pt x="125" y="706"/>
                    </a:cubicBezTo>
                    <a:cubicBezTo>
                      <a:pt x="325" y="639"/>
                      <a:pt x="558" y="573"/>
                      <a:pt x="759" y="506"/>
                    </a:cubicBezTo>
                    <a:cubicBezTo>
                      <a:pt x="859" y="472"/>
                      <a:pt x="959" y="406"/>
                      <a:pt x="1059" y="372"/>
                    </a:cubicBezTo>
                    <a:cubicBezTo>
                      <a:pt x="1159" y="306"/>
                      <a:pt x="1259" y="239"/>
                      <a:pt x="1326" y="172"/>
                    </a:cubicBezTo>
                    <a:cubicBezTo>
                      <a:pt x="1415" y="113"/>
                      <a:pt x="1345" y="0"/>
                      <a:pt x="1258" y="0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Google Shape;1512;p33">
                <a:extLst>
                  <a:ext uri="{FF2B5EF4-FFF2-40B4-BE49-F238E27FC236}">
                    <a16:creationId xmlns:a16="http://schemas.microsoft.com/office/drawing/2014/main" id="{00802F6A-E014-9008-88AD-D7E88D121051}"/>
                  </a:ext>
                </a:extLst>
              </p:cNvPr>
              <p:cNvSpPr/>
              <p:nvPr/>
            </p:nvSpPr>
            <p:spPr>
              <a:xfrm flipH="1">
                <a:off x="6920760" y="2648469"/>
                <a:ext cx="12328" cy="8834"/>
              </a:xfrm>
              <a:custGeom>
                <a:avLst/>
                <a:gdLst/>
                <a:ahLst/>
                <a:cxnLst/>
                <a:rect l="l" t="t" r="r" b="b"/>
                <a:pathLst>
                  <a:path w="502" h="373" extrusionOk="0">
                    <a:moveTo>
                      <a:pt x="368" y="0"/>
                    </a:moveTo>
                    <a:cubicBezTo>
                      <a:pt x="359" y="0"/>
                      <a:pt x="351" y="8"/>
                      <a:pt x="334" y="25"/>
                    </a:cubicBezTo>
                    <a:lnTo>
                      <a:pt x="68" y="192"/>
                    </a:lnTo>
                    <a:cubicBezTo>
                      <a:pt x="34" y="192"/>
                      <a:pt x="34" y="225"/>
                      <a:pt x="1" y="259"/>
                    </a:cubicBezTo>
                    <a:cubicBezTo>
                      <a:pt x="1" y="259"/>
                      <a:pt x="1" y="292"/>
                      <a:pt x="1" y="325"/>
                    </a:cubicBezTo>
                    <a:cubicBezTo>
                      <a:pt x="24" y="349"/>
                      <a:pt x="65" y="373"/>
                      <a:pt x="110" y="373"/>
                    </a:cubicBezTo>
                    <a:cubicBezTo>
                      <a:pt x="129" y="373"/>
                      <a:pt x="148" y="368"/>
                      <a:pt x="168" y="359"/>
                    </a:cubicBezTo>
                    <a:lnTo>
                      <a:pt x="435" y="225"/>
                    </a:lnTo>
                    <a:cubicBezTo>
                      <a:pt x="468" y="192"/>
                      <a:pt x="468" y="159"/>
                      <a:pt x="501" y="159"/>
                    </a:cubicBezTo>
                    <a:cubicBezTo>
                      <a:pt x="501" y="125"/>
                      <a:pt x="501" y="92"/>
                      <a:pt x="501" y="59"/>
                    </a:cubicBezTo>
                    <a:cubicBezTo>
                      <a:pt x="468" y="25"/>
                      <a:pt x="435" y="25"/>
                      <a:pt x="401" y="25"/>
                    </a:cubicBezTo>
                    <a:cubicBezTo>
                      <a:pt x="384" y="8"/>
                      <a:pt x="376" y="0"/>
                      <a:pt x="368" y="0"/>
                    </a:cubicBezTo>
                    <a:close/>
                  </a:path>
                </a:pathLst>
              </a:custGeom>
              <a:solidFill>
                <a:srgbClr val="AD78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EF0F3BB5-6891-772A-9533-35A257F88CC0}"/>
              </a:ext>
            </a:extLst>
          </p:cNvPr>
          <p:cNvSpPr txBox="1"/>
          <p:nvPr/>
        </p:nvSpPr>
        <p:spPr>
          <a:xfrm>
            <a:off x="8937058" y="1465253"/>
            <a:ext cx="2448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Baseline</a:t>
            </a:r>
            <a:r>
              <a:rPr kumimoji="0" lang="pl-PL" sz="2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definition</a:t>
            </a:r>
            <a:endParaRPr kumimoji="0" lang="pl-PL" sz="2800" b="1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44" name="Google Shape;910;p38">
            <a:extLst>
              <a:ext uri="{FF2B5EF4-FFF2-40B4-BE49-F238E27FC236}">
                <a16:creationId xmlns:a16="http://schemas.microsoft.com/office/drawing/2014/main" id="{55B9D516-14B2-FD15-0053-AED15ADCF536}"/>
              </a:ext>
            </a:extLst>
          </p:cNvPr>
          <p:cNvGrpSpPr/>
          <p:nvPr/>
        </p:nvGrpSpPr>
        <p:grpSpPr>
          <a:xfrm>
            <a:off x="2131471" y="1423818"/>
            <a:ext cx="787146" cy="703342"/>
            <a:chOff x="2001922" y="2558932"/>
            <a:chExt cx="1265518" cy="984933"/>
          </a:xfrm>
          <a:solidFill>
            <a:srgbClr val="FFA215"/>
          </a:solidFill>
        </p:grpSpPr>
        <p:sp>
          <p:nvSpPr>
            <p:cNvPr id="45" name="Google Shape;911;p38">
              <a:extLst>
                <a:ext uri="{FF2B5EF4-FFF2-40B4-BE49-F238E27FC236}">
                  <a16:creationId xmlns:a16="http://schemas.microsoft.com/office/drawing/2014/main" id="{E8255431-EC7E-7562-11C7-A81AFECC0D42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912;p38">
              <a:extLst>
                <a:ext uri="{FF2B5EF4-FFF2-40B4-BE49-F238E27FC236}">
                  <a16:creationId xmlns:a16="http://schemas.microsoft.com/office/drawing/2014/main" id="{1D11BEFE-2A46-13EC-D7DA-BD2B1A3EDEBA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30FB58B8-2719-93F1-563A-3E8E606E3F5F}"/>
              </a:ext>
            </a:extLst>
          </p:cNvPr>
          <p:cNvSpPr txBox="1"/>
          <p:nvPr/>
        </p:nvSpPr>
        <p:spPr>
          <a:xfrm>
            <a:off x="42690" y="1484875"/>
            <a:ext cx="26921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Where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does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project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sit in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relation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the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landscape</a:t>
            </a: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What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missing?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How the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identified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R&amp;I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relates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ongoing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work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?</a:t>
            </a:r>
          </a:p>
        </p:txBody>
      </p:sp>
      <p:grpSp>
        <p:nvGrpSpPr>
          <p:cNvPr id="48" name="Google Shape;910;p38">
            <a:extLst>
              <a:ext uri="{FF2B5EF4-FFF2-40B4-BE49-F238E27FC236}">
                <a16:creationId xmlns:a16="http://schemas.microsoft.com/office/drawing/2014/main" id="{52446775-E4F8-C0EB-6BB7-FFC98588D9AF}"/>
              </a:ext>
            </a:extLst>
          </p:cNvPr>
          <p:cNvGrpSpPr/>
          <p:nvPr/>
        </p:nvGrpSpPr>
        <p:grpSpPr>
          <a:xfrm>
            <a:off x="8087845" y="1419307"/>
            <a:ext cx="787146" cy="703342"/>
            <a:chOff x="2001922" y="2558932"/>
            <a:chExt cx="1265518" cy="984933"/>
          </a:xfrm>
          <a:solidFill>
            <a:srgbClr val="FFA215"/>
          </a:solidFill>
        </p:grpSpPr>
        <p:sp>
          <p:nvSpPr>
            <p:cNvPr id="49" name="Google Shape;911;p38">
              <a:extLst>
                <a:ext uri="{FF2B5EF4-FFF2-40B4-BE49-F238E27FC236}">
                  <a16:creationId xmlns:a16="http://schemas.microsoft.com/office/drawing/2014/main" id="{D7733AB2-4E5F-D4C2-8123-FFF91546FE62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Google Shape;912;p38">
              <a:extLst>
                <a:ext uri="{FF2B5EF4-FFF2-40B4-BE49-F238E27FC236}">
                  <a16:creationId xmlns:a16="http://schemas.microsoft.com/office/drawing/2014/main" id="{0913F608-082D-FA40-1FED-BB2578E060A1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4" name="pole tekstowe 53">
            <a:extLst>
              <a:ext uri="{FF2B5EF4-FFF2-40B4-BE49-F238E27FC236}">
                <a16:creationId xmlns:a16="http://schemas.microsoft.com/office/drawing/2014/main" id="{984F606C-DCF3-A9C3-E93F-36F3249C7E0F}"/>
              </a:ext>
            </a:extLst>
          </p:cNvPr>
          <p:cNvSpPr txBox="1"/>
          <p:nvPr/>
        </p:nvSpPr>
        <p:spPr>
          <a:xfrm>
            <a:off x="8429179" y="5033400"/>
            <a:ext cx="37201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Review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the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landscape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early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and monitor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throughout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the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project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as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standards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related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activities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evolve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Condensed" panose="020B05020402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8912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EADB9E64-1524-3FC3-35F1-092F2C78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rmAutofit/>
          </a:bodyPr>
          <a:lstStyle/>
          <a:p>
            <a:r>
              <a:rPr lang="pl-PL" sz="4000"/>
              <a:t>RISERS </a:t>
            </a:r>
            <a:r>
              <a:rPr lang="pl-PL" sz="4000" err="1"/>
              <a:t>Tool</a:t>
            </a:r>
            <a:r>
              <a:rPr lang="pl-PL" sz="4000"/>
              <a:t> for IS </a:t>
            </a:r>
            <a:r>
              <a:rPr lang="pl-PL" sz="4000" err="1"/>
              <a:t>Stadardisation</a:t>
            </a:r>
            <a:r>
              <a:rPr lang="pl-PL" sz="4000"/>
              <a:t> </a:t>
            </a:r>
            <a:r>
              <a:rPr lang="pl-PL" sz="4000" err="1"/>
              <a:t>Landscape</a:t>
            </a:r>
            <a:endParaRPr lang="pl-PL" sz="400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ABD32B1-1FB3-AC03-7F07-F335FCA8D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14" y="1571777"/>
            <a:ext cx="4289516" cy="42655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97A909A4-97A3-9259-A451-ED39CD814F25}"/>
              </a:ext>
            </a:extLst>
          </p:cNvPr>
          <p:cNvSpPr txBox="1"/>
          <p:nvPr/>
        </p:nvSpPr>
        <p:spPr>
          <a:xfrm>
            <a:off x="4511039" y="1705932"/>
            <a:ext cx="72965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Mapping of Technical Committees to priority resources and sectors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2B7AB5C-EB15-5663-83AE-596843036463}"/>
              </a:ext>
            </a:extLst>
          </p:cNvPr>
          <p:cNvSpPr txBox="1"/>
          <p:nvPr/>
        </p:nvSpPr>
        <p:spPr>
          <a:xfrm>
            <a:off x="4511039" y="2075264"/>
            <a:ext cx="70278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Maps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European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international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Technical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Committees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against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key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Symbiosis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sectors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indicates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their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estimated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relevance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helping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projects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identify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potentially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TCs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further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landscape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analysis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519899D1-4FD8-3457-0DED-829041581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607" y="2998594"/>
            <a:ext cx="2608216" cy="260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7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0E415-B3BA-281B-763E-24CE0DB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/>
              <a:t>Step 5  </a:t>
            </a:r>
            <a:r>
              <a:rPr lang="pl-PL" sz="4000" err="1"/>
              <a:t>Define</a:t>
            </a:r>
            <a:r>
              <a:rPr lang="pl-PL" sz="4000"/>
              <a:t> </a:t>
            </a:r>
            <a:r>
              <a:rPr lang="pl-PL" sz="4000" err="1"/>
              <a:t>what</a:t>
            </a:r>
            <a:r>
              <a:rPr lang="pl-PL" sz="4000"/>
              <a:t> R&amp;I </a:t>
            </a:r>
            <a:r>
              <a:rPr lang="pl-PL" sz="4000" err="1"/>
              <a:t>should</a:t>
            </a:r>
            <a:r>
              <a:rPr lang="pl-PL" sz="4000"/>
              <a:t> </a:t>
            </a:r>
            <a:r>
              <a:rPr lang="pl-PL" sz="4000" err="1"/>
              <a:t>provide</a:t>
            </a:r>
            <a:r>
              <a:rPr lang="pl-PL" sz="4000"/>
              <a:t> 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A05A1D19-BDCC-B209-FE8C-9860FFEA47F0}"/>
              </a:ext>
            </a:extLst>
          </p:cNvPr>
          <p:cNvSpPr txBox="1"/>
          <p:nvPr/>
        </p:nvSpPr>
        <p:spPr>
          <a:xfrm>
            <a:off x="365464" y="1411265"/>
            <a:ext cx="36415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Direct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contributions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endParaRPr kumimoji="0" lang="pl-PL" sz="1800" b="1" i="0" u="none" strike="noStrike" kern="1200" cap="none" spc="0" normalizeH="0" baseline="0" noProof="0">
              <a:ln>
                <a:noFill/>
              </a:ln>
              <a:solidFill>
                <a:srgbClr val="FFA215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Outputs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could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be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transferred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into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future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work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e.g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terminology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definitions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classifications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descriptors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measurement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sampling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test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characterisation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KPIs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assessment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methodologies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quality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performance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acceptance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criteria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data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interoperability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specifications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traceability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chain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-of-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custody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verification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conformity-assessment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protocols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F7131751-C8FF-52EE-6287-154824B8A247}"/>
              </a:ext>
            </a:extLst>
          </p:cNvPr>
          <p:cNvSpPr txBox="1"/>
          <p:nvPr/>
        </p:nvSpPr>
        <p:spPr>
          <a:xfrm>
            <a:off x="4271645" y="1411265"/>
            <a:ext cx="3783203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Standardisation-supporting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outputs</a:t>
            </a:r>
            <a:endParaRPr kumimoji="0" lang="pl-PL" sz="1800" b="1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Outputs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create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evidential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basis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needed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e.g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representative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reference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datasets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comparative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analyses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of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reference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test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cases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benchmark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cases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validation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protocols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test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protocols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interoperability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test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specifications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reference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scenarios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documented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operating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ranges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boundary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limitations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reports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consolidating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pre-normative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research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results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structured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packages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supporting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future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  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work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9328EF22-B088-368C-54A1-981732F361EE}"/>
              </a:ext>
            </a:extLst>
          </p:cNvPr>
          <p:cNvSpPr txBox="1"/>
          <p:nvPr/>
        </p:nvSpPr>
        <p:spPr>
          <a:xfrm>
            <a:off x="8321040" y="1415893"/>
            <a:ext cx="3725503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Enabling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frameworks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endParaRPr kumimoji="0" lang="pl-PL" sz="1800" b="1" i="0" u="none" strike="noStrike" kern="1200" cap="none" spc="0" normalizeH="0" baseline="0" noProof="0">
              <a:ln>
                <a:noFill/>
              </a:ln>
              <a:solidFill>
                <a:srgbClr val="B8DC62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Outputs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do not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necessarily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become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themselves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but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may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enable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their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development,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application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uptake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e.g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competence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frameworks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training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governance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principles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contractual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information-sharing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frameworks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roles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responsibilities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liability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criteria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infrastructure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spatial-planning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assessment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organisational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institutional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arrangements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supporting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implementation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informing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regulatory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alignment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49" name="Prostokąt: zaokrąglone rogi 48">
            <a:extLst>
              <a:ext uri="{FF2B5EF4-FFF2-40B4-BE49-F238E27FC236}">
                <a16:creationId xmlns:a16="http://schemas.microsoft.com/office/drawing/2014/main" id="{372E39EB-8D1A-AC4A-6B49-64FF6F8A17D1}"/>
              </a:ext>
            </a:extLst>
          </p:cNvPr>
          <p:cNvSpPr/>
          <p:nvPr/>
        </p:nvSpPr>
        <p:spPr>
          <a:xfrm>
            <a:off x="73151" y="1305341"/>
            <a:ext cx="3866133" cy="5013163"/>
          </a:xfrm>
          <a:prstGeom prst="roundRect">
            <a:avLst/>
          </a:prstGeom>
          <a:noFill/>
          <a:ln w="38100">
            <a:solidFill>
              <a:srgbClr val="FFA2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8559C46A-1193-2A20-B835-187626727383}"/>
              </a:ext>
            </a:extLst>
          </p:cNvPr>
          <p:cNvSpPr/>
          <p:nvPr/>
        </p:nvSpPr>
        <p:spPr>
          <a:xfrm>
            <a:off x="4144645" y="1305341"/>
            <a:ext cx="3866133" cy="5013163"/>
          </a:xfrm>
          <a:prstGeom prst="roundRect">
            <a:avLst/>
          </a:prstGeom>
          <a:noFill/>
          <a:ln w="38100">
            <a:solidFill>
              <a:srgbClr val="3E85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Prostokąt: zaokrąglone rogi 54">
            <a:extLst>
              <a:ext uri="{FF2B5EF4-FFF2-40B4-BE49-F238E27FC236}">
                <a16:creationId xmlns:a16="http://schemas.microsoft.com/office/drawing/2014/main" id="{816C965A-0CEC-9FE7-8EE1-163D43BA73FC}"/>
              </a:ext>
            </a:extLst>
          </p:cNvPr>
          <p:cNvSpPr/>
          <p:nvPr/>
        </p:nvSpPr>
        <p:spPr>
          <a:xfrm>
            <a:off x="8197851" y="1311437"/>
            <a:ext cx="3866133" cy="5013163"/>
          </a:xfrm>
          <a:prstGeom prst="roundRect">
            <a:avLst/>
          </a:prstGeom>
          <a:noFill/>
          <a:ln w="38100">
            <a:solidFill>
              <a:srgbClr val="B8DC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0" name="Grupa 59">
            <a:extLst>
              <a:ext uri="{FF2B5EF4-FFF2-40B4-BE49-F238E27FC236}">
                <a16:creationId xmlns:a16="http://schemas.microsoft.com/office/drawing/2014/main" id="{0286A897-1231-8833-80A7-331BC6C708B8}"/>
              </a:ext>
            </a:extLst>
          </p:cNvPr>
          <p:cNvGrpSpPr/>
          <p:nvPr/>
        </p:nvGrpSpPr>
        <p:grpSpPr>
          <a:xfrm>
            <a:off x="3063241" y="5180285"/>
            <a:ext cx="5189480" cy="1138219"/>
            <a:chOff x="4707678" y="2761604"/>
            <a:chExt cx="1815399" cy="473608"/>
          </a:xfrm>
        </p:grpSpPr>
        <p:sp>
          <p:nvSpPr>
            <p:cNvPr id="57" name="Google Shape;2524;p47">
              <a:extLst>
                <a:ext uri="{FF2B5EF4-FFF2-40B4-BE49-F238E27FC236}">
                  <a16:creationId xmlns:a16="http://schemas.microsoft.com/office/drawing/2014/main" id="{5615A436-085D-DCAD-BFA0-D3B6760DF0C3}"/>
                </a:ext>
              </a:extLst>
            </p:cNvPr>
            <p:cNvSpPr/>
            <p:nvPr/>
          </p:nvSpPr>
          <p:spPr>
            <a:xfrm flipH="1">
              <a:off x="4707678" y="2761604"/>
              <a:ext cx="1815399" cy="326078"/>
            </a:xfrm>
            <a:custGeom>
              <a:avLst/>
              <a:gdLst/>
              <a:ahLst/>
              <a:cxnLst/>
              <a:rect l="l" t="t" r="r" b="b"/>
              <a:pathLst>
                <a:path w="48598" h="19511" extrusionOk="0">
                  <a:moveTo>
                    <a:pt x="21326" y="1"/>
                  </a:moveTo>
                  <a:cubicBezTo>
                    <a:pt x="13579" y="1"/>
                    <a:pt x="6261" y="1345"/>
                    <a:pt x="3637" y="3497"/>
                  </a:cubicBezTo>
                  <a:cubicBezTo>
                    <a:pt x="1702" y="5098"/>
                    <a:pt x="368" y="7500"/>
                    <a:pt x="101" y="9968"/>
                  </a:cubicBezTo>
                  <a:cubicBezTo>
                    <a:pt x="1" y="10769"/>
                    <a:pt x="34" y="11603"/>
                    <a:pt x="168" y="12403"/>
                  </a:cubicBezTo>
                  <a:cubicBezTo>
                    <a:pt x="1202" y="17941"/>
                    <a:pt x="5505" y="18108"/>
                    <a:pt x="9908" y="18641"/>
                  </a:cubicBezTo>
                  <a:cubicBezTo>
                    <a:pt x="16646" y="19442"/>
                    <a:pt x="23418" y="19475"/>
                    <a:pt x="30156" y="19509"/>
                  </a:cubicBezTo>
                  <a:cubicBezTo>
                    <a:pt x="30311" y="19510"/>
                    <a:pt x="30468" y="19510"/>
                    <a:pt x="30626" y="19510"/>
                  </a:cubicBezTo>
                  <a:cubicBezTo>
                    <a:pt x="35510" y="19510"/>
                    <a:pt x="41407" y="18948"/>
                    <a:pt x="43765" y="13971"/>
                  </a:cubicBezTo>
                  <a:cubicBezTo>
                    <a:pt x="48598" y="3805"/>
                    <a:pt x="34355" y="1"/>
                    <a:pt x="213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Google Shape;2525;p47">
              <a:extLst>
                <a:ext uri="{FF2B5EF4-FFF2-40B4-BE49-F238E27FC236}">
                  <a16:creationId xmlns:a16="http://schemas.microsoft.com/office/drawing/2014/main" id="{CA124222-DEBE-5438-7CFB-D4CE309E9FFE}"/>
                </a:ext>
              </a:extLst>
            </p:cNvPr>
            <p:cNvSpPr/>
            <p:nvPr/>
          </p:nvSpPr>
          <p:spPr>
            <a:xfrm flipH="1">
              <a:off x="5997810" y="2882779"/>
              <a:ext cx="203491" cy="352433"/>
            </a:xfrm>
            <a:custGeom>
              <a:avLst/>
              <a:gdLst/>
              <a:ahLst/>
              <a:cxnLst/>
              <a:rect l="l" t="t" r="r" b="b"/>
              <a:pathLst>
                <a:path w="12176" h="21088" extrusionOk="0">
                  <a:moveTo>
                    <a:pt x="8073" y="0"/>
                  </a:moveTo>
                  <a:cubicBezTo>
                    <a:pt x="8006" y="0"/>
                    <a:pt x="7940" y="2"/>
                    <a:pt x="7873" y="5"/>
                  </a:cubicBezTo>
                  <a:cubicBezTo>
                    <a:pt x="5971" y="3441"/>
                    <a:pt x="7206" y="8345"/>
                    <a:pt x="6105" y="12214"/>
                  </a:cubicBezTo>
                  <a:cubicBezTo>
                    <a:pt x="5104" y="15750"/>
                    <a:pt x="3069" y="19086"/>
                    <a:pt x="0" y="21087"/>
                  </a:cubicBezTo>
                  <a:cubicBezTo>
                    <a:pt x="6639" y="18819"/>
                    <a:pt x="12176" y="12615"/>
                    <a:pt x="12142" y="5576"/>
                  </a:cubicBezTo>
                  <a:cubicBezTo>
                    <a:pt x="12142" y="4242"/>
                    <a:pt x="11909" y="2841"/>
                    <a:pt x="11175" y="1707"/>
                  </a:cubicBezTo>
                  <a:cubicBezTo>
                    <a:pt x="10446" y="598"/>
                    <a:pt x="9327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B27F04D0-6865-86CC-10C2-209FB3601A27}"/>
              </a:ext>
            </a:extLst>
          </p:cNvPr>
          <p:cNvSpPr txBox="1"/>
          <p:nvPr/>
        </p:nvSpPr>
        <p:spPr>
          <a:xfrm>
            <a:off x="4330150" y="5367993"/>
            <a:ext cx="3002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What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project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produces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43705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86;p43">
            <a:extLst>
              <a:ext uri="{FF2B5EF4-FFF2-40B4-BE49-F238E27FC236}">
                <a16:creationId xmlns:a16="http://schemas.microsoft.com/office/drawing/2014/main" id="{F9909F24-C695-C502-7589-95645D6B3CA5}"/>
              </a:ext>
            </a:extLst>
          </p:cNvPr>
          <p:cNvSpPr/>
          <p:nvPr/>
        </p:nvSpPr>
        <p:spPr>
          <a:xfrm rot="672247" flipH="1">
            <a:off x="5751986" y="2200767"/>
            <a:ext cx="480044" cy="890132"/>
          </a:xfrm>
          <a:custGeom>
            <a:avLst/>
            <a:gdLst/>
            <a:ahLst/>
            <a:cxnLst/>
            <a:rect l="l" t="t" r="r" b="b"/>
            <a:pathLst>
              <a:path w="8182" h="15326" extrusionOk="0">
                <a:moveTo>
                  <a:pt x="794" y="0"/>
                </a:moveTo>
                <a:lnTo>
                  <a:pt x="0" y="392"/>
                </a:lnTo>
                <a:lnTo>
                  <a:pt x="7388" y="15325"/>
                </a:lnTo>
                <a:lnTo>
                  <a:pt x="8182" y="14933"/>
                </a:lnTo>
                <a:lnTo>
                  <a:pt x="794" y="0"/>
                </a:lnTo>
                <a:close/>
              </a:path>
            </a:pathLst>
          </a:cu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Google Shape;987;p43">
            <a:extLst>
              <a:ext uri="{FF2B5EF4-FFF2-40B4-BE49-F238E27FC236}">
                <a16:creationId xmlns:a16="http://schemas.microsoft.com/office/drawing/2014/main" id="{7974D65B-4EAC-AD3C-B79A-ED0E84315DF2}"/>
              </a:ext>
            </a:extLst>
          </p:cNvPr>
          <p:cNvSpPr/>
          <p:nvPr/>
        </p:nvSpPr>
        <p:spPr>
          <a:xfrm rot="-2367975" flipH="1">
            <a:off x="5832053" y="2507280"/>
            <a:ext cx="423394" cy="788558"/>
          </a:xfrm>
          <a:custGeom>
            <a:avLst/>
            <a:gdLst/>
            <a:ahLst/>
            <a:cxnLst/>
            <a:rect l="l" t="t" r="r" b="b"/>
            <a:pathLst>
              <a:path w="7620" h="14192" extrusionOk="0">
                <a:moveTo>
                  <a:pt x="6826" y="1"/>
                </a:moveTo>
                <a:lnTo>
                  <a:pt x="0" y="13798"/>
                </a:lnTo>
                <a:lnTo>
                  <a:pt x="794" y="14191"/>
                </a:lnTo>
                <a:lnTo>
                  <a:pt x="7620" y="394"/>
                </a:lnTo>
                <a:lnTo>
                  <a:pt x="6826" y="1"/>
                </a:lnTo>
                <a:close/>
              </a:path>
            </a:pathLst>
          </a:cu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988;p43">
            <a:extLst>
              <a:ext uri="{FF2B5EF4-FFF2-40B4-BE49-F238E27FC236}">
                <a16:creationId xmlns:a16="http://schemas.microsoft.com/office/drawing/2014/main" id="{5CB4DFA0-876D-172C-9E49-52CD0DAC7ED7}"/>
              </a:ext>
            </a:extLst>
          </p:cNvPr>
          <p:cNvSpPr/>
          <p:nvPr/>
        </p:nvSpPr>
        <p:spPr>
          <a:xfrm rot="504519" flipH="1">
            <a:off x="6021983" y="1317298"/>
            <a:ext cx="1037459" cy="1037514"/>
          </a:xfrm>
          <a:custGeom>
            <a:avLst/>
            <a:gdLst/>
            <a:ahLst/>
            <a:cxnLst/>
            <a:rect l="l" t="t" r="r" b="b"/>
            <a:pathLst>
              <a:path w="18672" h="18673" extrusionOk="0">
                <a:moveTo>
                  <a:pt x="9335" y="887"/>
                </a:moveTo>
                <a:cubicBezTo>
                  <a:pt x="13995" y="887"/>
                  <a:pt x="17786" y="4677"/>
                  <a:pt x="17786" y="9337"/>
                </a:cubicBezTo>
                <a:cubicBezTo>
                  <a:pt x="17786" y="13997"/>
                  <a:pt x="13995" y="17788"/>
                  <a:pt x="9335" y="17788"/>
                </a:cubicBezTo>
                <a:cubicBezTo>
                  <a:pt x="4677" y="17788"/>
                  <a:pt x="886" y="13997"/>
                  <a:pt x="886" y="9337"/>
                </a:cubicBezTo>
                <a:cubicBezTo>
                  <a:pt x="886" y="4677"/>
                  <a:pt x="4677" y="887"/>
                  <a:pt x="9335" y="887"/>
                </a:cubicBezTo>
                <a:close/>
                <a:moveTo>
                  <a:pt x="9335" y="0"/>
                </a:moveTo>
                <a:cubicBezTo>
                  <a:pt x="4189" y="0"/>
                  <a:pt x="1" y="4188"/>
                  <a:pt x="1" y="9337"/>
                </a:cubicBezTo>
                <a:cubicBezTo>
                  <a:pt x="1" y="14485"/>
                  <a:pt x="4189" y="18673"/>
                  <a:pt x="9335" y="18673"/>
                </a:cubicBezTo>
                <a:cubicBezTo>
                  <a:pt x="14484" y="18673"/>
                  <a:pt x="18672" y="14485"/>
                  <a:pt x="18672" y="9337"/>
                </a:cubicBezTo>
                <a:cubicBezTo>
                  <a:pt x="18672" y="4188"/>
                  <a:pt x="14484" y="0"/>
                  <a:pt x="9335" y="0"/>
                </a:cubicBezTo>
                <a:close/>
              </a:path>
            </a:pathLst>
          </a:cu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Google Shape;989;p43">
            <a:extLst>
              <a:ext uri="{FF2B5EF4-FFF2-40B4-BE49-F238E27FC236}">
                <a16:creationId xmlns:a16="http://schemas.microsoft.com/office/drawing/2014/main" id="{3640FEED-7D1B-9DA8-ACFC-884F11FFD8C1}"/>
              </a:ext>
            </a:extLst>
          </p:cNvPr>
          <p:cNvSpPr/>
          <p:nvPr/>
        </p:nvSpPr>
        <p:spPr>
          <a:xfrm rot="504519" flipH="1">
            <a:off x="6140612" y="1435918"/>
            <a:ext cx="800208" cy="800264"/>
          </a:xfrm>
          <a:custGeom>
            <a:avLst/>
            <a:gdLst/>
            <a:ahLst/>
            <a:cxnLst/>
            <a:rect l="l" t="t" r="r" b="b"/>
            <a:pathLst>
              <a:path w="14402" h="14403" extrusionOk="0">
                <a:moveTo>
                  <a:pt x="7200" y="14402"/>
                </a:moveTo>
                <a:cubicBezTo>
                  <a:pt x="3230" y="14402"/>
                  <a:pt x="0" y="11172"/>
                  <a:pt x="0" y="7202"/>
                </a:cubicBezTo>
                <a:cubicBezTo>
                  <a:pt x="0" y="3231"/>
                  <a:pt x="3230" y="1"/>
                  <a:pt x="7200" y="1"/>
                </a:cubicBezTo>
                <a:cubicBezTo>
                  <a:pt x="11171" y="1"/>
                  <a:pt x="14401" y="3231"/>
                  <a:pt x="14401" y="7202"/>
                </a:cubicBezTo>
                <a:cubicBezTo>
                  <a:pt x="14401" y="11172"/>
                  <a:pt x="11171" y="14402"/>
                  <a:pt x="7200" y="14402"/>
                </a:cubicBezTo>
                <a:close/>
              </a:path>
            </a:pathLst>
          </a:cu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" name="Google Shape;990;p43">
            <a:extLst>
              <a:ext uri="{FF2B5EF4-FFF2-40B4-BE49-F238E27FC236}">
                <a16:creationId xmlns:a16="http://schemas.microsoft.com/office/drawing/2014/main" id="{86C23DE8-E679-3B04-6FE1-B5009F67A291}"/>
              </a:ext>
            </a:extLst>
          </p:cNvPr>
          <p:cNvSpPr/>
          <p:nvPr/>
        </p:nvSpPr>
        <p:spPr>
          <a:xfrm rot="504519" flipH="1">
            <a:off x="6263353" y="1558702"/>
            <a:ext cx="554678" cy="554678"/>
          </a:xfrm>
          <a:custGeom>
            <a:avLst/>
            <a:gdLst/>
            <a:ahLst/>
            <a:cxnLst/>
            <a:rect l="l" t="t" r="r" b="b"/>
            <a:pathLst>
              <a:path w="9983" h="9983" extrusionOk="0">
                <a:moveTo>
                  <a:pt x="4991" y="1"/>
                </a:moveTo>
                <a:cubicBezTo>
                  <a:pt x="2235" y="1"/>
                  <a:pt x="0" y="2236"/>
                  <a:pt x="0" y="4991"/>
                </a:cubicBezTo>
                <a:cubicBezTo>
                  <a:pt x="0" y="7749"/>
                  <a:pt x="2235" y="9982"/>
                  <a:pt x="4991" y="9982"/>
                </a:cubicBezTo>
                <a:cubicBezTo>
                  <a:pt x="7747" y="9982"/>
                  <a:pt x="9982" y="7747"/>
                  <a:pt x="9982" y="4991"/>
                </a:cubicBezTo>
                <a:cubicBezTo>
                  <a:pt x="9982" y="2236"/>
                  <a:pt x="7747" y="1"/>
                  <a:pt x="499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Google Shape;991;p43">
            <a:extLst>
              <a:ext uri="{FF2B5EF4-FFF2-40B4-BE49-F238E27FC236}">
                <a16:creationId xmlns:a16="http://schemas.microsoft.com/office/drawing/2014/main" id="{A509A3BA-3297-FE01-E4E2-AB3B33DC808F}"/>
              </a:ext>
            </a:extLst>
          </p:cNvPr>
          <p:cNvSpPr/>
          <p:nvPr/>
        </p:nvSpPr>
        <p:spPr>
          <a:xfrm rot="-2367975" flipH="1">
            <a:off x="6380620" y="2730075"/>
            <a:ext cx="1037482" cy="1037538"/>
          </a:xfrm>
          <a:custGeom>
            <a:avLst/>
            <a:gdLst/>
            <a:ahLst/>
            <a:cxnLst/>
            <a:rect l="l" t="t" r="r" b="b"/>
            <a:pathLst>
              <a:path w="18672" h="18673" extrusionOk="0">
                <a:moveTo>
                  <a:pt x="9335" y="885"/>
                </a:moveTo>
                <a:cubicBezTo>
                  <a:pt x="13995" y="885"/>
                  <a:pt x="17786" y="4677"/>
                  <a:pt x="17786" y="9337"/>
                </a:cubicBezTo>
                <a:cubicBezTo>
                  <a:pt x="17786" y="13996"/>
                  <a:pt x="13995" y="17787"/>
                  <a:pt x="9335" y="17787"/>
                </a:cubicBezTo>
                <a:cubicBezTo>
                  <a:pt x="4677" y="17787"/>
                  <a:pt x="886" y="13996"/>
                  <a:pt x="886" y="9337"/>
                </a:cubicBezTo>
                <a:cubicBezTo>
                  <a:pt x="886" y="4677"/>
                  <a:pt x="4677" y="885"/>
                  <a:pt x="9335" y="885"/>
                </a:cubicBezTo>
                <a:close/>
                <a:moveTo>
                  <a:pt x="9335" y="0"/>
                </a:moveTo>
                <a:cubicBezTo>
                  <a:pt x="4189" y="0"/>
                  <a:pt x="1" y="4188"/>
                  <a:pt x="1" y="9337"/>
                </a:cubicBezTo>
                <a:cubicBezTo>
                  <a:pt x="1" y="14484"/>
                  <a:pt x="4189" y="18672"/>
                  <a:pt x="9335" y="18672"/>
                </a:cubicBezTo>
                <a:cubicBezTo>
                  <a:pt x="14484" y="18672"/>
                  <a:pt x="18672" y="14484"/>
                  <a:pt x="18672" y="9337"/>
                </a:cubicBezTo>
                <a:cubicBezTo>
                  <a:pt x="18672" y="4188"/>
                  <a:pt x="14484" y="0"/>
                  <a:pt x="9335" y="0"/>
                </a:cubicBezTo>
                <a:close/>
              </a:path>
            </a:pathLst>
          </a:cu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992;p43">
            <a:extLst>
              <a:ext uri="{FF2B5EF4-FFF2-40B4-BE49-F238E27FC236}">
                <a16:creationId xmlns:a16="http://schemas.microsoft.com/office/drawing/2014/main" id="{AE3110EE-1B89-E8C5-2C03-E039466D0961}"/>
              </a:ext>
            </a:extLst>
          </p:cNvPr>
          <p:cNvSpPr/>
          <p:nvPr/>
        </p:nvSpPr>
        <p:spPr>
          <a:xfrm rot="-2367975" flipH="1">
            <a:off x="6499251" y="2848703"/>
            <a:ext cx="800226" cy="800282"/>
          </a:xfrm>
          <a:custGeom>
            <a:avLst/>
            <a:gdLst/>
            <a:ahLst/>
            <a:cxnLst/>
            <a:rect l="l" t="t" r="r" b="b"/>
            <a:pathLst>
              <a:path w="14402" h="14403" extrusionOk="0">
                <a:moveTo>
                  <a:pt x="7200" y="14403"/>
                </a:moveTo>
                <a:cubicBezTo>
                  <a:pt x="3230" y="14403"/>
                  <a:pt x="0" y="11173"/>
                  <a:pt x="0" y="7203"/>
                </a:cubicBezTo>
                <a:cubicBezTo>
                  <a:pt x="0" y="3232"/>
                  <a:pt x="3230" y="1"/>
                  <a:pt x="7200" y="1"/>
                </a:cubicBezTo>
                <a:cubicBezTo>
                  <a:pt x="11171" y="1"/>
                  <a:pt x="14401" y="3232"/>
                  <a:pt x="14401" y="7203"/>
                </a:cubicBezTo>
                <a:cubicBezTo>
                  <a:pt x="14401" y="11173"/>
                  <a:pt x="11171" y="14403"/>
                  <a:pt x="7200" y="14403"/>
                </a:cubicBezTo>
                <a:close/>
              </a:path>
            </a:pathLst>
          </a:custGeom>
          <a:solidFill>
            <a:srgbClr val="5F5A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993;p43">
            <a:extLst>
              <a:ext uri="{FF2B5EF4-FFF2-40B4-BE49-F238E27FC236}">
                <a16:creationId xmlns:a16="http://schemas.microsoft.com/office/drawing/2014/main" id="{AE7B3D73-C6D0-0434-C012-E487446DAAD0}"/>
              </a:ext>
            </a:extLst>
          </p:cNvPr>
          <p:cNvSpPr/>
          <p:nvPr/>
        </p:nvSpPr>
        <p:spPr>
          <a:xfrm rot="-2367975" flipH="1">
            <a:off x="6621973" y="2971503"/>
            <a:ext cx="554691" cy="554635"/>
          </a:xfrm>
          <a:custGeom>
            <a:avLst/>
            <a:gdLst/>
            <a:ahLst/>
            <a:cxnLst/>
            <a:rect l="l" t="t" r="r" b="b"/>
            <a:pathLst>
              <a:path w="9983" h="9982" extrusionOk="0">
                <a:moveTo>
                  <a:pt x="4989" y="1"/>
                </a:moveTo>
                <a:cubicBezTo>
                  <a:pt x="2234" y="1"/>
                  <a:pt x="0" y="2236"/>
                  <a:pt x="0" y="4991"/>
                </a:cubicBezTo>
                <a:cubicBezTo>
                  <a:pt x="0" y="7747"/>
                  <a:pt x="2235" y="9982"/>
                  <a:pt x="4991" y="9982"/>
                </a:cubicBezTo>
                <a:cubicBezTo>
                  <a:pt x="7747" y="9982"/>
                  <a:pt x="9982" y="7747"/>
                  <a:pt x="9982" y="4991"/>
                </a:cubicBezTo>
                <a:cubicBezTo>
                  <a:pt x="9982" y="2235"/>
                  <a:pt x="7747" y="1"/>
                  <a:pt x="4991" y="1"/>
                </a:cubicBezTo>
                <a:cubicBezTo>
                  <a:pt x="4991" y="1"/>
                  <a:pt x="4990" y="1"/>
                  <a:pt x="49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994;p43">
            <a:extLst>
              <a:ext uri="{FF2B5EF4-FFF2-40B4-BE49-F238E27FC236}">
                <a16:creationId xmlns:a16="http://schemas.microsoft.com/office/drawing/2014/main" id="{09D386AE-1B06-4186-CEAD-5F1228317816}"/>
              </a:ext>
            </a:extLst>
          </p:cNvPr>
          <p:cNvSpPr/>
          <p:nvPr/>
        </p:nvSpPr>
        <p:spPr>
          <a:xfrm rot="-517433">
            <a:off x="5198064" y="2149037"/>
            <a:ext cx="477314" cy="904998"/>
          </a:xfrm>
          <a:custGeom>
            <a:avLst/>
            <a:gdLst/>
            <a:ahLst/>
            <a:cxnLst/>
            <a:rect l="l" t="t" r="r" b="b"/>
            <a:pathLst>
              <a:path w="8182" h="15326" extrusionOk="0">
                <a:moveTo>
                  <a:pt x="794" y="0"/>
                </a:moveTo>
                <a:lnTo>
                  <a:pt x="0" y="392"/>
                </a:lnTo>
                <a:lnTo>
                  <a:pt x="7388" y="15325"/>
                </a:lnTo>
                <a:lnTo>
                  <a:pt x="8182" y="14933"/>
                </a:lnTo>
                <a:lnTo>
                  <a:pt x="794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Google Shape;995;p43">
            <a:extLst>
              <a:ext uri="{FF2B5EF4-FFF2-40B4-BE49-F238E27FC236}">
                <a16:creationId xmlns:a16="http://schemas.microsoft.com/office/drawing/2014/main" id="{E58A4B82-DBE5-25E8-F8C8-6991FFBF3747}"/>
              </a:ext>
            </a:extLst>
          </p:cNvPr>
          <p:cNvSpPr/>
          <p:nvPr/>
        </p:nvSpPr>
        <p:spPr>
          <a:xfrm rot="2367975">
            <a:off x="5197263" y="2507280"/>
            <a:ext cx="423394" cy="788558"/>
          </a:xfrm>
          <a:custGeom>
            <a:avLst/>
            <a:gdLst/>
            <a:ahLst/>
            <a:cxnLst/>
            <a:rect l="l" t="t" r="r" b="b"/>
            <a:pathLst>
              <a:path w="7620" h="14192" extrusionOk="0">
                <a:moveTo>
                  <a:pt x="6826" y="1"/>
                </a:moveTo>
                <a:lnTo>
                  <a:pt x="0" y="13798"/>
                </a:lnTo>
                <a:lnTo>
                  <a:pt x="794" y="14191"/>
                </a:lnTo>
                <a:lnTo>
                  <a:pt x="7620" y="394"/>
                </a:lnTo>
                <a:lnTo>
                  <a:pt x="6826" y="1"/>
                </a:lnTo>
                <a:close/>
              </a:path>
            </a:pathLst>
          </a:cu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" name="Google Shape;996;p43">
            <a:extLst>
              <a:ext uri="{FF2B5EF4-FFF2-40B4-BE49-F238E27FC236}">
                <a16:creationId xmlns:a16="http://schemas.microsoft.com/office/drawing/2014/main" id="{BE2CD9A1-FE22-659B-FF73-3A2A8EFF9F27}"/>
              </a:ext>
            </a:extLst>
          </p:cNvPr>
          <p:cNvSpPr/>
          <p:nvPr/>
        </p:nvSpPr>
        <p:spPr>
          <a:xfrm rot="1595563">
            <a:off x="5504450" y="2716237"/>
            <a:ext cx="423445" cy="788549"/>
          </a:xfrm>
          <a:custGeom>
            <a:avLst/>
            <a:gdLst/>
            <a:ahLst/>
            <a:cxnLst/>
            <a:rect l="l" t="t" r="r" b="b"/>
            <a:pathLst>
              <a:path w="7621" h="14192" extrusionOk="0">
                <a:moveTo>
                  <a:pt x="795" y="1"/>
                </a:moveTo>
                <a:lnTo>
                  <a:pt x="1" y="394"/>
                </a:lnTo>
                <a:lnTo>
                  <a:pt x="6827" y="14191"/>
                </a:lnTo>
                <a:lnTo>
                  <a:pt x="7621" y="13799"/>
                </a:lnTo>
                <a:lnTo>
                  <a:pt x="795" y="1"/>
                </a:lnTo>
                <a:close/>
              </a:path>
            </a:pathLst>
          </a:custGeom>
          <a:solidFill>
            <a:srgbClr val="3E85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" name="Google Shape;997;p43">
            <a:extLst>
              <a:ext uri="{FF2B5EF4-FFF2-40B4-BE49-F238E27FC236}">
                <a16:creationId xmlns:a16="http://schemas.microsoft.com/office/drawing/2014/main" id="{410B1D7A-B4AE-77F6-30AB-87BF27BE275F}"/>
              </a:ext>
            </a:extLst>
          </p:cNvPr>
          <p:cNvSpPr/>
          <p:nvPr/>
        </p:nvSpPr>
        <p:spPr>
          <a:xfrm rot="-528933">
            <a:off x="4362495" y="1285308"/>
            <a:ext cx="1037442" cy="1037497"/>
          </a:xfrm>
          <a:custGeom>
            <a:avLst/>
            <a:gdLst/>
            <a:ahLst/>
            <a:cxnLst/>
            <a:rect l="l" t="t" r="r" b="b"/>
            <a:pathLst>
              <a:path w="18672" h="18673" extrusionOk="0">
                <a:moveTo>
                  <a:pt x="9335" y="887"/>
                </a:moveTo>
                <a:cubicBezTo>
                  <a:pt x="13995" y="887"/>
                  <a:pt x="17786" y="4677"/>
                  <a:pt x="17786" y="9337"/>
                </a:cubicBezTo>
                <a:cubicBezTo>
                  <a:pt x="17786" y="13997"/>
                  <a:pt x="13995" y="17788"/>
                  <a:pt x="9335" y="17788"/>
                </a:cubicBezTo>
                <a:cubicBezTo>
                  <a:pt x="4677" y="17788"/>
                  <a:pt x="886" y="13997"/>
                  <a:pt x="886" y="9337"/>
                </a:cubicBezTo>
                <a:cubicBezTo>
                  <a:pt x="886" y="4677"/>
                  <a:pt x="4677" y="887"/>
                  <a:pt x="9335" y="887"/>
                </a:cubicBezTo>
                <a:close/>
                <a:moveTo>
                  <a:pt x="9335" y="0"/>
                </a:moveTo>
                <a:cubicBezTo>
                  <a:pt x="4189" y="0"/>
                  <a:pt x="1" y="4188"/>
                  <a:pt x="1" y="9337"/>
                </a:cubicBezTo>
                <a:cubicBezTo>
                  <a:pt x="1" y="14485"/>
                  <a:pt x="4189" y="18673"/>
                  <a:pt x="9335" y="18673"/>
                </a:cubicBezTo>
                <a:cubicBezTo>
                  <a:pt x="14484" y="18673"/>
                  <a:pt x="18672" y="14485"/>
                  <a:pt x="18672" y="9337"/>
                </a:cubicBezTo>
                <a:cubicBezTo>
                  <a:pt x="18672" y="4188"/>
                  <a:pt x="14484" y="0"/>
                  <a:pt x="933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" name="Google Shape;998;p43">
            <a:extLst>
              <a:ext uri="{FF2B5EF4-FFF2-40B4-BE49-F238E27FC236}">
                <a16:creationId xmlns:a16="http://schemas.microsoft.com/office/drawing/2014/main" id="{402E043E-39AE-26F4-C12B-48FC19F8D18C}"/>
              </a:ext>
            </a:extLst>
          </p:cNvPr>
          <p:cNvSpPr/>
          <p:nvPr/>
        </p:nvSpPr>
        <p:spPr>
          <a:xfrm rot="-528933">
            <a:off x="4481118" y="1403931"/>
            <a:ext cx="800195" cy="800250"/>
          </a:xfrm>
          <a:custGeom>
            <a:avLst/>
            <a:gdLst/>
            <a:ahLst/>
            <a:cxnLst/>
            <a:rect l="l" t="t" r="r" b="b"/>
            <a:pathLst>
              <a:path w="14402" h="14403" extrusionOk="0">
                <a:moveTo>
                  <a:pt x="7200" y="14402"/>
                </a:moveTo>
                <a:cubicBezTo>
                  <a:pt x="3230" y="14402"/>
                  <a:pt x="0" y="11172"/>
                  <a:pt x="0" y="7202"/>
                </a:cubicBezTo>
                <a:cubicBezTo>
                  <a:pt x="0" y="3231"/>
                  <a:pt x="3230" y="1"/>
                  <a:pt x="7200" y="1"/>
                </a:cubicBezTo>
                <a:cubicBezTo>
                  <a:pt x="11171" y="1"/>
                  <a:pt x="14401" y="3231"/>
                  <a:pt x="14401" y="7202"/>
                </a:cubicBezTo>
                <a:cubicBezTo>
                  <a:pt x="14401" y="11172"/>
                  <a:pt x="11171" y="14402"/>
                  <a:pt x="7200" y="1440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Google Shape;999;p43">
            <a:extLst>
              <a:ext uri="{FF2B5EF4-FFF2-40B4-BE49-F238E27FC236}">
                <a16:creationId xmlns:a16="http://schemas.microsoft.com/office/drawing/2014/main" id="{1FE91867-28B6-27F2-4CDA-7B0FED318B8F}"/>
              </a:ext>
            </a:extLst>
          </p:cNvPr>
          <p:cNvSpPr/>
          <p:nvPr/>
        </p:nvSpPr>
        <p:spPr>
          <a:xfrm rot="-528933">
            <a:off x="4603881" y="1526722"/>
            <a:ext cx="554669" cy="554669"/>
          </a:xfrm>
          <a:custGeom>
            <a:avLst/>
            <a:gdLst/>
            <a:ahLst/>
            <a:cxnLst/>
            <a:rect l="l" t="t" r="r" b="b"/>
            <a:pathLst>
              <a:path w="9983" h="9983" extrusionOk="0">
                <a:moveTo>
                  <a:pt x="4991" y="1"/>
                </a:moveTo>
                <a:cubicBezTo>
                  <a:pt x="2235" y="1"/>
                  <a:pt x="0" y="2236"/>
                  <a:pt x="0" y="4991"/>
                </a:cubicBezTo>
                <a:cubicBezTo>
                  <a:pt x="0" y="7749"/>
                  <a:pt x="2235" y="9982"/>
                  <a:pt x="4991" y="9982"/>
                </a:cubicBezTo>
                <a:cubicBezTo>
                  <a:pt x="7747" y="9982"/>
                  <a:pt x="9982" y="7747"/>
                  <a:pt x="9982" y="4991"/>
                </a:cubicBezTo>
                <a:cubicBezTo>
                  <a:pt x="9982" y="2236"/>
                  <a:pt x="7747" y="1"/>
                  <a:pt x="499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8" name="Google Shape;1000;p43">
            <a:extLst>
              <a:ext uri="{FF2B5EF4-FFF2-40B4-BE49-F238E27FC236}">
                <a16:creationId xmlns:a16="http://schemas.microsoft.com/office/drawing/2014/main" id="{17F94FCF-FC98-18C2-E2A8-758FA1075187}"/>
              </a:ext>
            </a:extLst>
          </p:cNvPr>
          <p:cNvSpPr/>
          <p:nvPr/>
        </p:nvSpPr>
        <p:spPr>
          <a:xfrm>
            <a:off x="5186478" y="2257354"/>
            <a:ext cx="1049131" cy="1049076"/>
          </a:xfrm>
          <a:custGeom>
            <a:avLst/>
            <a:gdLst/>
            <a:ahLst/>
            <a:cxnLst/>
            <a:rect l="l" t="t" r="r" b="b"/>
            <a:pathLst>
              <a:path w="18882" h="18881" extrusionOk="0">
                <a:moveTo>
                  <a:pt x="9441" y="1"/>
                </a:moveTo>
                <a:cubicBezTo>
                  <a:pt x="4227" y="1"/>
                  <a:pt x="0" y="4227"/>
                  <a:pt x="0" y="9441"/>
                </a:cubicBezTo>
                <a:cubicBezTo>
                  <a:pt x="0" y="14654"/>
                  <a:pt x="4227" y="18880"/>
                  <a:pt x="9441" y="18880"/>
                </a:cubicBezTo>
                <a:cubicBezTo>
                  <a:pt x="14653" y="18880"/>
                  <a:pt x="18882" y="14654"/>
                  <a:pt x="18882" y="9441"/>
                </a:cubicBezTo>
                <a:cubicBezTo>
                  <a:pt x="18882" y="4227"/>
                  <a:pt x="14653" y="1"/>
                  <a:pt x="9441" y="1"/>
                </a:cubicBezTo>
                <a:close/>
              </a:path>
            </a:pathLst>
          </a:custGeom>
          <a:solidFill>
            <a:srgbClr val="E9E9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001;p43">
            <a:extLst>
              <a:ext uri="{FF2B5EF4-FFF2-40B4-BE49-F238E27FC236}">
                <a16:creationId xmlns:a16="http://schemas.microsoft.com/office/drawing/2014/main" id="{EA718269-19F1-9E8E-1D0D-F16A3CC9CEA5}"/>
              </a:ext>
            </a:extLst>
          </p:cNvPr>
          <p:cNvSpPr/>
          <p:nvPr/>
        </p:nvSpPr>
        <p:spPr>
          <a:xfrm rot="2367975">
            <a:off x="4034607" y="2730075"/>
            <a:ext cx="1037482" cy="1037538"/>
          </a:xfrm>
          <a:custGeom>
            <a:avLst/>
            <a:gdLst/>
            <a:ahLst/>
            <a:cxnLst/>
            <a:rect l="l" t="t" r="r" b="b"/>
            <a:pathLst>
              <a:path w="18672" h="18673" extrusionOk="0">
                <a:moveTo>
                  <a:pt x="9335" y="885"/>
                </a:moveTo>
                <a:cubicBezTo>
                  <a:pt x="13995" y="885"/>
                  <a:pt x="17786" y="4677"/>
                  <a:pt x="17786" y="9337"/>
                </a:cubicBezTo>
                <a:cubicBezTo>
                  <a:pt x="17786" y="13996"/>
                  <a:pt x="13995" y="17787"/>
                  <a:pt x="9335" y="17787"/>
                </a:cubicBezTo>
                <a:cubicBezTo>
                  <a:pt x="4677" y="17787"/>
                  <a:pt x="886" y="13996"/>
                  <a:pt x="886" y="9337"/>
                </a:cubicBezTo>
                <a:cubicBezTo>
                  <a:pt x="886" y="4677"/>
                  <a:pt x="4677" y="885"/>
                  <a:pt x="9335" y="885"/>
                </a:cubicBezTo>
                <a:close/>
                <a:moveTo>
                  <a:pt x="9335" y="0"/>
                </a:moveTo>
                <a:cubicBezTo>
                  <a:pt x="4189" y="0"/>
                  <a:pt x="1" y="4188"/>
                  <a:pt x="1" y="9337"/>
                </a:cubicBezTo>
                <a:cubicBezTo>
                  <a:pt x="1" y="14484"/>
                  <a:pt x="4189" y="18672"/>
                  <a:pt x="9335" y="18672"/>
                </a:cubicBezTo>
                <a:cubicBezTo>
                  <a:pt x="14484" y="18672"/>
                  <a:pt x="18672" y="14484"/>
                  <a:pt x="18672" y="9337"/>
                </a:cubicBezTo>
                <a:cubicBezTo>
                  <a:pt x="18672" y="4188"/>
                  <a:pt x="14484" y="0"/>
                  <a:pt x="9335" y="0"/>
                </a:cubicBezTo>
                <a:close/>
              </a:path>
            </a:pathLst>
          </a:cu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002;p43">
            <a:extLst>
              <a:ext uri="{FF2B5EF4-FFF2-40B4-BE49-F238E27FC236}">
                <a16:creationId xmlns:a16="http://schemas.microsoft.com/office/drawing/2014/main" id="{CC5AB5CA-AF9A-05FF-FD4A-81416596D6CC}"/>
              </a:ext>
            </a:extLst>
          </p:cNvPr>
          <p:cNvSpPr/>
          <p:nvPr/>
        </p:nvSpPr>
        <p:spPr>
          <a:xfrm rot="2367975">
            <a:off x="4153233" y="2848703"/>
            <a:ext cx="800226" cy="800282"/>
          </a:xfrm>
          <a:custGeom>
            <a:avLst/>
            <a:gdLst/>
            <a:ahLst/>
            <a:cxnLst/>
            <a:rect l="l" t="t" r="r" b="b"/>
            <a:pathLst>
              <a:path w="14402" h="14403" extrusionOk="0">
                <a:moveTo>
                  <a:pt x="7200" y="14403"/>
                </a:moveTo>
                <a:cubicBezTo>
                  <a:pt x="3230" y="14403"/>
                  <a:pt x="0" y="11173"/>
                  <a:pt x="0" y="7203"/>
                </a:cubicBezTo>
                <a:cubicBezTo>
                  <a:pt x="0" y="3232"/>
                  <a:pt x="3230" y="1"/>
                  <a:pt x="7200" y="1"/>
                </a:cubicBezTo>
                <a:cubicBezTo>
                  <a:pt x="11171" y="1"/>
                  <a:pt x="14401" y="3232"/>
                  <a:pt x="14401" y="7203"/>
                </a:cubicBezTo>
                <a:cubicBezTo>
                  <a:pt x="14401" y="11173"/>
                  <a:pt x="11171" y="14403"/>
                  <a:pt x="7200" y="14403"/>
                </a:cubicBezTo>
                <a:close/>
              </a:path>
            </a:pathLst>
          </a:cu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" name="Google Shape;1003;p43">
            <a:extLst>
              <a:ext uri="{FF2B5EF4-FFF2-40B4-BE49-F238E27FC236}">
                <a16:creationId xmlns:a16="http://schemas.microsoft.com/office/drawing/2014/main" id="{CED54211-22E2-D436-FE4F-ACA196D66A9E}"/>
              </a:ext>
            </a:extLst>
          </p:cNvPr>
          <p:cNvSpPr/>
          <p:nvPr/>
        </p:nvSpPr>
        <p:spPr>
          <a:xfrm rot="2367975">
            <a:off x="4276046" y="2971503"/>
            <a:ext cx="554691" cy="554635"/>
          </a:xfrm>
          <a:custGeom>
            <a:avLst/>
            <a:gdLst/>
            <a:ahLst/>
            <a:cxnLst/>
            <a:rect l="l" t="t" r="r" b="b"/>
            <a:pathLst>
              <a:path w="9983" h="9982" extrusionOk="0">
                <a:moveTo>
                  <a:pt x="4989" y="1"/>
                </a:moveTo>
                <a:cubicBezTo>
                  <a:pt x="2234" y="1"/>
                  <a:pt x="0" y="2236"/>
                  <a:pt x="0" y="4991"/>
                </a:cubicBezTo>
                <a:cubicBezTo>
                  <a:pt x="0" y="7747"/>
                  <a:pt x="2235" y="9982"/>
                  <a:pt x="4991" y="9982"/>
                </a:cubicBezTo>
                <a:cubicBezTo>
                  <a:pt x="7747" y="9982"/>
                  <a:pt x="9982" y="7747"/>
                  <a:pt x="9982" y="4991"/>
                </a:cubicBezTo>
                <a:cubicBezTo>
                  <a:pt x="9982" y="2235"/>
                  <a:pt x="7747" y="1"/>
                  <a:pt x="4991" y="1"/>
                </a:cubicBezTo>
                <a:cubicBezTo>
                  <a:pt x="4991" y="1"/>
                  <a:pt x="4990" y="1"/>
                  <a:pt x="49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005;p43">
            <a:extLst>
              <a:ext uri="{FF2B5EF4-FFF2-40B4-BE49-F238E27FC236}">
                <a16:creationId xmlns:a16="http://schemas.microsoft.com/office/drawing/2014/main" id="{44DBD070-EFD4-C9C1-670A-234F3411EED7}"/>
              </a:ext>
            </a:extLst>
          </p:cNvPr>
          <p:cNvSpPr/>
          <p:nvPr/>
        </p:nvSpPr>
        <p:spPr>
          <a:xfrm rot="1444094">
            <a:off x="5320679" y="3631499"/>
            <a:ext cx="800220" cy="800220"/>
          </a:xfrm>
          <a:custGeom>
            <a:avLst/>
            <a:gdLst/>
            <a:ahLst/>
            <a:cxnLst/>
            <a:rect l="l" t="t" r="r" b="b"/>
            <a:pathLst>
              <a:path w="14402" h="14402" extrusionOk="0">
                <a:moveTo>
                  <a:pt x="7202" y="14402"/>
                </a:moveTo>
                <a:cubicBezTo>
                  <a:pt x="3231" y="14402"/>
                  <a:pt x="1" y="11172"/>
                  <a:pt x="1" y="7202"/>
                </a:cubicBezTo>
                <a:cubicBezTo>
                  <a:pt x="1" y="3231"/>
                  <a:pt x="3231" y="1"/>
                  <a:pt x="7202" y="1"/>
                </a:cubicBezTo>
                <a:cubicBezTo>
                  <a:pt x="11172" y="1"/>
                  <a:pt x="14402" y="3231"/>
                  <a:pt x="14402" y="7202"/>
                </a:cubicBezTo>
                <a:cubicBezTo>
                  <a:pt x="14402" y="11172"/>
                  <a:pt x="11172" y="14402"/>
                  <a:pt x="7202" y="14402"/>
                </a:cubicBezTo>
                <a:close/>
              </a:path>
            </a:pathLst>
          </a:custGeom>
          <a:solidFill>
            <a:srgbClr val="3E85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006;p43">
            <a:extLst>
              <a:ext uri="{FF2B5EF4-FFF2-40B4-BE49-F238E27FC236}">
                <a16:creationId xmlns:a16="http://schemas.microsoft.com/office/drawing/2014/main" id="{349195F1-04E5-06AF-2D94-62CF0067EC5A}"/>
              </a:ext>
            </a:extLst>
          </p:cNvPr>
          <p:cNvSpPr/>
          <p:nvPr/>
        </p:nvSpPr>
        <p:spPr>
          <a:xfrm rot="1444094">
            <a:off x="5443471" y="3772573"/>
            <a:ext cx="554631" cy="554631"/>
          </a:xfrm>
          <a:custGeom>
            <a:avLst/>
            <a:gdLst/>
            <a:ahLst/>
            <a:cxnLst/>
            <a:rect l="l" t="t" r="r" b="b"/>
            <a:pathLst>
              <a:path w="9982" h="9982" extrusionOk="0">
                <a:moveTo>
                  <a:pt x="4994" y="1"/>
                </a:moveTo>
                <a:cubicBezTo>
                  <a:pt x="4993" y="1"/>
                  <a:pt x="4992" y="1"/>
                  <a:pt x="4992" y="1"/>
                </a:cubicBezTo>
                <a:cubicBezTo>
                  <a:pt x="2235" y="1"/>
                  <a:pt x="1" y="2235"/>
                  <a:pt x="1" y="4991"/>
                </a:cubicBezTo>
                <a:cubicBezTo>
                  <a:pt x="1" y="7747"/>
                  <a:pt x="2235" y="9982"/>
                  <a:pt x="4992" y="9982"/>
                </a:cubicBezTo>
                <a:cubicBezTo>
                  <a:pt x="7747" y="9982"/>
                  <a:pt x="9982" y="7747"/>
                  <a:pt x="9982" y="4991"/>
                </a:cubicBezTo>
                <a:cubicBezTo>
                  <a:pt x="9982" y="2236"/>
                  <a:pt x="7748" y="1"/>
                  <a:pt x="49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5" name="Google Shape;1018;p43">
            <a:extLst>
              <a:ext uri="{FF2B5EF4-FFF2-40B4-BE49-F238E27FC236}">
                <a16:creationId xmlns:a16="http://schemas.microsoft.com/office/drawing/2014/main" id="{1A8137ED-F359-9779-EAFB-02A18F765357}"/>
              </a:ext>
            </a:extLst>
          </p:cNvPr>
          <p:cNvSpPr/>
          <p:nvPr/>
        </p:nvSpPr>
        <p:spPr>
          <a:xfrm>
            <a:off x="5256717" y="2327588"/>
            <a:ext cx="908649" cy="908601"/>
          </a:xfrm>
          <a:custGeom>
            <a:avLst/>
            <a:gdLst/>
            <a:ahLst/>
            <a:cxnLst/>
            <a:rect l="l" t="t" r="r" b="b"/>
            <a:pathLst>
              <a:path w="18882" h="18881" extrusionOk="0">
                <a:moveTo>
                  <a:pt x="9441" y="1"/>
                </a:moveTo>
                <a:cubicBezTo>
                  <a:pt x="4227" y="1"/>
                  <a:pt x="0" y="4227"/>
                  <a:pt x="0" y="9441"/>
                </a:cubicBezTo>
                <a:cubicBezTo>
                  <a:pt x="0" y="14654"/>
                  <a:pt x="4227" y="18880"/>
                  <a:pt x="9441" y="18880"/>
                </a:cubicBezTo>
                <a:cubicBezTo>
                  <a:pt x="14653" y="18880"/>
                  <a:pt x="18882" y="14654"/>
                  <a:pt x="18882" y="9441"/>
                </a:cubicBezTo>
                <a:cubicBezTo>
                  <a:pt x="18882" y="4227"/>
                  <a:pt x="14653" y="1"/>
                  <a:pt x="9441" y="1"/>
                </a:cubicBezTo>
                <a:close/>
              </a:path>
            </a:pathLst>
          </a:custGeom>
          <a:solidFill>
            <a:srgbClr val="E9E9E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A</a:t>
            </a:r>
            <a:r>
              <a:rPr kumimoji="0" lang="pl-PL" sz="1600" b="1" i="0" u="none" strike="noStrike" kern="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ctors</a:t>
            </a: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6" name="Google Shape;1049;p43">
            <a:extLst>
              <a:ext uri="{FF2B5EF4-FFF2-40B4-BE49-F238E27FC236}">
                <a16:creationId xmlns:a16="http://schemas.microsoft.com/office/drawing/2014/main" id="{0DF74281-BDAC-684C-03B4-F460FFC535A1}"/>
              </a:ext>
            </a:extLst>
          </p:cNvPr>
          <p:cNvSpPr/>
          <p:nvPr/>
        </p:nvSpPr>
        <p:spPr>
          <a:xfrm>
            <a:off x="6402068" y="1699309"/>
            <a:ext cx="272859" cy="272118"/>
          </a:xfrm>
          <a:custGeom>
            <a:avLst/>
            <a:gdLst/>
            <a:ahLst/>
            <a:cxnLst/>
            <a:rect l="l" t="t" r="r" b="b"/>
            <a:pathLst>
              <a:path w="11784" h="11752" extrusionOk="0">
                <a:moveTo>
                  <a:pt x="1040" y="0"/>
                </a:moveTo>
                <a:cubicBezTo>
                  <a:pt x="441" y="0"/>
                  <a:pt x="0" y="473"/>
                  <a:pt x="0" y="1040"/>
                </a:cubicBezTo>
                <a:cubicBezTo>
                  <a:pt x="0" y="1639"/>
                  <a:pt x="473" y="2048"/>
                  <a:pt x="1040" y="2048"/>
                </a:cubicBezTo>
                <a:lnTo>
                  <a:pt x="1386" y="2048"/>
                </a:lnTo>
                <a:lnTo>
                  <a:pt x="1386" y="2426"/>
                </a:lnTo>
                <a:cubicBezTo>
                  <a:pt x="1386" y="2993"/>
                  <a:pt x="1859" y="3434"/>
                  <a:pt x="2426" y="3434"/>
                </a:cubicBezTo>
                <a:lnTo>
                  <a:pt x="5577" y="3434"/>
                </a:lnTo>
                <a:lnTo>
                  <a:pt x="5577" y="4159"/>
                </a:lnTo>
                <a:lnTo>
                  <a:pt x="4537" y="4159"/>
                </a:lnTo>
                <a:cubicBezTo>
                  <a:pt x="3938" y="4159"/>
                  <a:pt x="3466" y="4632"/>
                  <a:pt x="3466" y="5167"/>
                </a:cubicBezTo>
                <a:lnTo>
                  <a:pt x="3466" y="6585"/>
                </a:lnTo>
                <a:cubicBezTo>
                  <a:pt x="3466" y="7183"/>
                  <a:pt x="3938" y="7625"/>
                  <a:pt x="4537" y="7625"/>
                </a:cubicBezTo>
                <a:lnTo>
                  <a:pt x="5577" y="7625"/>
                </a:lnTo>
                <a:lnTo>
                  <a:pt x="5577" y="8318"/>
                </a:lnTo>
                <a:lnTo>
                  <a:pt x="2426" y="8318"/>
                </a:lnTo>
                <a:cubicBezTo>
                  <a:pt x="1828" y="8318"/>
                  <a:pt x="1386" y="8790"/>
                  <a:pt x="1386" y="9357"/>
                </a:cubicBezTo>
                <a:lnTo>
                  <a:pt x="1386" y="9704"/>
                </a:lnTo>
                <a:lnTo>
                  <a:pt x="1040" y="9704"/>
                </a:lnTo>
                <a:cubicBezTo>
                  <a:pt x="441" y="9704"/>
                  <a:pt x="0" y="10176"/>
                  <a:pt x="0" y="10744"/>
                </a:cubicBezTo>
                <a:cubicBezTo>
                  <a:pt x="0" y="11311"/>
                  <a:pt x="473" y="11752"/>
                  <a:pt x="1040" y="11752"/>
                </a:cubicBezTo>
                <a:lnTo>
                  <a:pt x="2426" y="11752"/>
                </a:lnTo>
                <a:cubicBezTo>
                  <a:pt x="2993" y="11752"/>
                  <a:pt x="3434" y="11279"/>
                  <a:pt x="3434" y="10744"/>
                </a:cubicBezTo>
                <a:cubicBezTo>
                  <a:pt x="3434" y="10145"/>
                  <a:pt x="2962" y="9704"/>
                  <a:pt x="2426" y="9704"/>
                </a:cubicBezTo>
                <a:lnTo>
                  <a:pt x="2048" y="9704"/>
                </a:lnTo>
                <a:lnTo>
                  <a:pt x="2048" y="9357"/>
                </a:lnTo>
                <a:cubicBezTo>
                  <a:pt x="2048" y="9168"/>
                  <a:pt x="2206" y="9011"/>
                  <a:pt x="2426" y="9011"/>
                </a:cubicBezTo>
                <a:lnTo>
                  <a:pt x="5577" y="9011"/>
                </a:lnTo>
                <a:lnTo>
                  <a:pt x="5577" y="9704"/>
                </a:lnTo>
                <a:lnTo>
                  <a:pt x="5199" y="9704"/>
                </a:lnTo>
                <a:cubicBezTo>
                  <a:pt x="4631" y="9704"/>
                  <a:pt x="4190" y="10176"/>
                  <a:pt x="4190" y="10744"/>
                </a:cubicBezTo>
                <a:cubicBezTo>
                  <a:pt x="4190" y="11311"/>
                  <a:pt x="4663" y="11752"/>
                  <a:pt x="5199" y="11752"/>
                </a:cubicBezTo>
                <a:lnTo>
                  <a:pt x="6585" y="11752"/>
                </a:lnTo>
                <a:cubicBezTo>
                  <a:pt x="7183" y="11752"/>
                  <a:pt x="7593" y="11279"/>
                  <a:pt x="7593" y="10744"/>
                </a:cubicBezTo>
                <a:cubicBezTo>
                  <a:pt x="7593" y="10145"/>
                  <a:pt x="7120" y="9704"/>
                  <a:pt x="6585" y="9704"/>
                </a:cubicBezTo>
                <a:lnTo>
                  <a:pt x="6238" y="9704"/>
                </a:lnTo>
                <a:lnTo>
                  <a:pt x="6238" y="9011"/>
                </a:lnTo>
                <a:lnTo>
                  <a:pt x="9389" y="9011"/>
                </a:lnTo>
                <a:cubicBezTo>
                  <a:pt x="9578" y="9011"/>
                  <a:pt x="9735" y="9168"/>
                  <a:pt x="9735" y="9357"/>
                </a:cubicBezTo>
                <a:lnTo>
                  <a:pt x="9735" y="9704"/>
                </a:lnTo>
                <a:lnTo>
                  <a:pt x="9389" y="9704"/>
                </a:lnTo>
                <a:cubicBezTo>
                  <a:pt x="8790" y="9704"/>
                  <a:pt x="8349" y="10176"/>
                  <a:pt x="8349" y="10744"/>
                </a:cubicBezTo>
                <a:cubicBezTo>
                  <a:pt x="8349" y="11311"/>
                  <a:pt x="8822" y="11752"/>
                  <a:pt x="9389" y="11752"/>
                </a:cubicBezTo>
                <a:lnTo>
                  <a:pt x="10743" y="11752"/>
                </a:lnTo>
                <a:cubicBezTo>
                  <a:pt x="11342" y="11752"/>
                  <a:pt x="11783" y="11279"/>
                  <a:pt x="11783" y="10744"/>
                </a:cubicBezTo>
                <a:cubicBezTo>
                  <a:pt x="11783" y="10145"/>
                  <a:pt x="11311" y="9704"/>
                  <a:pt x="10743" y="9704"/>
                </a:cubicBezTo>
                <a:lnTo>
                  <a:pt x="10397" y="9704"/>
                </a:lnTo>
                <a:lnTo>
                  <a:pt x="10397" y="9357"/>
                </a:lnTo>
                <a:cubicBezTo>
                  <a:pt x="10397" y="8759"/>
                  <a:pt x="9924" y="8318"/>
                  <a:pt x="9389" y="8318"/>
                </a:cubicBezTo>
                <a:lnTo>
                  <a:pt x="6238" y="8318"/>
                </a:lnTo>
                <a:lnTo>
                  <a:pt x="6238" y="7625"/>
                </a:lnTo>
                <a:lnTo>
                  <a:pt x="7246" y="7625"/>
                </a:lnTo>
                <a:cubicBezTo>
                  <a:pt x="7845" y="7625"/>
                  <a:pt x="8318" y="7152"/>
                  <a:pt x="8318" y="6585"/>
                </a:cubicBezTo>
                <a:lnTo>
                  <a:pt x="8318" y="5167"/>
                </a:lnTo>
                <a:cubicBezTo>
                  <a:pt x="8318" y="4569"/>
                  <a:pt x="7845" y="4159"/>
                  <a:pt x="7246" y="4159"/>
                </a:cubicBezTo>
                <a:lnTo>
                  <a:pt x="6238" y="4159"/>
                </a:lnTo>
                <a:lnTo>
                  <a:pt x="6238" y="3434"/>
                </a:lnTo>
                <a:lnTo>
                  <a:pt x="9389" y="3434"/>
                </a:lnTo>
                <a:cubicBezTo>
                  <a:pt x="9956" y="3434"/>
                  <a:pt x="10397" y="2962"/>
                  <a:pt x="10397" y="2426"/>
                </a:cubicBezTo>
                <a:lnTo>
                  <a:pt x="10397" y="2048"/>
                </a:lnTo>
                <a:lnTo>
                  <a:pt x="10743" y="2048"/>
                </a:lnTo>
                <a:cubicBezTo>
                  <a:pt x="11342" y="2048"/>
                  <a:pt x="11783" y="1576"/>
                  <a:pt x="11783" y="1040"/>
                </a:cubicBezTo>
                <a:cubicBezTo>
                  <a:pt x="11783" y="441"/>
                  <a:pt x="11311" y="0"/>
                  <a:pt x="10743" y="0"/>
                </a:cubicBezTo>
                <a:lnTo>
                  <a:pt x="9389" y="0"/>
                </a:lnTo>
                <a:cubicBezTo>
                  <a:pt x="8790" y="0"/>
                  <a:pt x="8349" y="473"/>
                  <a:pt x="8349" y="1040"/>
                </a:cubicBezTo>
                <a:cubicBezTo>
                  <a:pt x="8349" y="1639"/>
                  <a:pt x="8822" y="2048"/>
                  <a:pt x="9389" y="2048"/>
                </a:cubicBezTo>
                <a:lnTo>
                  <a:pt x="9735" y="2048"/>
                </a:lnTo>
                <a:lnTo>
                  <a:pt x="9735" y="2426"/>
                </a:lnTo>
                <a:cubicBezTo>
                  <a:pt x="9735" y="2615"/>
                  <a:pt x="9578" y="2773"/>
                  <a:pt x="9389" y="2773"/>
                </a:cubicBezTo>
                <a:lnTo>
                  <a:pt x="6238" y="2773"/>
                </a:lnTo>
                <a:lnTo>
                  <a:pt x="6238" y="2048"/>
                </a:lnTo>
                <a:lnTo>
                  <a:pt x="6585" y="2048"/>
                </a:lnTo>
                <a:cubicBezTo>
                  <a:pt x="7183" y="2048"/>
                  <a:pt x="7593" y="1576"/>
                  <a:pt x="7593" y="1040"/>
                </a:cubicBezTo>
                <a:cubicBezTo>
                  <a:pt x="7593" y="441"/>
                  <a:pt x="7120" y="0"/>
                  <a:pt x="6585" y="0"/>
                </a:cubicBezTo>
                <a:lnTo>
                  <a:pt x="5199" y="0"/>
                </a:lnTo>
                <a:cubicBezTo>
                  <a:pt x="4631" y="0"/>
                  <a:pt x="4190" y="473"/>
                  <a:pt x="4190" y="1040"/>
                </a:cubicBezTo>
                <a:cubicBezTo>
                  <a:pt x="4190" y="1639"/>
                  <a:pt x="4663" y="2048"/>
                  <a:pt x="5199" y="2048"/>
                </a:cubicBezTo>
                <a:lnTo>
                  <a:pt x="5577" y="2048"/>
                </a:lnTo>
                <a:lnTo>
                  <a:pt x="5577" y="2773"/>
                </a:lnTo>
                <a:lnTo>
                  <a:pt x="2426" y="2773"/>
                </a:lnTo>
                <a:cubicBezTo>
                  <a:pt x="2206" y="2773"/>
                  <a:pt x="2048" y="2615"/>
                  <a:pt x="2048" y="2426"/>
                </a:cubicBezTo>
                <a:lnTo>
                  <a:pt x="2048" y="2048"/>
                </a:lnTo>
                <a:lnTo>
                  <a:pt x="2426" y="2048"/>
                </a:lnTo>
                <a:cubicBezTo>
                  <a:pt x="2993" y="2048"/>
                  <a:pt x="3434" y="1576"/>
                  <a:pt x="3434" y="1040"/>
                </a:cubicBezTo>
                <a:cubicBezTo>
                  <a:pt x="3434" y="441"/>
                  <a:pt x="2962" y="0"/>
                  <a:pt x="2426" y="0"/>
                </a:cubicBezTo>
                <a:close/>
              </a:path>
            </a:pathLst>
          </a:custGeom>
          <a:solidFill>
            <a:srgbClr val="B8DC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" name="Google Shape;1001;p43">
            <a:extLst>
              <a:ext uri="{FF2B5EF4-FFF2-40B4-BE49-F238E27FC236}">
                <a16:creationId xmlns:a16="http://schemas.microsoft.com/office/drawing/2014/main" id="{6D30DAD8-9BAE-C531-5B25-2B9E369814C8}"/>
              </a:ext>
            </a:extLst>
          </p:cNvPr>
          <p:cNvSpPr/>
          <p:nvPr/>
        </p:nvSpPr>
        <p:spPr>
          <a:xfrm rot="2367975">
            <a:off x="5210588" y="3514209"/>
            <a:ext cx="1037482" cy="1037538"/>
          </a:xfrm>
          <a:custGeom>
            <a:avLst/>
            <a:gdLst/>
            <a:ahLst/>
            <a:cxnLst/>
            <a:rect l="l" t="t" r="r" b="b"/>
            <a:pathLst>
              <a:path w="18672" h="18673" extrusionOk="0">
                <a:moveTo>
                  <a:pt x="9335" y="885"/>
                </a:moveTo>
                <a:cubicBezTo>
                  <a:pt x="13995" y="885"/>
                  <a:pt x="17786" y="4677"/>
                  <a:pt x="17786" y="9337"/>
                </a:cubicBezTo>
                <a:cubicBezTo>
                  <a:pt x="17786" y="13996"/>
                  <a:pt x="13995" y="17787"/>
                  <a:pt x="9335" y="17787"/>
                </a:cubicBezTo>
                <a:cubicBezTo>
                  <a:pt x="4677" y="17787"/>
                  <a:pt x="886" y="13996"/>
                  <a:pt x="886" y="9337"/>
                </a:cubicBezTo>
                <a:cubicBezTo>
                  <a:pt x="886" y="4677"/>
                  <a:pt x="4677" y="885"/>
                  <a:pt x="9335" y="885"/>
                </a:cubicBezTo>
                <a:close/>
                <a:moveTo>
                  <a:pt x="9335" y="0"/>
                </a:moveTo>
                <a:cubicBezTo>
                  <a:pt x="4189" y="0"/>
                  <a:pt x="1" y="4188"/>
                  <a:pt x="1" y="9337"/>
                </a:cubicBezTo>
                <a:cubicBezTo>
                  <a:pt x="1" y="14484"/>
                  <a:pt x="4189" y="18672"/>
                  <a:pt x="9335" y="18672"/>
                </a:cubicBezTo>
                <a:cubicBezTo>
                  <a:pt x="14484" y="18672"/>
                  <a:pt x="18672" y="14484"/>
                  <a:pt x="18672" y="9337"/>
                </a:cubicBezTo>
                <a:cubicBezTo>
                  <a:pt x="18672" y="4188"/>
                  <a:pt x="14484" y="0"/>
                  <a:pt x="9335" y="0"/>
                </a:cubicBezTo>
                <a:close/>
              </a:path>
            </a:pathLst>
          </a:custGeom>
          <a:solidFill>
            <a:srgbClr val="3E85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E32C36D0-4B9C-4219-CE6F-8FFF7779B25D}"/>
              </a:ext>
            </a:extLst>
          </p:cNvPr>
          <p:cNvSpPr txBox="1"/>
          <p:nvPr/>
        </p:nvSpPr>
        <p:spPr>
          <a:xfrm>
            <a:off x="61440" y="1290784"/>
            <a:ext cx="380049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users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problem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owners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help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define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whether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proposed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responds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a real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providers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companies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applying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technology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technology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providers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data-platform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providers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Main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role: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define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provide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cases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samples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operating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practical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feedback. (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beneficiaries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9689BCE9-0E28-81EA-A16C-E886FD85CF79}"/>
              </a:ext>
            </a:extLst>
          </p:cNvPr>
          <p:cNvSpPr txBox="1"/>
          <p:nvPr/>
        </p:nvSpPr>
        <p:spPr>
          <a:xfrm>
            <a:off x="4218589" y="4523533"/>
            <a:ext cx="3946969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Knowledge, </a:t>
            </a:r>
            <a:r>
              <a:rPr kumimoji="0" lang="pl-PL" sz="16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testing</a:t>
            </a:r>
            <a:r>
              <a:rPr kumimoji="0" lang="pl-PL" sz="1600" b="1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validation</a:t>
            </a:r>
            <a:r>
              <a:rPr kumimoji="0" lang="pl-PL" sz="1600" b="1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1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actors</a:t>
            </a:r>
            <a:endParaRPr kumimoji="0" lang="pl-PL" sz="1600" b="1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help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generate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needed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research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organisations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laboratories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testing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bodies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assessment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/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verification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bodies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data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experts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Main</a:t>
            </a: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role: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develop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generate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test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repeatability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interoperability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and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support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validation</a:t>
            </a:r>
            <a:r>
              <a: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C4BDB0F6-0A12-5B60-0A0A-2F24A0F3085B}"/>
              </a:ext>
            </a:extLst>
          </p:cNvPr>
          <p:cNvSpPr txBox="1"/>
          <p:nvPr/>
        </p:nvSpPr>
        <p:spPr>
          <a:xfrm>
            <a:off x="8353555" y="1247019"/>
            <a:ext cx="383844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Intermediaries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representative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organisations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B8DC62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connect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individual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projects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with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wider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communities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help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test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whether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proposed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approach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transferable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symbiosis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facilitators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associations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clusters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B8DC62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networks</a:t>
            </a:r>
            <a:r>
              <a:rPr lang="pl-PL" sz="1400" dirty="0">
                <a:solidFill>
                  <a:srgbClr val="B8DC62"/>
                </a:solidFill>
                <a:latin typeface="Bahnschrift SemiLight Condensed" panose="020B0502040204020203" pitchFamily="34" charset="0"/>
              </a:rPr>
              <a:t>, </a:t>
            </a:r>
            <a:r>
              <a:rPr lang="pl-PL" sz="1400" dirty="0" err="1">
                <a:solidFill>
                  <a:srgbClr val="B8DC62"/>
                </a:solidFill>
                <a:latin typeface="Bahnschrift SemiLight Condensed" panose="020B0502040204020203" pitchFamily="34" charset="0"/>
              </a:rPr>
              <a:t>technology</a:t>
            </a:r>
            <a:r>
              <a:rPr lang="pl-PL" sz="1400" dirty="0">
                <a:solidFill>
                  <a:srgbClr val="B8DC62"/>
                </a:solidFill>
                <a:latin typeface="Bahnschrift SemiLight Condensed" panose="020B0502040204020203" pitchFamily="34" charset="0"/>
              </a:rPr>
              <a:t> </a:t>
            </a:r>
            <a:r>
              <a:rPr lang="pl-PL" sz="1400" dirty="0" err="1">
                <a:solidFill>
                  <a:srgbClr val="B8DC62"/>
                </a:solidFill>
                <a:latin typeface="Bahnschrift SemiLight Condensed" panose="020B0502040204020203" pitchFamily="34" charset="0"/>
              </a:rPr>
              <a:t>parks</a:t>
            </a:r>
            <a:r>
              <a:rPr lang="pl-PL" sz="1400" dirty="0">
                <a:solidFill>
                  <a:srgbClr val="B8DC62"/>
                </a:solidFill>
                <a:latin typeface="Bahnschrift SemiLight Condensed" panose="020B0502040204020203" pitchFamily="34" charset="0"/>
              </a:rPr>
              <a:t>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B8DC62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Main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role: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represent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broader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needs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identify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additional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cases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mobilise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companies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support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consensus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building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6" name="pole tekstowe 65">
            <a:extLst>
              <a:ext uri="{FF2B5EF4-FFF2-40B4-BE49-F238E27FC236}">
                <a16:creationId xmlns:a16="http://schemas.microsoft.com/office/drawing/2014/main" id="{AD3A1104-2BE0-5705-A84D-5927A6EA60B7}"/>
              </a:ext>
            </a:extLst>
          </p:cNvPr>
          <p:cNvSpPr txBox="1"/>
          <p:nvPr/>
        </p:nvSpPr>
        <p:spPr>
          <a:xfrm>
            <a:off x="8515163" y="3979058"/>
            <a:ext cx="367683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Regulatory and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enabling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actors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are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important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where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standardisation-related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issue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interacts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with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regulation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permitting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status, public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procurement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other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framework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regulators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competent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authorities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public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authorities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policy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makers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where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appropriate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Main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role: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clarify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regulatory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constraints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compatibility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potential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links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between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policy</a:t>
            </a:r>
            <a:r>
              <a:rPr lang="pl-PL" sz="16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/</a:t>
            </a:r>
            <a:r>
              <a:rPr lang="pl-PL" sz="16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regulation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13F548B8-226F-96E9-F53C-2751CBD4D447}"/>
              </a:ext>
            </a:extLst>
          </p:cNvPr>
          <p:cNvSpPr txBox="1"/>
          <p:nvPr/>
        </p:nvSpPr>
        <p:spPr>
          <a:xfrm>
            <a:off x="61440" y="3752168"/>
            <a:ext cx="378866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actors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FFA215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They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help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ensure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the R&amp;D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work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aligned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with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later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be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transferred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appropriately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.</a:t>
            </a:r>
          </a:p>
          <a:p>
            <a:pPr marL="342900" indent="-342900">
              <a:buClr>
                <a:srgbClr val="FFA215"/>
              </a:buClr>
              <a:buFont typeface="Arial" panose="020B0604020202020204" pitchFamily="34" charset="0"/>
              <a:buChar char="•"/>
              <a:defRPr/>
            </a:pP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Standardisation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 </a:t>
            </a: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Bodies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; </a:t>
            </a:r>
          </a:p>
          <a:p>
            <a:pPr marL="342900" indent="-342900">
              <a:buClr>
                <a:srgbClr val="FFA215"/>
              </a:buClr>
              <a:buFont typeface="Arial" panose="020B0604020202020204" pitchFamily="34" charset="0"/>
              <a:buChar char="•"/>
              <a:defRPr/>
            </a:pP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relevant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 Technical </a:t>
            </a: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Committees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 and </a:t>
            </a: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Working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 </a:t>
            </a: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Groups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; </a:t>
            </a:r>
          </a:p>
          <a:p>
            <a:pPr marL="342900" indent="-342900">
              <a:buClr>
                <a:srgbClr val="FFA215"/>
              </a:buClr>
              <a:buFont typeface="Arial" panose="020B0604020202020204" pitchFamily="34" charset="0"/>
              <a:buChar char="•"/>
              <a:defRPr/>
            </a:pP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standardisation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 </a:t>
            </a:r>
            <a:r>
              <a:rPr lang="pl-PL" sz="1400" dirty="0" err="1">
                <a:solidFill>
                  <a:srgbClr val="FFA215"/>
                </a:solidFill>
                <a:latin typeface="Bahnschrift SemiLight Condensed" panose="020B0502040204020203" pitchFamily="34" charset="0"/>
              </a:rPr>
              <a:t>experts</a:t>
            </a:r>
            <a:r>
              <a:rPr lang="pl-PL" sz="1400" dirty="0">
                <a:solidFill>
                  <a:srgbClr val="FFA215"/>
                </a:solidFill>
                <a:latin typeface="Bahnschrift SemiLight Condensed" panose="020B0502040204020203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Main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role: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advise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on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work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terminology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procedures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help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avoid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duplication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; and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identify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opportunities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future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contribution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, </a:t>
            </a:r>
            <a:r>
              <a:rPr lang="pl-PL" sz="14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enable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 </a:t>
            </a:r>
            <a:r>
              <a:rPr lang="pl-PL" sz="14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liaison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, </a:t>
            </a:r>
            <a:r>
              <a:rPr lang="pl-PL" sz="14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adapt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 the </a:t>
            </a:r>
            <a:r>
              <a:rPr lang="pl-PL" sz="14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work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 (</a:t>
            </a:r>
            <a:r>
              <a:rPr lang="pl-PL" sz="14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early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 </a:t>
            </a:r>
            <a:r>
              <a:rPr lang="pl-PL" sz="1400" dirty="0" err="1">
                <a:solidFill>
                  <a:srgbClr val="5F5A3A"/>
                </a:solidFill>
                <a:latin typeface="Bahnschrift SemiLight Condensed" panose="020B0502040204020203" pitchFamily="34" charset="0"/>
              </a:rPr>
              <a:t>adapters</a:t>
            </a:r>
            <a:r>
              <a:rPr lang="pl-PL" sz="1400" dirty="0">
                <a:solidFill>
                  <a:srgbClr val="5F5A3A"/>
                </a:solidFill>
                <a:latin typeface="Bahnschrift SemiLight Condensed" panose="020B0502040204020203" pitchFamily="34" charset="0"/>
              </a:rPr>
              <a:t>)  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69" name="Tytuł 1">
            <a:extLst>
              <a:ext uri="{FF2B5EF4-FFF2-40B4-BE49-F238E27FC236}">
                <a16:creationId xmlns:a16="http://schemas.microsoft.com/office/drawing/2014/main" id="{3E072950-4ECE-0B66-5C54-670F72E7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rmAutofit/>
          </a:bodyPr>
          <a:lstStyle/>
          <a:p>
            <a:r>
              <a:rPr lang="pl-PL" sz="4000"/>
              <a:t>Step  6  </a:t>
            </a:r>
            <a:r>
              <a:rPr lang="pl-PL" sz="4000" err="1"/>
              <a:t>Identify</a:t>
            </a:r>
            <a:r>
              <a:rPr lang="pl-PL" sz="4000"/>
              <a:t> &amp; </a:t>
            </a:r>
            <a:r>
              <a:rPr lang="pl-PL" sz="4000" err="1"/>
              <a:t>Engage</a:t>
            </a:r>
            <a:r>
              <a:rPr lang="pl-PL" sz="4000"/>
              <a:t> the </a:t>
            </a:r>
            <a:r>
              <a:rPr lang="pl-PL" sz="4000" err="1"/>
              <a:t>right</a:t>
            </a:r>
            <a:r>
              <a:rPr lang="pl-PL" sz="4000"/>
              <a:t> </a:t>
            </a:r>
            <a:r>
              <a:rPr lang="pl-PL" sz="4000" err="1"/>
              <a:t>actors</a:t>
            </a:r>
            <a:endParaRPr lang="pl-PL" sz="4000"/>
          </a:p>
        </p:txBody>
      </p:sp>
      <p:grpSp>
        <p:nvGrpSpPr>
          <p:cNvPr id="70" name="Google Shape;325;p24">
            <a:extLst>
              <a:ext uri="{FF2B5EF4-FFF2-40B4-BE49-F238E27FC236}">
                <a16:creationId xmlns:a16="http://schemas.microsoft.com/office/drawing/2014/main" id="{8AD1E3B0-CDED-9CE7-1A2A-798BC979FAAA}"/>
              </a:ext>
            </a:extLst>
          </p:cNvPr>
          <p:cNvGrpSpPr/>
          <p:nvPr/>
        </p:nvGrpSpPr>
        <p:grpSpPr>
          <a:xfrm>
            <a:off x="4682458" y="1575486"/>
            <a:ext cx="368157" cy="365699"/>
            <a:chOff x="-59470075" y="3308975"/>
            <a:chExt cx="318200" cy="316075"/>
          </a:xfrm>
          <a:solidFill>
            <a:srgbClr val="A6A6A6"/>
          </a:solidFill>
        </p:grpSpPr>
        <p:sp>
          <p:nvSpPr>
            <p:cNvPr id="71" name="Google Shape;326;p24">
              <a:extLst>
                <a:ext uri="{FF2B5EF4-FFF2-40B4-BE49-F238E27FC236}">
                  <a16:creationId xmlns:a16="http://schemas.microsoft.com/office/drawing/2014/main" id="{848AF728-18FB-3951-06D0-FB8A7D967161}"/>
                </a:ext>
              </a:extLst>
            </p:cNvPr>
            <p:cNvSpPr/>
            <p:nvPr/>
          </p:nvSpPr>
          <p:spPr>
            <a:xfrm>
              <a:off x="-59403925" y="3522625"/>
              <a:ext cx="21275" cy="20500"/>
            </a:xfrm>
            <a:custGeom>
              <a:avLst/>
              <a:gdLst/>
              <a:ahLst/>
              <a:cxnLst/>
              <a:rect l="l" t="t" r="r" b="b"/>
              <a:pathLst>
                <a:path w="851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51" y="820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327;p24">
              <a:extLst>
                <a:ext uri="{FF2B5EF4-FFF2-40B4-BE49-F238E27FC236}">
                  <a16:creationId xmlns:a16="http://schemas.microsoft.com/office/drawing/2014/main" id="{EFABDD7A-886E-63F2-5FE2-9C737C946655}"/>
                </a:ext>
              </a:extLst>
            </p:cNvPr>
            <p:cNvSpPr/>
            <p:nvPr/>
          </p:nvSpPr>
          <p:spPr>
            <a:xfrm>
              <a:off x="-593621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328;p24">
              <a:extLst>
                <a:ext uri="{FF2B5EF4-FFF2-40B4-BE49-F238E27FC236}">
                  <a16:creationId xmlns:a16="http://schemas.microsoft.com/office/drawing/2014/main" id="{2C948073-DBA6-2FE9-65F0-85C621A9CDD0}"/>
                </a:ext>
              </a:extLst>
            </p:cNvPr>
            <p:cNvSpPr/>
            <p:nvPr/>
          </p:nvSpPr>
          <p:spPr>
            <a:xfrm>
              <a:off x="-593212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329;p24">
              <a:extLst>
                <a:ext uri="{FF2B5EF4-FFF2-40B4-BE49-F238E27FC236}">
                  <a16:creationId xmlns:a16="http://schemas.microsoft.com/office/drawing/2014/main" id="{6BDD3DFF-B7DA-7845-19AC-D7059FDFADE7}"/>
                </a:ext>
              </a:extLst>
            </p:cNvPr>
            <p:cNvSpPr/>
            <p:nvPr/>
          </p:nvSpPr>
          <p:spPr>
            <a:xfrm>
              <a:off x="-592794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330;p24">
              <a:extLst>
                <a:ext uri="{FF2B5EF4-FFF2-40B4-BE49-F238E27FC236}">
                  <a16:creationId xmlns:a16="http://schemas.microsoft.com/office/drawing/2014/main" id="{979C668F-D514-D3A2-24F6-E9612C73DB70}"/>
                </a:ext>
              </a:extLst>
            </p:cNvPr>
            <p:cNvSpPr/>
            <p:nvPr/>
          </p:nvSpPr>
          <p:spPr>
            <a:xfrm>
              <a:off x="-59470075" y="3418825"/>
              <a:ext cx="317425" cy="206225"/>
            </a:xfrm>
            <a:custGeom>
              <a:avLst/>
              <a:gdLst/>
              <a:ahLst/>
              <a:cxnLst/>
              <a:rect l="l" t="t" r="r" b="b"/>
              <a:pathLst>
                <a:path w="12697" h="8249" extrusionOk="0">
                  <a:moveTo>
                    <a:pt x="10523" y="3334"/>
                  </a:moveTo>
                  <a:cubicBezTo>
                    <a:pt x="10775" y="3334"/>
                    <a:pt x="10932" y="3523"/>
                    <a:pt x="10932" y="3775"/>
                  </a:cubicBezTo>
                  <a:lnTo>
                    <a:pt x="10932" y="5413"/>
                  </a:lnTo>
                  <a:cubicBezTo>
                    <a:pt x="10932" y="5665"/>
                    <a:pt x="10712" y="5854"/>
                    <a:pt x="10523" y="5854"/>
                  </a:cubicBezTo>
                  <a:lnTo>
                    <a:pt x="2268" y="5854"/>
                  </a:lnTo>
                  <a:cubicBezTo>
                    <a:pt x="2016" y="5854"/>
                    <a:pt x="1827" y="5665"/>
                    <a:pt x="1827" y="5413"/>
                  </a:cubicBezTo>
                  <a:lnTo>
                    <a:pt x="1827" y="3775"/>
                  </a:lnTo>
                  <a:cubicBezTo>
                    <a:pt x="1827" y="3523"/>
                    <a:pt x="2016" y="3334"/>
                    <a:pt x="2268" y="3334"/>
                  </a:cubicBezTo>
                  <a:close/>
                  <a:moveTo>
                    <a:pt x="2893" y="1"/>
                  </a:moveTo>
                  <a:cubicBezTo>
                    <a:pt x="2822" y="1"/>
                    <a:pt x="2748" y="18"/>
                    <a:pt x="2678" y="57"/>
                  </a:cubicBezTo>
                  <a:lnTo>
                    <a:pt x="221" y="1727"/>
                  </a:lnTo>
                  <a:cubicBezTo>
                    <a:pt x="95" y="1790"/>
                    <a:pt x="0" y="1916"/>
                    <a:pt x="0" y="2073"/>
                  </a:cubicBezTo>
                  <a:lnTo>
                    <a:pt x="0" y="7870"/>
                  </a:lnTo>
                  <a:cubicBezTo>
                    <a:pt x="0" y="8091"/>
                    <a:pt x="221" y="8248"/>
                    <a:pt x="410" y="8248"/>
                  </a:cubicBezTo>
                  <a:lnTo>
                    <a:pt x="12255" y="8248"/>
                  </a:lnTo>
                  <a:cubicBezTo>
                    <a:pt x="12507" y="8248"/>
                    <a:pt x="12665" y="8059"/>
                    <a:pt x="12665" y="7870"/>
                  </a:cubicBezTo>
                  <a:lnTo>
                    <a:pt x="12665" y="2073"/>
                  </a:lnTo>
                  <a:cubicBezTo>
                    <a:pt x="12697" y="1884"/>
                    <a:pt x="12507" y="1664"/>
                    <a:pt x="12287" y="1664"/>
                  </a:cubicBezTo>
                  <a:lnTo>
                    <a:pt x="5797" y="1664"/>
                  </a:lnTo>
                  <a:lnTo>
                    <a:pt x="5797" y="404"/>
                  </a:lnTo>
                  <a:cubicBezTo>
                    <a:pt x="5797" y="166"/>
                    <a:pt x="5600" y="1"/>
                    <a:pt x="5382" y="1"/>
                  </a:cubicBezTo>
                  <a:cubicBezTo>
                    <a:pt x="5311" y="1"/>
                    <a:pt x="5237" y="18"/>
                    <a:pt x="5167" y="57"/>
                  </a:cubicBezTo>
                  <a:lnTo>
                    <a:pt x="3308" y="1286"/>
                  </a:lnTo>
                  <a:lnTo>
                    <a:pt x="3308" y="404"/>
                  </a:lnTo>
                  <a:cubicBezTo>
                    <a:pt x="3308" y="166"/>
                    <a:pt x="3111" y="1"/>
                    <a:pt x="28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6" name="Google Shape;331;p24">
              <a:extLst>
                <a:ext uri="{FF2B5EF4-FFF2-40B4-BE49-F238E27FC236}">
                  <a16:creationId xmlns:a16="http://schemas.microsoft.com/office/drawing/2014/main" id="{D96C07AA-72FF-EA2E-5888-AFE308998611}"/>
                </a:ext>
              </a:extLst>
            </p:cNvPr>
            <p:cNvSpPr/>
            <p:nvPr/>
          </p:nvSpPr>
          <p:spPr>
            <a:xfrm>
              <a:off x="-592385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7" name="Google Shape;332;p24">
              <a:extLst>
                <a:ext uri="{FF2B5EF4-FFF2-40B4-BE49-F238E27FC236}">
                  <a16:creationId xmlns:a16="http://schemas.microsoft.com/office/drawing/2014/main" id="{D0CD81A9-75F5-3494-FB06-354C1CEB6537}"/>
                </a:ext>
              </a:extLst>
            </p:cNvPr>
            <p:cNvSpPr/>
            <p:nvPr/>
          </p:nvSpPr>
          <p:spPr>
            <a:xfrm>
              <a:off x="-59292875" y="3308975"/>
              <a:ext cx="106350" cy="41400"/>
            </a:xfrm>
            <a:custGeom>
              <a:avLst/>
              <a:gdLst/>
              <a:ahLst/>
              <a:cxnLst/>
              <a:rect l="l" t="t" r="r" b="b"/>
              <a:pathLst>
                <a:path w="4254" h="1656" extrusionOk="0">
                  <a:moveTo>
                    <a:pt x="1305" y="1"/>
                  </a:moveTo>
                  <a:cubicBezTo>
                    <a:pt x="904" y="1"/>
                    <a:pt x="497" y="175"/>
                    <a:pt x="158" y="545"/>
                  </a:cubicBezTo>
                  <a:cubicBezTo>
                    <a:pt x="1" y="702"/>
                    <a:pt x="64" y="986"/>
                    <a:pt x="221" y="1143"/>
                  </a:cubicBezTo>
                  <a:cubicBezTo>
                    <a:pt x="311" y="1218"/>
                    <a:pt x="409" y="1258"/>
                    <a:pt x="503" y="1258"/>
                  </a:cubicBezTo>
                  <a:cubicBezTo>
                    <a:pt x="606" y="1258"/>
                    <a:pt x="706" y="1210"/>
                    <a:pt x="788" y="1112"/>
                  </a:cubicBezTo>
                  <a:cubicBezTo>
                    <a:pt x="946" y="938"/>
                    <a:pt x="1127" y="852"/>
                    <a:pt x="1308" y="852"/>
                  </a:cubicBezTo>
                  <a:cubicBezTo>
                    <a:pt x="1489" y="852"/>
                    <a:pt x="1670" y="938"/>
                    <a:pt x="1828" y="1112"/>
                  </a:cubicBezTo>
                  <a:cubicBezTo>
                    <a:pt x="2150" y="1466"/>
                    <a:pt x="2562" y="1655"/>
                    <a:pt x="2977" y="1655"/>
                  </a:cubicBezTo>
                  <a:cubicBezTo>
                    <a:pt x="3374" y="1655"/>
                    <a:pt x="3773" y="1482"/>
                    <a:pt x="4096" y="1112"/>
                  </a:cubicBezTo>
                  <a:cubicBezTo>
                    <a:pt x="4254" y="954"/>
                    <a:pt x="4222" y="671"/>
                    <a:pt x="4065" y="513"/>
                  </a:cubicBezTo>
                  <a:cubicBezTo>
                    <a:pt x="3990" y="438"/>
                    <a:pt x="3886" y="399"/>
                    <a:pt x="3781" y="399"/>
                  </a:cubicBezTo>
                  <a:cubicBezTo>
                    <a:pt x="3665" y="399"/>
                    <a:pt x="3549" y="446"/>
                    <a:pt x="3466" y="545"/>
                  </a:cubicBezTo>
                  <a:cubicBezTo>
                    <a:pt x="3309" y="734"/>
                    <a:pt x="3135" y="828"/>
                    <a:pt x="2962" y="828"/>
                  </a:cubicBezTo>
                  <a:cubicBezTo>
                    <a:pt x="2789" y="828"/>
                    <a:pt x="2616" y="734"/>
                    <a:pt x="2458" y="545"/>
                  </a:cubicBezTo>
                  <a:cubicBezTo>
                    <a:pt x="2136" y="191"/>
                    <a:pt x="1724" y="1"/>
                    <a:pt x="1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333;p24">
              <a:extLst>
                <a:ext uri="{FF2B5EF4-FFF2-40B4-BE49-F238E27FC236}">
                  <a16:creationId xmlns:a16="http://schemas.microsoft.com/office/drawing/2014/main" id="{6644CACE-1148-0535-2D02-7A0D2C033A72}"/>
                </a:ext>
              </a:extLst>
            </p:cNvPr>
            <p:cNvSpPr/>
            <p:nvPr/>
          </p:nvSpPr>
          <p:spPr>
            <a:xfrm>
              <a:off x="-59214100" y="3371400"/>
              <a:ext cx="62225" cy="68550"/>
            </a:xfrm>
            <a:custGeom>
              <a:avLst/>
              <a:gdLst/>
              <a:ahLst/>
              <a:cxnLst/>
              <a:rect l="l" t="t" r="r" b="b"/>
              <a:pathLst>
                <a:path w="2489" h="2742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742"/>
                  </a:lnTo>
                  <a:lnTo>
                    <a:pt x="2489" y="2742"/>
                  </a:lnTo>
                  <a:lnTo>
                    <a:pt x="2489" y="379"/>
                  </a:lnTo>
                  <a:cubicBezTo>
                    <a:pt x="2458" y="190"/>
                    <a:pt x="2268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334;p24">
              <a:extLst>
                <a:ext uri="{FF2B5EF4-FFF2-40B4-BE49-F238E27FC236}">
                  <a16:creationId xmlns:a16="http://schemas.microsoft.com/office/drawing/2014/main" id="{29E3A91F-51F7-9545-9949-9E379BD5F80B}"/>
                </a:ext>
              </a:extLst>
            </p:cNvPr>
            <p:cNvSpPr/>
            <p:nvPr/>
          </p:nvSpPr>
          <p:spPr>
            <a:xfrm>
              <a:off x="-59297600" y="3392600"/>
              <a:ext cx="62250" cy="48150"/>
            </a:xfrm>
            <a:custGeom>
              <a:avLst/>
              <a:gdLst/>
              <a:ahLst/>
              <a:cxnLst/>
              <a:rect l="l" t="t" r="r" b="b"/>
              <a:pathLst>
                <a:path w="2490" h="1926" extrusionOk="0">
                  <a:moveTo>
                    <a:pt x="387" y="0"/>
                  </a:moveTo>
                  <a:cubicBezTo>
                    <a:pt x="163" y="0"/>
                    <a:pt x="1" y="177"/>
                    <a:pt x="1" y="382"/>
                  </a:cubicBezTo>
                  <a:lnTo>
                    <a:pt x="1" y="1925"/>
                  </a:lnTo>
                  <a:lnTo>
                    <a:pt x="2489" y="1925"/>
                  </a:lnTo>
                  <a:lnTo>
                    <a:pt x="2489" y="382"/>
                  </a:lnTo>
                  <a:cubicBezTo>
                    <a:pt x="2489" y="161"/>
                    <a:pt x="2300" y="4"/>
                    <a:pt x="2080" y="4"/>
                  </a:cubicBezTo>
                  <a:lnTo>
                    <a:pt x="442" y="4"/>
                  </a:lnTo>
                  <a:cubicBezTo>
                    <a:pt x="423" y="1"/>
                    <a:pt x="405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8" name="Google Shape;8212;p76">
            <a:extLst>
              <a:ext uri="{FF2B5EF4-FFF2-40B4-BE49-F238E27FC236}">
                <a16:creationId xmlns:a16="http://schemas.microsoft.com/office/drawing/2014/main" id="{F1907431-0735-497A-61C7-8C516F877901}"/>
              </a:ext>
            </a:extLst>
          </p:cNvPr>
          <p:cNvGrpSpPr/>
          <p:nvPr/>
        </p:nvGrpSpPr>
        <p:grpSpPr>
          <a:xfrm>
            <a:off x="6709011" y="3053585"/>
            <a:ext cx="366364" cy="365207"/>
            <a:chOff x="-60987850" y="4100950"/>
            <a:chExt cx="316650" cy="315650"/>
          </a:xfrm>
          <a:solidFill>
            <a:srgbClr val="5F5A3A"/>
          </a:solidFill>
        </p:grpSpPr>
        <p:sp>
          <p:nvSpPr>
            <p:cNvPr id="89" name="Google Shape;8213;p76">
              <a:extLst>
                <a:ext uri="{FF2B5EF4-FFF2-40B4-BE49-F238E27FC236}">
                  <a16:creationId xmlns:a16="http://schemas.microsoft.com/office/drawing/2014/main" id="{32E6427E-0717-E5A5-3637-52489850BA10}"/>
                </a:ext>
              </a:extLst>
            </p:cNvPr>
            <p:cNvSpPr/>
            <p:nvPr/>
          </p:nvSpPr>
          <p:spPr>
            <a:xfrm>
              <a:off x="-60987850" y="4355925"/>
              <a:ext cx="315875" cy="60675"/>
            </a:xfrm>
            <a:custGeom>
              <a:avLst/>
              <a:gdLst/>
              <a:ahLst/>
              <a:cxnLst/>
              <a:rect l="l" t="t" r="r" b="b"/>
              <a:pathLst>
                <a:path w="12635" h="2427" extrusionOk="0">
                  <a:moveTo>
                    <a:pt x="1230" y="1"/>
                  </a:moveTo>
                  <a:cubicBezTo>
                    <a:pt x="537" y="1"/>
                    <a:pt x="1" y="536"/>
                    <a:pt x="1" y="1198"/>
                  </a:cubicBezTo>
                  <a:lnTo>
                    <a:pt x="1" y="2049"/>
                  </a:lnTo>
                  <a:cubicBezTo>
                    <a:pt x="1" y="2269"/>
                    <a:pt x="190" y="2427"/>
                    <a:pt x="379" y="2427"/>
                  </a:cubicBezTo>
                  <a:lnTo>
                    <a:pt x="12256" y="2427"/>
                  </a:lnTo>
                  <a:cubicBezTo>
                    <a:pt x="12477" y="2427"/>
                    <a:pt x="12634" y="2238"/>
                    <a:pt x="12634" y="2049"/>
                  </a:cubicBezTo>
                  <a:lnTo>
                    <a:pt x="12634" y="1198"/>
                  </a:lnTo>
                  <a:cubicBezTo>
                    <a:pt x="12634" y="536"/>
                    <a:pt x="12099" y="1"/>
                    <a:pt x="11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Google Shape;8214;p76">
              <a:extLst>
                <a:ext uri="{FF2B5EF4-FFF2-40B4-BE49-F238E27FC236}">
                  <a16:creationId xmlns:a16="http://schemas.microsoft.com/office/drawing/2014/main" id="{D2A4D4CA-76B7-ACE4-F37A-3215498AF58E}"/>
                </a:ext>
              </a:extLst>
            </p:cNvPr>
            <p:cNvSpPr/>
            <p:nvPr/>
          </p:nvSpPr>
          <p:spPr>
            <a:xfrm>
              <a:off x="-60987050" y="4100950"/>
              <a:ext cx="315850" cy="123475"/>
            </a:xfrm>
            <a:custGeom>
              <a:avLst/>
              <a:gdLst/>
              <a:ahLst/>
              <a:cxnLst/>
              <a:rect l="l" t="t" r="r" b="b"/>
              <a:pathLst>
                <a:path w="12634" h="4939" extrusionOk="0">
                  <a:moveTo>
                    <a:pt x="6270" y="2355"/>
                  </a:moveTo>
                  <a:cubicBezTo>
                    <a:pt x="6490" y="2355"/>
                    <a:pt x="6711" y="2544"/>
                    <a:pt x="6711" y="2796"/>
                  </a:cubicBezTo>
                  <a:cubicBezTo>
                    <a:pt x="6711" y="2985"/>
                    <a:pt x="6490" y="3174"/>
                    <a:pt x="6270" y="3174"/>
                  </a:cubicBezTo>
                  <a:cubicBezTo>
                    <a:pt x="6018" y="3174"/>
                    <a:pt x="5860" y="2985"/>
                    <a:pt x="5860" y="2796"/>
                  </a:cubicBezTo>
                  <a:cubicBezTo>
                    <a:pt x="5860" y="2544"/>
                    <a:pt x="6081" y="2355"/>
                    <a:pt x="6270" y="2355"/>
                  </a:cubicBezTo>
                  <a:close/>
                  <a:moveTo>
                    <a:pt x="6290" y="0"/>
                  </a:moveTo>
                  <a:cubicBezTo>
                    <a:pt x="6238" y="0"/>
                    <a:pt x="6191" y="8"/>
                    <a:pt x="6144" y="24"/>
                  </a:cubicBezTo>
                  <a:lnTo>
                    <a:pt x="252" y="2513"/>
                  </a:lnTo>
                  <a:cubicBezTo>
                    <a:pt x="95" y="2576"/>
                    <a:pt x="0" y="2702"/>
                    <a:pt x="0" y="2891"/>
                  </a:cubicBezTo>
                  <a:lnTo>
                    <a:pt x="0" y="4561"/>
                  </a:lnTo>
                  <a:cubicBezTo>
                    <a:pt x="0" y="4781"/>
                    <a:pt x="189" y="4939"/>
                    <a:pt x="410" y="4939"/>
                  </a:cubicBezTo>
                  <a:lnTo>
                    <a:pt x="12256" y="4939"/>
                  </a:lnTo>
                  <a:cubicBezTo>
                    <a:pt x="12476" y="4939"/>
                    <a:pt x="12634" y="4750"/>
                    <a:pt x="12634" y="4561"/>
                  </a:cubicBezTo>
                  <a:lnTo>
                    <a:pt x="12634" y="2891"/>
                  </a:lnTo>
                  <a:cubicBezTo>
                    <a:pt x="12602" y="2702"/>
                    <a:pt x="12539" y="2544"/>
                    <a:pt x="12382" y="2513"/>
                  </a:cubicBezTo>
                  <a:lnTo>
                    <a:pt x="6459" y="24"/>
                  </a:lnTo>
                  <a:cubicBezTo>
                    <a:pt x="6396" y="8"/>
                    <a:pt x="6341" y="0"/>
                    <a:pt x="62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Google Shape;8215;p76">
              <a:extLst>
                <a:ext uri="{FF2B5EF4-FFF2-40B4-BE49-F238E27FC236}">
                  <a16:creationId xmlns:a16="http://schemas.microsoft.com/office/drawing/2014/main" id="{787104AA-9A09-57A3-99DF-8685A38D44B4}"/>
                </a:ext>
              </a:extLst>
            </p:cNvPr>
            <p:cNvSpPr/>
            <p:nvPr/>
          </p:nvSpPr>
          <p:spPr>
            <a:xfrm>
              <a:off x="-60757075" y="4245675"/>
              <a:ext cx="61475" cy="89025"/>
            </a:xfrm>
            <a:custGeom>
              <a:avLst/>
              <a:gdLst/>
              <a:ahLst/>
              <a:cxnLst/>
              <a:rect l="l" t="t" r="r" b="b"/>
              <a:pathLst>
                <a:path w="2459" h="3561" extrusionOk="0">
                  <a:moveTo>
                    <a:pt x="1" y="0"/>
                  </a:moveTo>
                  <a:lnTo>
                    <a:pt x="1" y="3560"/>
                  </a:lnTo>
                  <a:lnTo>
                    <a:pt x="2458" y="3560"/>
                  </a:lnTo>
                  <a:lnTo>
                    <a:pt x="24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Google Shape;8216;p76">
              <a:extLst>
                <a:ext uri="{FF2B5EF4-FFF2-40B4-BE49-F238E27FC236}">
                  <a16:creationId xmlns:a16="http://schemas.microsoft.com/office/drawing/2014/main" id="{C267E09B-E8EE-4A18-1CB7-ADE7E817081C}"/>
                </a:ext>
              </a:extLst>
            </p:cNvPr>
            <p:cNvSpPr/>
            <p:nvPr/>
          </p:nvSpPr>
          <p:spPr>
            <a:xfrm>
              <a:off x="-60861025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Google Shape;8217;p76">
              <a:extLst>
                <a:ext uri="{FF2B5EF4-FFF2-40B4-BE49-F238E27FC236}">
                  <a16:creationId xmlns:a16="http://schemas.microsoft.com/office/drawing/2014/main" id="{05092B64-5FE8-27B8-2B7F-6164CCB0DB04}"/>
                </a:ext>
              </a:extLst>
            </p:cNvPr>
            <p:cNvSpPr/>
            <p:nvPr/>
          </p:nvSpPr>
          <p:spPr>
            <a:xfrm>
              <a:off x="-60964200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oogle Shape;7932;p75">
            <a:extLst>
              <a:ext uri="{FF2B5EF4-FFF2-40B4-BE49-F238E27FC236}">
                <a16:creationId xmlns:a16="http://schemas.microsoft.com/office/drawing/2014/main" id="{848B6821-5B8D-CE65-D12B-715941E4F512}"/>
              </a:ext>
            </a:extLst>
          </p:cNvPr>
          <p:cNvGrpSpPr/>
          <p:nvPr/>
        </p:nvGrpSpPr>
        <p:grpSpPr>
          <a:xfrm>
            <a:off x="4380587" y="3069469"/>
            <a:ext cx="368134" cy="371814"/>
            <a:chOff x="-37804925" y="3953450"/>
            <a:chExt cx="315075" cy="318225"/>
          </a:xfrm>
          <a:solidFill>
            <a:srgbClr val="FFA215"/>
          </a:solidFill>
        </p:grpSpPr>
        <p:sp>
          <p:nvSpPr>
            <p:cNvPr id="95" name="Google Shape;7933;p75">
              <a:extLst>
                <a:ext uri="{FF2B5EF4-FFF2-40B4-BE49-F238E27FC236}">
                  <a16:creationId xmlns:a16="http://schemas.microsoft.com/office/drawing/2014/main" id="{988C6F46-3718-76EF-7221-E82C4409DA52}"/>
                </a:ext>
              </a:extLst>
            </p:cNvPr>
            <p:cNvSpPr/>
            <p:nvPr/>
          </p:nvSpPr>
          <p:spPr>
            <a:xfrm>
              <a:off x="-37614300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7934;p75">
              <a:extLst>
                <a:ext uri="{FF2B5EF4-FFF2-40B4-BE49-F238E27FC236}">
                  <a16:creationId xmlns:a16="http://schemas.microsoft.com/office/drawing/2014/main" id="{C1E249BC-EDC0-FB9C-854C-61F039D55919}"/>
                </a:ext>
              </a:extLst>
            </p:cNvPr>
            <p:cNvSpPr/>
            <p:nvPr/>
          </p:nvSpPr>
          <p:spPr>
            <a:xfrm>
              <a:off x="-37761600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7935;p75">
              <a:extLst>
                <a:ext uri="{FF2B5EF4-FFF2-40B4-BE49-F238E27FC236}">
                  <a16:creationId xmlns:a16="http://schemas.microsoft.com/office/drawing/2014/main" id="{7D34A548-C78F-788A-48F7-30C2432FC4C6}"/>
                </a:ext>
              </a:extLst>
            </p:cNvPr>
            <p:cNvSpPr/>
            <p:nvPr/>
          </p:nvSpPr>
          <p:spPr>
            <a:xfrm>
              <a:off x="-37804925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8" name="Google Shape;9499;p78">
            <a:extLst>
              <a:ext uri="{FF2B5EF4-FFF2-40B4-BE49-F238E27FC236}">
                <a16:creationId xmlns:a16="http://schemas.microsoft.com/office/drawing/2014/main" id="{C7C62481-4830-7C09-92DC-555DF4BE8DA7}"/>
              </a:ext>
            </a:extLst>
          </p:cNvPr>
          <p:cNvGrpSpPr/>
          <p:nvPr/>
        </p:nvGrpSpPr>
        <p:grpSpPr>
          <a:xfrm>
            <a:off x="5538302" y="3867121"/>
            <a:ext cx="356176" cy="355051"/>
            <a:chOff x="-47524975" y="3569100"/>
            <a:chExt cx="300875" cy="299925"/>
          </a:xfrm>
          <a:solidFill>
            <a:srgbClr val="3E85C7"/>
          </a:solidFill>
        </p:grpSpPr>
        <p:sp>
          <p:nvSpPr>
            <p:cNvPr id="99" name="Google Shape;9500;p78">
              <a:extLst>
                <a:ext uri="{FF2B5EF4-FFF2-40B4-BE49-F238E27FC236}">
                  <a16:creationId xmlns:a16="http://schemas.microsoft.com/office/drawing/2014/main" id="{96951C9A-A271-D966-782B-D1C35A20EDC5}"/>
                </a:ext>
              </a:extLst>
            </p:cNvPr>
            <p:cNvSpPr/>
            <p:nvPr/>
          </p:nvSpPr>
          <p:spPr>
            <a:xfrm>
              <a:off x="-47524975" y="3755775"/>
              <a:ext cx="115000" cy="113250"/>
            </a:xfrm>
            <a:custGeom>
              <a:avLst/>
              <a:gdLst/>
              <a:ahLst/>
              <a:cxnLst/>
              <a:rect l="l" t="t" r="r" b="b"/>
              <a:pathLst>
                <a:path w="4600" h="4530" extrusionOk="0">
                  <a:moveTo>
                    <a:pt x="3088" y="0"/>
                  </a:moveTo>
                  <a:lnTo>
                    <a:pt x="378" y="2741"/>
                  </a:lnTo>
                  <a:cubicBezTo>
                    <a:pt x="0" y="3119"/>
                    <a:pt x="0" y="3781"/>
                    <a:pt x="378" y="4222"/>
                  </a:cubicBezTo>
                  <a:cubicBezTo>
                    <a:pt x="583" y="4427"/>
                    <a:pt x="851" y="4529"/>
                    <a:pt x="1123" y="4529"/>
                  </a:cubicBezTo>
                  <a:cubicBezTo>
                    <a:pt x="1394" y="4529"/>
                    <a:pt x="1670" y="4427"/>
                    <a:pt x="1890" y="4222"/>
                  </a:cubicBezTo>
                  <a:lnTo>
                    <a:pt x="4600" y="1512"/>
                  </a:lnTo>
                  <a:cubicBezTo>
                    <a:pt x="4001" y="1103"/>
                    <a:pt x="3497" y="599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Google Shape;9501;p78">
              <a:extLst>
                <a:ext uri="{FF2B5EF4-FFF2-40B4-BE49-F238E27FC236}">
                  <a16:creationId xmlns:a16="http://schemas.microsoft.com/office/drawing/2014/main" id="{488CB90A-947C-AA67-442D-AEF7930F2C6F}"/>
                </a:ext>
              </a:extLst>
            </p:cNvPr>
            <p:cNvSpPr/>
            <p:nvPr/>
          </p:nvSpPr>
          <p:spPr>
            <a:xfrm>
              <a:off x="-47346200" y="36746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36"/>
                    <a:pt x="505" y="315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Google Shape;9502;p78">
              <a:extLst>
                <a:ext uri="{FF2B5EF4-FFF2-40B4-BE49-F238E27FC236}">
                  <a16:creationId xmlns:a16="http://schemas.microsoft.com/office/drawing/2014/main" id="{6BFE9662-2924-BC9D-F05D-5FD1BA482A8B}"/>
                </a:ext>
              </a:extLst>
            </p:cNvPr>
            <p:cNvSpPr/>
            <p:nvPr/>
          </p:nvSpPr>
          <p:spPr>
            <a:xfrm>
              <a:off x="-47382425" y="364000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12"/>
                    <a:pt x="253" y="1890"/>
                    <a:pt x="694" y="2048"/>
                  </a:cubicBezTo>
                  <a:lnTo>
                    <a:pt x="694" y="1071"/>
                  </a:lnTo>
                  <a:cubicBezTo>
                    <a:pt x="694" y="851"/>
                    <a:pt x="851" y="693"/>
                    <a:pt x="1040" y="693"/>
                  </a:cubicBezTo>
                  <a:lnTo>
                    <a:pt x="2048" y="693"/>
                  </a:lnTo>
                  <a:cubicBezTo>
                    <a:pt x="1922" y="284"/>
                    <a:pt x="1513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Google Shape;9503;p78">
              <a:extLst>
                <a:ext uri="{FF2B5EF4-FFF2-40B4-BE49-F238E27FC236}">
                  <a16:creationId xmlns:a16="http://schemas.microsoft.com/office/drawing/2014/main" id="{24EE63B6-5CEB-8513-CD8A-4E821CB6BF94}"/>
                </a:ext>
              </a:extLst>
            </p:cNvPr>
            <p:cNvSpPr/>
            <p:nvPr/>
          </p:nvSpPr>
          <p:spPr>
            <a:xfrm>
              <a:off x="-47346975" y="36746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0"/>
                  </a:moveTo>
                  <a:cubicBezTo>
                    <a:pt x="1261" y="693"/>
                    <a:pt x="693" y="1260"/>
                    <a:pt x="0" y="1355"/>
                  </a:cubicBezTo>
                  <a:lnTo>
                    <a:pt x="0" y="2111"/>
                  </a:lnTo>
                  <a:lnTo>
                    <a:pt x="2111" y="2111"/>
                  </a:lnTo>
                  <a:lnTo>
                    <a:pt x="21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Google Shape;9504;p78">
              <a:extLst>
                <a:ext uri="{FF2B5EF4-FFF2-40B4-BE49-F238E27FC236}">
                  <a16:creationId xmlns:a16="http://schemas.microsoft.com/office/drawing/2014/main" id="{D3755D17-7928-7D89-F895-1143E072C471}"/>
                </a:ext>
              </a:extLst>
            </p:cNvPr>
            <p:cNvSpPr/>
            <p:nvPr/>
          </p:nvSpPr>
          <p:spPr>
            <a:xfrm>
              <a:off x="-47452525" y="3569100"/>
              <a:ext cx="228425" cy="228425"/>
            </a:xfrm>
            <a:custGeom>
              <a:avLst/>
              <a:gdLst/>
              <a:ahLst/>
              <a:cxnLst/>
              <a:rect l="l" t="t" r="r" b="b"/>
              <a:pathLst>
                <a:path w="9137" h="9137" extrusionOk="0">
                  <a:moveTo>
                    <a:pt x="3907" y="2080"/>
                  </a:moveTo>
                  <a:cubicBezTo>
                    <a:pt x="4758" y="2080"/>
                    <a:pt x="5483" y="2679"/>
                    <a:pt x="5640" y="3498"/>
                  </a:cubicBezTo>
                  <a:lnTo>
                    <a:pt x="6743" y="3498"/>
                  </a:lnTo>
                  <a:cubicBezTo>
                    <a:pt x="6932" y="3498"/>
                    <a:pt x="7089" y="3655"/>
                    <a:pt x="7089" y="3844"/>
                  </a:cubicBezTo>
                  <a:lnTo>
                    <a:pt x="7089" y="6680"/>
                  </a:lnTo>
                  <a:lnTo>
                    <a:pt x="7058" y="6680"/>
                  </a:lnTo>
                  <a:cubicBezTo>
                    <a:pt x="7058" y="6900"/>
                    <a:pt x="6900" y="7058"/>
                    <a:pt x="6680" y="7058"/>
                  </a:cubicBezTo>
                  <a:lnTo>
                    <a:pt x="3907" y="7058"/>
                  </a:lnTo>
                  <a:cubicBezTo>
                    <a:pt x="3687" y="7058"/>
                    <a:pt x="3529" y="6900"/>
                    <a:pt x="3529" y="6680"/>
                  </a:cubicBezTo>
                  <a:lnTo>
                    <a:pt x="3529" y="5577"/>
                  </a:lnTo>
                  <a:cubicBezTo>
                    <a:pt x="2742" y="5419"/>
                    <a:pt x="2111" y="4726"/>
                    <a:pt x="2111" y="3844"/>
                  </a:cubicBezTo>
                  <a:cubicBezTo>
                    <a:pt x="2111" y="2868"/>
                    <a:pt x="2899" y="2080"/>
                    <a:pt x="3907" y="2080"/>
                  </a:cubicBezTo>
                  <a:close/>
                  <a:moveTo>
                    <a:pt x="4569" y="1"/>
                  </a:moveTo>
                  <a:cubicBezTo>
                    <a:pt x="2048" y="1"/>
                    <a:pt x="1" y="2048"/>
                    <a:pt x="1" y="4569"/>
                  </a:cubicBezTo>
                  <a:cubicBezTo>
                    <a:pt x="1" y="7089"/>
                    <a:pt x="2048" y="9137"/>
                    <a:pt x="4569" y="9137"/>
                  </a:cubicBezTo>
                  <a:cubicBezTo>
                    <a:pt x="7089" y="9137"/>
                    <a:pt x="9137" y="7089"/>
                    <a:pt x="9137" y="4569"/>
                  </a:cubicBezTo>
                  <a:cubicBezTo>
                    <a:pt x="9137" y="2048"/>
                    <a:pt x="7089" y="1"/>
                    <a:pt x="4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242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8160B5-5956-A654-8BBE-346B0606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RISERS Report on IS Policy </a:t>
            </a:r>
            <a:r>
              <a:rPr lang="pl-PL" err="1"/>
              <a:t>Stakeholders</a:t>
            </a: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416B813-C615-3892-DCCE-BFC945463E08}"/>
              </a:ext>
            </a:extLst>
          </p:cNvPr>
          <p:cNvSpPr/>
          <p:nvPr/>
        </p:nvSpPr>
        <p:spPr>
          <a:xfrm>
            <a:off x="0" y="1071154"/>
            <a:ext cx="12192000" cy="5242560"/>
          </a:xfrm>
          <a:prstGeom prst="rect">
            <a:avLst/>
          </a:prstGeom>
          <a:solidFill>
            <a:srgbClr val="3E85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237348B-C064-F306-EFFF-5AD3E8EFA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59" y="1190908"/>
            <a:ext cx="3231091" cy="455961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0A02480-D7DB-E373-8A8C-E602B3F9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17" y="2255520"/>
            <a:ext cx="3094234" cy="3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556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6AECCD20-53F8-D177-9F74-6506BA25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rmAutofit/>
          </a:bodyPr>
          <a:lstStyle/>
          <a:p>
            <a:r>
              <a:rPr lang="pl-PL" sz="4000" err="1"/>
              <a:t>Examples</a:t>
            </a:r>
            <a:r>
              <a:rPr lang="pl-PL" sz="4000"/>
              <a:t> of </a:t>
            </a:r>
            <a:r>
              <a:rPr lang="pl-PL" sz="4000" err="1"/>
              <a:t>stakeholders</a:t>
            </a:r>
            <a:r>
              <a:rPr lang="pl-PL" sz="4000"/>
              <a:t> engagement </a:t>
            </a:r>
            <a:r>
              <a:rPr lang="pl-PL" sz="4000" err="1"/>
              <a:t>methods</a:t>
            </a:r>
            <a:r>
              <a:rPr lang="pl-PL" sz="4000"/>
              <a:t> </a:t>
            </a:r>
          </a:p>
        </p:txBody>
      </p:sp>
      <p:sp>
        <p:nvSpPr>
          <p:cNvPr id="163" name="Google Shape;2811;p54">
            <a:extLst>
              <a:ext uri="{FF2B5EF4-FFF2-40B4-BE49-F238E27FC236}">
                <a16:creationId xmlns:a16="http://schemas.microsoft.com/office/drawing/2014/main" id="{2192FB92-B449-50E0-EBE5-33A3E5F60497}"/>
              </a:ext>
            </a:extLst>
          </p:cNvPr>
          <p:cNvSpPr/>
          <p:nvPr/>
        </p:nvSpPr>
        <p:spPr>
          <a:xfrm rot="5400000">
            <a:off x="1316004" y="-86094"/>
            <a:ext cx="606963" cy="3238945"/>
          </a:xfrm>
          <a:prstGeom prst="round2SameRect">
            <a:avLst>
              <a:gd name="adj1" fmla="val 49646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5" name="Google Shape;2811;p54">
            <a:extLst>
              <a:ext uri="{FF2B5EF4-FFF2-40B4-BE49-F238E27FC236}">
                <a16:creationId xmlns:a16="http://schemas.microsoft.com/office/drawing/2014/main" id="{AF6DE861-EEAA-2A3A-8085-25986A629E58}"/>
              </a:ext>
            </a:extLst>
          </p:cNvPr>
          <p:cNvSpPr/>
          <p:nvPr/>
        </p:nvSpPr>
        <p:spPr>
          <a:xfrm rot="5400000">
            <a:off x="1316004" y="807177"/>
            <a:ext cx="606963" cy="3238945"/>
          </a:xfrm>
          <a:prstGeom prst="round2SameRect">
            <a:avLst>
              <a:gd name="adj1" fmla="val 49646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7" name="Google Shape;2811;p54">
            <a:extLst>
              <a:ext uri="{FF2B5EF4-FFF2-40B4-BE49-F238E27FC236}">
                <a16:creationId xmlns:a16="http://schemas.microsoft.com/office/drawing/2014/main" id="{DF7E386B-4546-5E70-2FDD-DF12B373BED7}"/>
              </a:ext>
            </a:extLst>
          </p:cNvPr>
          <p:cNvSpPr/>
          <p:nvPr/>
        </p:nvSpPr>
        <p:spPr>
          <a:xfrm rot="5400000">
            <a:off x="1307931" y="1673905"/>
            <a:ext cx="606963" cy="3238945"/>
          </a:xfrm>
          <a:prstGeom prst="round2SameRect">
            <a:avLst>
              <a:gd name="adj1" fmla="val 49646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9" name="Google Shape;2811;p54">
            <a:extLst>
              <a:ext uri="{FF2B5EF4-FFF2-40B4-BE49-F238E27FC236}">
                <a16:creationId xmlns:a16="http://schemas.microsoft.com/office/drawing/2014/main" id="{0A3DBA78-AA73-0B54-0A61-58D8297BF2CC}"/>
              </a:ext>
            </a:extLst>
          </p:cNvPr>
          <p:cNvSpPr/>
          <p:nvPr/>
        </p:nvSpPr>
        <p:spPr>
          <a:xfrm rot="5400000">
            <a:off x="1315991" y="3477862"/>
            <a:ext cx="606963" cy="3238945"/>
          </a:xfrm>
          <a:prstGeom prst="round2SameRect">
            <a:avLst>
              <a:gd name="adj1" fmla="val 49646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1" name="pole tekstowe 170">
            <a:extLst>
              <a:ext uri="{FF2B5EF4-FFF2-40B4-BE49-F238E27FC236}">
                <a16:creationId xmlns:a16="http://schemas.microsoft.com/office/drawing/2014/main" id="{AE62E091-3AA3-4D95-D755-006E4777316E}"/>
              </a:ext>
            </a:extLst>
          </p:cNvPr>
          <p:cNvSpPr txBox="1"/>
          <p:nvPr/>
        </p:nvSpPr>
        <p:spPr>
          <a:xfrm>
            <a:off x="168008" y="1348713"/>
            <a:ext cx="2718411" cy="36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SYSTEM MAPPING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pole tekstowe 172">
            <a:extLst>
              <a:ext uri="{FF2B5EF4-FFF2-40B4-BE49-F238E27FC236}">
                <a16:creationId xmlns:a16="http://schemas.microsoft.com/office/drawing/2014/main" id="{2D5648D1-B2F4-ECF3-E7EA-DEED215DBD7B}"/>
              </a:ext>
            </a:extLst>
          </p:cNvPr>
          <p:cNvSpPr txBox="1"/>
          <p:nvPr/>
        </p:nvSpPr>
        <p:spPr>
          <a:xfrm>
            <a:off x="168008" y="2241983"/>
            <a:ext cx="1833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CO-DESIGN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36EE91EC-97D9-27EA-9FA1-A7432076F53C}"/>
              </a:ext>
            </a:extLst>
          </p:cNvPr>
          <p:cNvSpPr txBox="1"/>
          <p:nvPr/>
        </p:nvSpPr>
        <p:spPr>
          <a:xfrm>
            <a:off x="121107" y="3155148"/>
            <a:ext cx="1388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CO-CREATION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pole tekstowe 176">
            <a:extLst>
              <a:ext uri="{FF2B5EF4-FFF2-40B4-BE49-F238E27FC236}">
                <a16:creationId xmlns:a16="http://schemas.microsoft.com/office/drawing/2014/main" id="{5C632FB4-05DE-0FC3-3CA3-AB7F9436EC60}"/>
              </a:ext>
            </a:extLst>
          </p:cNvPr>
          <p:cNvSpPr txBox="1"/>
          <p:nvPr/>
        </p:nvSpPr>
        <p:spPr>
          <a:xfrm>
            <a:off x="151097" y="4912668"/>
            <a:ext cx="323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DELPHI / CONSENSUS METHODS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Google Shape;2811;p54">
            <a:extLst>
              <a:ext uri="{FF2B5EF4-FFF2-40B4-BE49-F238E27FC236}">
                <a16:creationId xmlns:a16="http://schemas.microsoft.com/office/drawing/2014/main" id="{6073F9BA-7303-D3AF-48B4-EB6EE2A54BA4}"/>
              </a:ext>
            </a:extLst>
          </p:cNvPr>
          <p:cNvSpPr/>
          <p:nvPr/>
        </p:nvSpPr>
        <p:spPr>
          <a:xfrm rot="5400000">
            <a:off x="1308258" y="4330076"/>
            <a:ext cx="606963" cy="3238945"/>
          </a:xfrm>
          <a:prstGeom prst="round2SameRect">
            <a:avLst>
              <a:gd name="adj1" fmla="val 49646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81" name="pole tekstowe 180">
            <a:extLst>
              <a:ext uri="{FF2B5EF4-FFF2-40B4-BE49-F238E27FC236}">
                <a16:creationId xmlns:a16="http://schemas.microsoft.com/office/drawing/2014/main" id="{B6AFA8A2-E71F-C6DE-DC27-36A848970231}"/>
              </a:ext>
            </a:extLst>
          </p:cNvPr>
          <p:cNvSpPr txBox="1"/>
          <p:nvPr/>
        </p:nvSpPr>
        <p:spPr>
          <a:xfrm>
            <a:off x="151098" y="5656758"/>
            <a:ext cx="3238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STRUCTURED LIAISON / KNOWLEDGE BROKERAGE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pole tekstowe 182">
            <a:extLst>
              <a:ext uri="{FF2B5EF4-FFF2-40B4-BE49-F238E27FC236}">
                <a16:creationId xmlns:a16="http://schemas.microsoft.com/office/drawing/2014/main" id="{0B7D54AB-A704-3C80-B4A1-74158C039FB7}"/>
              </a:ext>
            </a:extLst>
          </p:cNvPr>
          <p:cNvSpPr txBox="1"/>
          <p:nvPr/>
        </p:nvSpPr>
        <p:spPr>
          <a:xfrm>
            <a:off x="3344682" y="1301737"/>
            <a:ext cx="3238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Understand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actors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flows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interfaces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interdependencies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pole tekstowe 184">
            <a:extLst>
              <a:ext uri="{FF2B5EF4-FFF2-40B4-BE49-F238E27FC236}">
                <a16:creationId xmlns:a16="http://schemas.microsoft.com/office/drawing/2014/main" id="{573F8305-9B5E-F402-87B4-EE47B1A3C5EC}"/>
              </a:ext>
            </a:extLst>
          </p:cNvPr>
          <p:cNvSpPr txBox="1"/>
          <p:nvPr/>
        </p:nvSpPr>
        <p:spPr>
          <a:xfrm>
            <a:off x="3344683" y="2160386"/>
            <a:ext cx="3033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Jointly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define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problems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R&amp;D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needs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priorities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87" name="pole tekstowe 186">
            <a:extLst>
              <a:ext uri="{FF2B5EF4-FFF2-40B4-BE49-F238E27FC236}">
                <a16:creationId xmlns:a16="http://schemas.microsoft.com/office/drawing/2014/main" id="{5E88B450-D7B8-3221-23E9-C3A32319BA59}"/>
              </a:ext>
            </a:extLst>
          </p:cNvPr>
          <p:cNvSpPr txBox="1"/>
          <p:nvPr/>
        </p:nvSpPr>
        <p:spPr>
          <a:xfrm>
            <a:off x="3344683" y="3037677"/>
            <a:ext cx="3302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Jointly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develop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methods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approaches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solutions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89" name="pole tekstowe 188">
            <a:extLst>
              <a:ext uri="{FF2B5EF4-FFF2-40B4-BE49-F238E27FC236}">
                <a16:creationId xmlns:a16="http://schemas.microsoft.com/office/drawing/2014/main" id="{ED387922-02C6-2A1D-5560-B62B3CBDF167}"/>
              </a:ext>
            </a:extLst>
          </p:cNvPr>
          <p:cNvSpPr txBox="1"/>
          <p:nvPr/>
        </p:nvSpPr>
        <p:spPr>
          <a:xfrm>
            <a:off x="3344682" y="3898398"/>
            <a:ext cx="3392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Test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validate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results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with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stakeholders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in real-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world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settings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91" name="Google Shape;2811;p54">
            <a:extLst>
              <a:ext uri="{FF2B5EF4-FFF2-40B4-BE49-F238E27FC236}">
                <a16:creationId xmlns:a16="http://schemas.microsoft.com/office/drawing/2014/main" id="{CCA1589B-38F7-FD1E-7427-9E4819CE8A36}"/>
              </a:ext>
            </a:extLst>
          </p:cNvPr>
          <p:cNvSpPr/>
          <p:nvPr/>
        </p:nvSpPr>
        <p:spPr>
          <a:xfrm rot="5400000">
            <a:off x="1307930" y="2572295"/>
            <a:ext cx="606963" cy="3238945"/>
          </a:xfrm>
          <a:prstGeom prst="round2SameRect">
            <a:avLst>
              <a:gd name="adj1" fmla="val 49646"/>
              <a:gd name="adj2" fmla="val 0"/>
            </a:avLst>
          </a:prstGeom>
          <a:solidFill>
            <a:srgbClr val="FFA21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3" name="pole tekstowe 192">
            <a:extLst>
              <a:ext uri="{FF2B5EF4-FFF2-40B4-BE49-F238E27FC236}">
                <a16:creationId xmlns:a16="http://schemas.microsoft.com/office/drawing/2014/main" id="{347F883D-C8B8-EC68-BD31-4DBCAD9BA451}"/>
              </a:ext>
            </a:extLst>
          </p:cNvPr>
          <p:cNvSpPr txBox="1"/>
          <p:nvPr/>
        </p:nvSpPr>
        <p:spPr>
          <a:xfrm>
            <a:off x="184773" y="4023231"/>
            <a:ext cx="3717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LIVING LABS / COLLABORATIVE TESTING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pole tekstowe 200">
            <a:extLst>
              <a:ext uri="{FF2B5EF4-FFF2-40B4-BE49-F238E27FC236}">
                <a16:creationId xmlns:a16="http://schemas.microsoft.com/office/drawing/2014/main" id="{88609F54-5308-934F-6EA1-7FD5971FA0EE}"/>
              </a:ext>
            </a:extLst>
          </p:cNvPr>
          <p:cNvSpPr txBox="1"/>
          <p:nvPr/>
        </p:nvSpPr>
        <p:spPr>
          <a:xfrm>
            <a:off x="3344682" y="4793853"/>
            <a:ext cx="3845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Build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convergence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around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priorities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evidence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05" name="pole tekstowe 204">
            <a:extLst>
              <a:ext uri="{FF2B5EF4-FFF2-40B4-BE49-F238E27FC236}">
                <a16:creationId xmlns:a16="http://schemas.microsoft.com/office/drawing/2014/main" id="{842229E2-FB23-AFC1-C8B5-B6D7E8DAF52D}"/>
              </a:ext>
            </a:extLst>
          </p:cNvPr>
          <p:cNvSpPr txBox="1"/>
          <p:nvPr/>
        </p:nvSpPr>
        <p:spPr>
          <a:xfrm>
            <a:off x="3344682" y="5534048"/>
            <a:ext cx="31437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Create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structured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interface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between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R&amp;I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actors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and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actors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3E85C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pole tekstowe 206">
            <a:extLst>
              <a:ext uri="{FF2B5EF4-FFF2-40B4-BE49-F238E27FC236}">
                <a16:creationId xmlns:a16="http://schemas.microsoft.com/office/drawing/2014/main" id="{7457EB21-24E8-A168-F330-F6CDE23AC515}"/>
              </a:ext>
            </a:extLst>
          </p:cNvPr>
          <p:cNvSpPr txBox="1"/>
          <p:nvPr/>
        </p:nvSpPr>
        <p:spPr>
          <a:xfrm>
            <a:off x="6871175" y="1329346"/>
            <a:ext cx="4949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Facilitated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mapping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workshops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stakeholder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interviews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actor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/network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maps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resource-flow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mapping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value-chain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mapping</a:t>
            </a:r>
            <a:endParaRPr kumimoji="0" lang="pl-PL" sz="16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09" name="pole tekstowe 208">
            <a:extLst>
              <a:ext uri="{FF2B5EF4-FFF2-40B4-BE49-F238E27FC236}">
                <a16:creationId xmlns:a16="http://schemas.microsoft.com/office/drawing/2014/main" id="{166D06EA-9D0A-F710-E663-FA073F1CC783}"/>
              </a:ext>
            </a:extLst>
          </p:cNvPr>
          <p:cNvSpPr txBox="1"/>
          <p:nvPr/>
        </p:nvSpPr>
        <p:spPr>
          <a:xfrm>
            <a:off x="6871176" y="2123168"/>
            <a:ext cx="4430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Co-design workshops; focus groups; problem-framing session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priority-setting exercises; stakeholder interviews</a:t>
            </a:r>
            <a:endParaRPr kumimoji="0" lang="pl-PL" sz="16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11" name="pole tekstowe 210">
            <a:extLst>
              <a:ext uri="{FF2B5EF4-FFF2-40B4-BE49-F238E27FC236}">
                <a16:creationId xmlns:a16="http://schemas.microsoft.com/office/drawing/2014/main" id="{02FA6554-FBBE-EC78-9308-0E5FAA879A0D}"/>
              </a:ext>
            </a:extLst>
          </p:cNvPr>
          <p:cNvSpPr txBox="1"/>
          <p:nvPr/>
        </p:nvSpPr>
        <p:spPr>
          <a:xfrm>
            <a:off x="6871175" y="3023966"/>
            <a:ext cx="51997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Co-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creation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workshops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thematic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working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groups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challenge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labs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joint development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sessions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collaborative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prototyping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expert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roundtables</a:t>
            </a:r>
            <a:endParaRPr kumimoji="0" lang="pl-PL" sz="16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13" name="pole tekstowe 212">
            <a:extLst>
              <a:ext uri="{FF2B5EF4-FFF2-40B4-BE49-F238E27FC236}">
                <a16:creationId xmlns:a16="http://schemas.microsoft.com/office/drawing/2014/main" id="{66469873-FE87-DE0B-D6DC-1F03524A3F3C}"/>
              </a:ext>
            </a:extLst>
          </p:cNvPr>
          <p:cNvSpPr txBox="1"/>
          <p:nvPr/>
        </p:nvSpPr>
        <p:spPr>
          <a:xfrm>
            <a:off x="6871175" y="3898398"/>
            <a:ext cx="5199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Living labs; pilot demonstrations; field trials; collaborative testing campaigns; user/practitioner observation; feedback sessions; cross-sector case studies</a:t>
            </a:r>
            <a:endParaRPr kumimoji="0" lang="pl-PL" sz="16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15" name="pole tekstowe 214">
            <a:extLst>
              <a:ext uri="{FF2B5EF4-FFF2-40B4-BE49-F238E27FC236}">
                <a16:creationId xmlns:a16="http://schemas.microsoft.com/office/drawing/2014/main" id="{69178A04-55BD-4136-6596-2D46F1B9679F}"/>
              </a:ext>
            </a:extLst>
          </p:cNvPr>
          <p:cNvSpPr txBox="1"/>
          <p:nvPr/>
        </p:nvSpPr>
        <p:spPr>
          <a:xfrm>
            <a:off x="6871175" y="4820335"/>
            <a:ext cx="51697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Delphi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questionnaires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in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several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rounds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expert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panels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structured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surveys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ranking/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scoring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exercises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consensus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workshops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</a:t>
            </a:r>
          </a:p>
        </p:txBody>
      </p:sp>
      <p:sp>
        <p:nvSpPr>
          <p:cNvPr id="217" name="pole tekstowe 216">
            <a:extLst>
              <a:ext uri="{FF2B5EF4-FFF2-40B4-BE49-F238E27FC236}">
                <a16:creationId xmlns:a16="http://schemas.microsoft.com/office/drawing/2014/main" id="{9D288198-BD95-1120-2273-25B118EA134B}"/>
              </a:ext>
            </a:extLst>
          </p:cNvPr>
          <p:cNvSpPr txBox="1"/>
          <p:nvPr/>
        </p:nvSpPr>
        <p:spPr>
          <a:xfrm>
            <a:off x="6871175" y="5466666"/>
            <a:ext cx="53208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Joint R&amp;I–TC/WG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workshops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technical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briefings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to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TCs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/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WGs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project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liaison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arrangements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participation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of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experts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in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project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working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groups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targeted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expert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meetings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;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structured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review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/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comment</a:t>
            </a: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6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rounds</a:t>
            </a:r>
            <a:endParaRPr kumimoji="0" lang="pl-PL" sz="16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218" name="Google Shape;910;p38">
            <a:extLst>
              <a:ext uri="{FF2B5EF4-FFF2-40B4-BE49-F238E27FC236}">
                <a16:creationId xmlns:a16="http://schemas.microsoft.com/office/drawing/2014/main" id="{EFC3EF0F-4371-460F-532D-6A3931467289}"/>
              </a:ext>
            </a:extLst>
          </p:cNvPr>
          <p:cNvGrpSpPr/>
          <p:nvPr/>
        </p:nvGrpSpPr>
        <p:grpSpPr>
          <a:xfrm>
            <a:off x="6596693" y="1448137"/>
            <a:ext cx="265073" cy="396219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219" name="Google Shape;911;p38">
              <a:extLst>
                <a:ext uri="{FF2B5EF4-FFF2-40B4-BE49-F238E27FC236}">
                  <a16:creationId xmlns:a16="http://schemas.microsoft.com/office/drawing/2014/main" id="{517BF441-E44F-92AB-81EA-9AAA91FD601C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912;p38">
              <a:extLst>
                <a:ext uri="{FF2B5EF4-FFF2-40B4-BE49-F238E27FC236}">
                  <a16:creationId xmlns:a16="http://schemas.microsoft.com/office/drawing/2014/main" id="{2D3D60D6-8233-0031-B4AB-65AC0E75E08C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1" name="Google Shape;910;p38">
            <a:extLst>
              <a:ext uri="{FF2B5EF4-FFF2-40B4-BE49-F238E27FC236}">
                <a16:creationId xmlns:a16="http://schemas.microsoft.com/office/drawing/2014/main" id="{A55FDAC3-AEAB-C2A6-119F-C3B689709AC8}"/>
              </a:ext>
            </a:extLst>
          </p:cNvPr>
          <p:cNvGrpSpPr/>
          <p:nvPr/>
        </p:nvGrpSpPr>
        <p:grpSpPr>
          <a:xfrm>
            <a:off x="6612569" y="2190628"/>
            <a:ext cx="265073" cy="396219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222" name="Google Shape;911;p38">
              <a:extLst>
                <a:ext uri="{FF2B5EF4-FFF2-40B4-BE49-F238E27FC236}">
                  <a16:creationId xmlns:a16="http://schemas.microsoft.com/office/drawing/2014/main" id="{883D1226-FADE-D3F0-F55D-B0A91325C0A0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912;p38">
              <a:extLst>
                <a:ext uri="{FF2B5EF4-FFF2-40B4-BE49-F238E27FC236}">
                  <a16:creationId xmlns:a16="http://schemas.microsoft.com/office/drawing/2014/main" id="{DFACA6E0-182C-39AE-8326-0492AAC30B1A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4" name="Google Shape;910;p38">
            <a:extLst>
              <a:ext uri="{FF2B5EF4-FFF2-40B4-BE49-F238E27FC236}">
                <a16:creationId xmlns:a16="http://schemas.microsoft.com/office/drawing/2014/main" id="{A290AD38-91BC-D4B9-EECE-EE3BDBDA64F8}"/>
              </a:ext>
            </a:extLst>
          </p:cNvPr>
          <p:cNvGrpSpPr/>
          <p:nvPr/>
        </p:nvGrpSpPr>
        <p:grpSpPr>
          <a:xfrm>
            <a:off x="6604270" y="3104343"/>
            <a:ext cx="265073" cy="396219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225" name="Google Shape;911;p38">
              <a:extLst>
                <a:ext uri="{FF2B5EF4-FFF2-40B4-BE49-F238E27FC236}">
                  <a16:creationId xmlns:a16="http://schemas.microsoft.com/office/drawing/2014/main" id="{E3EC4D4C-E329-2698-882F-1A61197872DA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912;p38">
              <a:extLst>
                <a:ext uri="{FF2B5EF4-FFF2-40B4-BE49-F238E27FC236}">
                  <a16:creationId xmlns:a16="http://schemas.microsoft.com/office/drawing/2014/main" id="{DF9858FE-4328-0FCF-83C6-A89539BB1B84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7" name="Google Shape;910;p38">
            <a:extLst>
              <a:ext uri="{FF2B5EF4-FFF2-40B4-BE49-F238E27FC236}">
                <a16:creationId xmlns:a16="http://schemas.microsoft.com/office/drawing/2014/main" id="{CC53B4D9-0BD5-0E81-C8EE-8C211A643E40}"/>
              </a:ext>
            </a:extLst>
          </p:cNvPr>
          <p:cNvGrpSpPr/>
          <p:nvPr/>
        </p:nvGrpSpPr>
        <p:grpSpPr>
          <a:xfrm>
            <a:off x="6591912" y="4074963"/>
            <a:ext cx="265073" cy="396219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228" name="Google Shape;911;p38">
              <a:extLst>
                <a:ext uri="{FF2B5EF4-FFF2-40B4-BE49-F238E27FC236}">
                  <a16:creationId xmlns:a16="http://schemas.microsoft.com/office/drawing/2014/main" id="{1530E223-1FA8-5CB2-9EFD-8AF645A762B9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912;p38">
              <a:extLst>
                <a:ext uri="{FF2B5EF4-FFF2-40B4-BE49-F238E27FC236}">
                  <a16:creationId xmlns:a16="http://schemas.microsoft.com/office/drawing/2014/main" id="{007A9A06-3B6B-34A5-3C60-11A947F5B1E0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30" name="Google Shape;910;p38">
            <a:extLst>
              <a:ext uri="{FF2B5EF4-FFF2-40B4-BE49-F238E27FC236}">
                <a16:creationId xmlns:a16="http://schemas.microsoft.com/office/drawing/2014/main" id="{C7660BDC-6BC2-7878-CF85-C469B59A1961}"/>
              </a:ext>
            </a:extLst>
          </p:cNvPr>
          <p:cNvGrpSpPr/>
          <p:nvPr/>
        </p:nvGrpSpPr>
        <p:grpSpPr>
          <a:xfrm>
            <a:off x="6591912" y="4968268"/>
            <a:ext cx="265073" cy="396219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231" name="Google Shape;911;p38">
              <a:extLst>
                <a:ext uri="{FF2B5EF4-FFF2-40B4-BE49-F238E27FC236}">
                  <a16:creationId xmlns:a16="http://schemas.microsoft.com/office/drawing/2014/main" id="{848983CA-1D63-5E00-CACC-73F55E539FBA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912;p38">
              <a:extLst>
                <a:ext uri="{FF2B5EF4-FFF2-40B4-BE49-F238E27FC236}">
                  <a16:creationId xmlns:a16="http://schemas.microsoft.com/office/drawing/2014/main" id="{115C2E69-2DAF-42BA-6642-1C4BFF2CD984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33" name="Google Shape;910;p38">
            <a:extLst>
              <a:ext uri="{FF2B5EF4-FFF2-40B4-BE49-F238E27FC236}">
                <a16:creationId xmlns:a16="http://schemas.microsoft.com/office/drawing/2014/main" id="{F1ACCC06-3C7A-C121-2F30-DA0F60C51A22}"/>
              </a:ext>
            </a:extLst>
          </p:cNvPr>
          <p:cNvGrpSpPr/>
          <p:nvPr/>
        </p:nvGrpSpPr>
        <p:grpSpPr>
          <a:xfrm>
            <a:off x="6613853" y="5764150"/>
            <a:ext cx="265073" cy="396219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234" name="Google Shape;911;p38">
              <a:extLst>
                <a:ext uri="{FF2B5EF4-FFF2-40B4-BE49-F238E27FC236}">
                  <a16:creationId xmlns:a16="http://schemas.microsoft.com/office/drawing/2014/main" id="{18D5E84F-EE74-EF46-7149-97FB653901FE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912;p38">
              <a:extLst>
                <a:ext uri="{FF2B5EF4-FFF2-40B4-BE49-F238E27FC236}">
                  <a16:creationId xmlns:a16="http://schemas.microsoft.com/office/drawing/2014/main" id="{65E0886D-69B6-3D8A-C3E7-923F47BDCDC7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768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upa 90">
            <a:extLst>
              <a:ext uri="{FF2B5EF4-FFF2-40B4-BE49-F238E27FC236}">
                <a16:creationId xmlns:a16="http://schemas.microsoft.com/office/drawing/2014/main" id="{C99BDF43-D877-F770-7135-1BC4675B6387}"/>
              </a:ext>
            </a:extLst>
          </p:cNvPr>
          <p:cNvGrpSpPr/>
          <p:nvPr/>
        </p:nvGrpSpPr>
        <p:grpSpPr>
          <a:xfrm>
            <a:off x="3191933" y="1214725"/>
            <a:ext cx="4802209" cy="1532258"/>
            <a:chOff x="4707678" y="2597646"/>
            <a:chExt cx="1815399" cy="637566"/>
          </a:xfrm>
        </p:grpSpPr>
        <p:sp>
          <p:nvSpPr>
            <p:cNvPr id="92" name="Google Shape;2524;p47">
              <a:extLst>
                <a:ext uri="{FF2B5EF4-FFF2-40B4-BE49-F238E27FC236}">
                  <a16:creationId xmlns:a16="http://schemas.microsoft.com/office/drawing/2014/main" id="{61BE2AB0-2ABF-7C17-9241-DDB8BD167D39}"/>
                </a:ext>
              </a:extLst>
            </p:cNvPr>
            <p:cNvSpPr/>
            <p:nvPr/>
          </p:nvSpPr>
          <p:spPr>
            <a:xfrm flipH="1">
              <a:off x="4707678" y="2597646"/>
              <a:ext cx="1815399" cy="574766"/>
            </a:xfrm>
            <a:custGeom>
              <a:avLst/>
              <a:gdLst/>
              <a:ahLst/>
              <a:cxnLst/>
              <a:rect l="l" t="t" r="r" b="b"/>
              <a:pathLst>
                <a:path w="48598" h="19511" extrusionOk="0">
                  <a:moveTo>
                    <a:pt x="21326" y="1"/>
                  </a:moveTo>
                  <a:cubicBezTo>
                    <a:pt x="13579" y="1"/>
                    <a:pt x="6261" y="1345"/>
                    <a:pt x="3637" y="3497"/>
                  </a:cubicBezTo>
                  <a:cubicBezTo>
                    <a:pt x="1702" y="5098"/>
                    <a:pt x="368" y="7500"/>
                    <a:pt x="101" y="9968"/>
                  </a:cubicBezTo>
                  <a:cubicBezTo>
                    <a:pt x="1" y="10769"/>
                    <a:pt x="34" y="11603"/>
                    <a:pt x="168" y="12403"/>
                  </a:cubicBezTo>
                  <a:cubicBezTo>
                    <a:pt x="1202" y="17941"/>
                    <a:pt x="5505" y="18108"/>
                    <a:pt x="9908" y="18641"/>
                  </a:cubicBezTo>
                  <a:cubicBezTo>
                    <a:pt x="16646" y="19442"/>
                    <a:pt x="23418" y="19475"/>
                    <a:pt x="30156" y="19509"/>
                  </a:cubicBezTo>
                  <a:cubicBezTo>
                    <a:pt x="30311" y="19510"/>
                    <a:pt x="30468" y="19510"/>
                    <a:pt x="30626" y="19510"/>
                  </a:cubicBezTo>
                  <a:cubicBezTo>
                    <a:pt x="35510" y="19510"/>
                    <a:pt x="41407" y="18948"/>
                    <a:pt x="43765" y="13971"/>
                  </a:cubicBezTo>
                  <a:cubicBezTo>
                    <a:pt x="48598" y="3805"/>
                    <a:pt x="34355" y="1"/>
                    <a:pt x="213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Google Shape;2525;p47">
              <a:extLst>
                <a:ext uri="{FF2B5EF4-FFF2-40B4-BE49-F238E27FC236}">
                  <a16:creationId xmlns:a16="http://schemas.microsoft.com/office/drawing/2014/main" id="{67D804F3-3A0F-911C-14CA-498A5D0000C4}"/>
                </a:ext>
              </a:extLst>
            </p:cNvPr>
            <p:cNvSpPr/>
            <p:nvPr/>
          </p:nvSpPr>
          <p:spPr>
            <a:xfrm flipH="1">
              <a:off x="5997810" y="2882779"/>
              <a:ext cx="203491" cy="352433"/>
            </a:xfrm>
            <a:custGeom>
              <a:avLst/>
              <a:gdLst/>
              <a:ahLst/>
              <a:cxnLst/>
              <a:rect l="l" t="t" r="r" b="b"/>
              <a:pathLst>
                <a:path w="12176" h="21088" extrusionOk="0">
                  <a:moveTo>
                    <a:pt x="8073" y="0"/>
                  </a:moveTo>
                  <a:cubicBezTo>
                    <a:pt x="8006" y="0"/>
                    <a:pt x="7940" y="2"/>
                    <a:pt x="7873" y="5"/>
                  </a:cubicBezTo>
                  <a:cubicBezTo>
                    <a:pt x="5971" y="3441"/>
                    <a:pt x="7206" y="8345"/>
                    <a:pt x="6105" y="12214"/>
                  </a:cubicBezTo>
                  <a:cubicBezTo>
                    <a:pt x="5104" y="15750"/>
                    <a:pt x="3069" y="19086"/>
                    <a:pt x="0" y="21087"/>
                  </a:cubicBezTo>
                  <a:cubicBezTo>
                    <a:pt x="6639" y="18819"/>
                    <a:pt x="12176" y="12615"/>
                    <a:pt x="12142" y="5576"/>
                  </a:cubicBezTo>
                  <a:cubicBezTo>
                    <a:pt x="12142" y="4242"/>
                    <a:pt x="11909" y="2841"/>
                    <a:pt x="11175" y="1707"/>
                  </a:cubicBezTo>
                  <a:cubicBezTo>
                    <a:pt x="10446" y="598"/>
                    <a:pt x="9327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ytuł 1">
            <a:extLst>
              <a:ext uri="{FF2B5EF4-FFF2-40B4-BE49-F238E27FC236}">
                <a16:creationId xmlns:a16="http://schemas.microsoft.com/office/drawing/2014/main" id="{00463E03-1AE6-BABC-DA47-C5AF4058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rmAutofit/>
          </a:bodyPr>
          <a:lstStyle/>
          <a:p>
            <a:r>
              <a:rPr lang="pl-PL" sz="4000"/>
              <a:t>Step 7 Plan the </a:t>
            </a:r>
            <a:r>
              <a:rPr lang="pl-PL" sz="4000" err="1"/>
              <a:t>evidence</a:t>
            </a:r>
            <a:r>
              <a:rPr lang="pl-PL" sz="4000"/>
              <a:t> </a:t>
            </a:r>
            <a:r>
              <a:rPr lang="pl-PL" sz="4000" err="1"/>
              <a:t>needed</a:t>
            </a:r>
            <a:endParaRPr lang="pl-PL" sz="4000"/>
          </a:p>
        </p:txBody>
      </p:sp>
      <p:grpSp>
        <p:nvGrpSpPr>
          <p:cNvPr id="88" name="Grupa 87">
            <a:extLst>
              <a:ext uri="{FF2B5EF4-FFF2-40B4-BE49-F238E27FC236}">
                <a16:creationId xmlns:a16="http://schemas.microsoft.com/office/drawing/2014/main" id="{4B92BA7F-FE2A-F6E6-52A6-B64888547A39}"/>
              </a:ext>
            </a:extLst>
          </p:cNvPr>
          <p:cNvGrpSpPr/>
          <p:nvPr/>
        </p:nvGrpSpPr>
        <p:grpSpPr>
          <a:xfrm>
            <a:off x="3971545" y="1054545"/>
            <a:ext cx="8444705" cy="5793569"/>
            <a:chOff x="1548385" y="1054545"/>
            <a:chExt cx="8444705" cy="5793569"/>
          </a:xfrm>
        </p:grpSpPr>
        <p:sp>
          <p:nvSpPr>
            <p:cNvPr id="73" name="Prostokąt 72">
              <a:extLst>
                <a:ext uri="{FF2B5EF4-FFF2-40B4-BE49-F238E27FC236}">
                  <a16:creationId xmlns:a16="http://schemas.microsoft.com/office/drawing/2014/main" id="{F6C432EC-22A7-AE63-D6CB-429EA7EA28B0}"/>
                </a:ext>
              </a:extLst>
            </p:cNvPr>
            <p:cNvSpPr/>
            <p:nvPr/>
          </p:nvSpPr>
          <p:spPr>
            <a:xfrm>
              <a:off x="5797296" y="2993537"/>
              <a:ext cx="3813048" cy="1911371"/>
            </a:xfrm>
            <a:prstGeom prst="rect">
              <a:avLst/>
            </a:prstGeom>
            <a:solidFill>
              <a:srgbClr val="DCD9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3A6D5E55-22B1-3712-D0AD-732D5F608911}"/>
                </a:ext>
              </a:extLst>
            </p:cNvPr>
            <p:cNvSpPr/>
            <p:nvPr/>
          </p:nvSpPr>
          <p:spPr>
            <a:xfrm>
              <a:off x="5797296" y="1054545"/>
              <a:ext cx="3813048" cy="1911371"/>
            </a:xfrm>
            <a:prstGeom prst="rect">
              <a:avLst/>
            </a:prstGeom>
            <a:solidFill>
              <a:srgbClr val="FFE3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Prostokąt 76">
              <a:extLst>
                <a:ext uri="{FF2B5EF4-FFF2-40B4-BE49-F238E27FC236}">
                  <a16:creationId xmlns:a16="http://schemas.microsoft.com/office/drawing/2014/main" id="{122A5B97-79BF-1E5E-2033-C6FF951B0EE7}"/>
                </a:ext>
              </a:extLst>
            </p:cNvPr>
            <p:cNvSpPr/>
            <p:nvPr/>
          </p:nvSpPr>
          <p:spPr>
            <a:xfrm>
              <a:off x="5797296" y="4936743"/>
              <a:ext cx="3813048" cy="19113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Prostokąt 80">
              <a:extLst>
                <a:ext uri="{FF2B5EF4-FFF2-40B4-BE49-F238E27FC236}">
                  <a16:creationId xmlns:a16="http://schemas.microsoft.com/office/drawing/2014/main" id="{DBCCCD69-F2D2-08D6-840A-B4AE35ADF6A3}"/>
                </a:ext>
              </a:extLst>
            </p:cNvPr>
            <p:cNvSpPr/>
            <p:nvPr/>
          </p:nvSpPr>
          <p:spPr>
            <a:xfrm>
              <a:off x="1941534" y="2994501"/>
              <a:ext cx="3813048" cy="1911371"/>
            </a:xfrm>
            <a:prstGeom prst="rect">
              <a:avLst/>
            </a:prstGeom>
            <a:solidFill>
              <a:srgbClr val="B3CF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Prostokąt 82">
              <a:extLst>
                <a:ext uri="{FF2B5EF4-FFF2-40B4-BE49-F238E27FC236}">
                  <a16:creationId xmlns:a16="http://schemas.microsoft.com/office/drawing/2014/main" id="{343C781B-3DB9-AFE9-0868-9856F1751BF7}"/>
                </a:ext>
              </a:extLst>
            </p:cNvPr>
            <p:cNvSpPr/>
            <p:nvPr/>
          </p:nvSpPr>
          <p:spPr>
            <a:xfrm>
              <a:off x="1941534" y="4934457"/>
              <a:ext cx="3813048" cy="1911371"/>
            </a:xfrm>
            <a:prstGeom prst="rect">
              <a:avLst/>
            </a:prstGeom>
            <a:solidFill>
              <a:srgbClr val="D2E9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pole tekstowe 66">
              <a:extLst>
                <a:ext uri="{FF2B5EF4-FFF2-40B4-BE49-F238E27FC236}">
                  <a16:creationId xmlns:a16="http://schemas.microsoft.com/office/drawing/2014/main" id="{CBED016C-4E39-3CC0-41FC-1928FA56DBA0}"/>
                </a:ext>
              </a:extLst>
            </p:cNvPr>
            <p:cNvSpPr txBox="1"/>
            <p:nvPr/>
          </p:nvSpPr>
          <p:spPr>
            <a:xfrm>
              <a:off x="5998004" y="1195347"/>
              <a:ext cx="3386026" cy="17235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For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KPIs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assessment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methodologies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clearly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defined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scope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boundaries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calculation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rules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availability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quality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of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underlying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data;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comparison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with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existing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approaches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sensitivity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robustness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analysis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validation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across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cases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. </a:t>
              </a:r>
            </a:p>
          </p:txBody>
        </p:sp>
        <p:sp>
          <p:nvSpPr>
            <p:cNvPr id="63" name="pole tekstowe 62">
              <a:extLst>
                <a:ext uri="{FF2B5EF4-FFF2-40B4-BE49-F238E27FC236}">
                  <a16:creationId xmlns:a16="http://schemas.microsoft.com/office/drawing/2014/main" id="{A11EF17C-6938-C88F-6F7B-FDFE474C5DEC}"/>
                </a:ext>
              </a:extLst>
            </p:cNvPr>
            <p:cNvSpPr txBox="1"/>
            <p:nvPr/>
          </p:nvSpPr>
          <p:spPr>
            <a:xfrm>
              <a:off x="1976628" y="3031931"/>
              <a:ext cx="3746911" cy="16619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For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terminology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definitions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classification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review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comparison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of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existing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approaches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evidence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from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use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cases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consistency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across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sectors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applications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stakeholder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/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expert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validation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identification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resolution of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ambiguities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conflicting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definitions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. </a:t>
              </a:r>
            </a:p>
          </p:txBody>
        </p:sp>
        <p:sp>
          <p:nvSpPr>
            <p:cNvPr id="65" name="pole tekstowe 64">
              <a:extLst>
                <a:ext uri="{FF2B5EF4-FFF2-40B4-BE49-F238E27FC236}">
                  <a16:creationId xmlns:a16="http://schemas.microsoft.com/office/drawing/2014/main" id="{518B0D3C-B9CC-D2E5-B3EF-A4DC7DB7EB5B}"/>
                </a:ext>
              </a:extLst>
            </p:cNvPr>
            <p:cNvSpPr txBox="1"/>
            <p:nvPr/>
          </p:nvSpPr>
          <p:spPr>
            <a:xfrm>
              <a:off x="1976628" y="5154047"/>
              <a:ext cx="4204259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For data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structures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interoperability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testing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across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different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systems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platforms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consistent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interpretation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of data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fields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descriptors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data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completeness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quality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interoperability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testing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validation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with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users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use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cases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71" name="pole tekstowe 70">
              <a:extLst>
                <a:ext uri="{FF2B5EF4-FFF2-40B4-BE49-F238E27FC236}">
                  <a16:creationId xmlns:a16="http://schemas.microsoft.com/office/drawing/2014/main" id="{A160DADA-847D-59DD-F382-83F140F52A4D}"/>
                </a:ext>
              </a:extLst>
            </p:cNvPr>
            <p:cNvSpPr txBox="1"/>
            <p:nvPr/>
          </p:nvSpPr>
          <p:spPr>
            <a:xfrm>
              <a:off x="5928783" y="5008792"/>
              <a:ext cx="3724275" cy="17235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For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quality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performance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acceptance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criteria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evidence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linking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the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proposed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criteria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to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intended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use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data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covering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variability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justification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of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thresholds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classes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limits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validation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under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application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conditions</a:t>
              </a:r>
              <a:endParaRPr kumimoji="0" lang="pl-PL" sz="14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85" name="pole tekstowe 84">
              <a:extLst>
                <a:ext uri="{FF2B5EF4-FFF2-40B4-BE49-F238E27FC236}">
                  <a16:creationId xmlns:a16="http://schemas.microsoft.com/office/drawing/2014/main" id="{015BD562-0A46-14FD-A1DB-3BAA6071EA4C}"/>
                </a:ext>
              </a:extLst>
            </p:cNvPr>
            <p:cNvSpPr txBox="1"/>
            <p:nvPr/>
          </p:nvSpPr>
          <p:spPr>
            <a:xfrm>
              <a:off x="6042279" y="3017858"/>
              <a:ext cx="3950811" cy="19389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For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sampling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measurement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test and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characterisation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methods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representative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samples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datasets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repeatability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and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reproducibility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measurement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uncertainty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comparison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with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existing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/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reference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methods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;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inter-laboratory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or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multi-site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validation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where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appropriate</a:t>
              </a:r>
              <a:r>
                <a:rPr kumimoji="0" lang="pl-PL" sz="14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SemiLight Condensed" panose="020B0502040204020203" pitchFamily="34" charset="0"/>
                  <a:ea typeface="+mn-ea"/>
                  <a:cs typeface="+mn-cs"/>
                </a:rPr>
                <a:t>. </a:t>
              </a: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59" name="pole tekstowe 58">
              <a:extLst>
                <a:ext uri="{FF2B5EF4-FFF2-40B4-BE49-F238E27FC236}">
                  <a16:creationId xmlns:a16="http://schemas.microsoft.com/office/drawing/2014/main" id="{233B26D2-07F9-910F-4810-BD26275236E8}"/>
                </a:ext>
              </a:extLst>
            </p:cNvPr>
            <p:cNvSpPr txBox="1"/>
            <p:nvPr/>
          </p:nvSpPr>
          <p:spPr>
            <a:xfrm>
              <a:off x="1548385" y="1429255"/>
              <a:ext cx="397004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What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evidence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shows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that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the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output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is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concrete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,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evidence-based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&amp; </a:t>
              </a:r>
              <a:r>
                <a:rPr kumimoji="0" lang="pl-PL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transferable</a:t>
              </a:r>
              <a:r>
                <a:rPr kumimoji="0" lang="pl-PL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" panose="020B0502040204020203" pitchFamily="34" charset="0"/>
                  <a:ea typeface="+mn-ea"/>
                  <a:cs typeface="+mn-cs"/>
                </a:rPr>
                <a:t> ?</a:t>
              </a:r>
            </a:p>
          </p:txBody>
        </p:sp>
      </p:grp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77EED5DD-3629-F4A1-FB4C-739FABF0BF75}"/>
              </a:ext>
            </a:extLst>
          </p:cNvPr>
          <p:cNvSpPr txBox="1"/>
          <p:nvPr/>
        </p:nvSpPr>
        <p:spPr>
          <a:xfrm>
            <a:off x="30861" y="2415658"/>
            <a:ext cx="414261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No single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package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relate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d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R&amp;I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contributions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Evidence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requirements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depend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on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what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being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proposed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for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Rule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: First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define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intendent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contribution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then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build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appropriate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evidence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arround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r>
              <a:rPr lang="pl-PL" sz="2000" dirty="0" err="1">
                <a:solidFill>
                  <a:srgbClr val="5F5A3A"/>
                </a:solidFill>
                <a:latin typeface="Bahnschrift" panose="020B0502040204020203" pitchFamily="34" charset="0"/>
              </a:rPr>
              <a:t>it</a:t>
            </a:r>
            <a:r>
              <a:rPr lang="pl-PL" sz="2000" dirty="0">
                <a:solidFill>
                  <a:srgbClr val="5F5A3A"/>
                </a:solidFill>
                <a:latin typeface="Bahnschrift" panose="020B0502040204020203" pitchFamily="34" charset="0"/>
              </a:rPr>
              <a:t>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1255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0267BA4-F662-8FEC-3453-F8D13DD0D045}"/>
              </a:ext>
            </a:extLst>
          </p:cNvPr>
          <p:cNvSpPr txBox="1"/>
          <p:nvPr/>
        </p:nvSpPr>
        <p:spPr>
          <a:xfrm>
            <a:off x="1505573" y="1148737"/>
            <a:ext cx="23900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installations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technologies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operating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conditions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DC6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resource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qualities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7D9F1AD-40A9-BE38-01F5-67099C2E6683}"/>
              </a:ext>
            </a:extLst>
          </p:cNvPr>
          <p:cNvSpPr txBox="1"/>
          <p:nvPr/>
        </p:nvSpPr>
        <p:spPr>
          <a:xfrm>
            <a:off x="7993470" y="1233223"/>
            <a:ext cx="31217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within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one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sector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sectors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where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relevant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IS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cases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4FD42D0-BECD-838D-B91B-20490A106BB6}"/>
              </a:ext>
            </a:extLst>
          </p:cNvPr>
          <p:cNvSpPr txBox="1"/>
          <p:nvPr/>
        </p:nvSpPr>
        <p:spPr>
          <a:xfrm>
            <a:off x="878798" y="3422034"/>
            <a:ext cx="22208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platforms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information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systems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85C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data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environments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(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interoperability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60FBAA7E-662B-E300-EECF-69B17D398BF9}"/>
              </a:ext>
            </a:extLst>
          </p:cNvPr>
          <p:cNvSpPr txBox="1"/>
          <p:nvPr/>
        </p:nvSpPr>
        <p:spPr>
          <a:xfrm>
            <a:off x="2542386" y="5455199"/>
            <a:ext cx="25618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regions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national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frameworks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21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organisational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settings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575BD2D-920E-248C-4FCF-36E3EC8045AE}"/>
              </a:ext>
            </a:extLst>
          </p:cNvPr>
          <p:cNvSpPr txBox="1"/>
          <p:nvPr/>
        </p:nvSpPr>
        <p:spPr>
          <a:xfrm>
            <a:off x="8497120" y="3362544"/>
            <a:ext cx="25517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companies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users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IS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partnerships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C5DAB389-24B7-630A-77FC-3D41074AE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pl-PL"/>
              <a:t>Step 8  </a:t>
            </a:r>
            <a:r>
              <a:rPr lang="pl-PL" err="1"/>
              <a:t>Assess</a:t>
            </a:r>
            <a:r>
              <a:rPr lang="pl-PL"/>
              <a:t> </a:t>
            </a:r>
            <a:r>
              <a:rPr lang="pl-PL" err="1"/>
              <a:t>transferability</a:t>
            </a:r>
            <a:r>
              <a:rPr lang="pl-PL"/>
              <a:t> and </a:t>
            </a:r>
            <a:r>
              <a:rPr lang="pl-PL" err="1"/>
              <a:t>wider</a:t>
            </a:r>
            <a:r>
              <a:rPr lang="pl-PL"/>
              <a:t> </a:t>
            </a:r>
            <a:r>
              <a:rPr lang="pl-PL" err="1"/>
              <a:t>applicability</a:t>
            </a:r>
            <a:endParaRPr lang="pl-PL"/>
          </a:p>
        </p:txBody>
      </p:sp>
      <p:grpSp>
        <p:nvGrpSpPr>
          <p:cNvPr id="50" name="Grupa 49">
            <a:extLst>
              <a:ext uri="{FF2B5EF4-FFF2-40B4-BE49-F238E27FC236}">
                <a16:creationId xmlns:a16="http://schemas.microsoft.com/office/drawing/2014/main" id="{C4B6CCCA-1FCE-5D99-B3C2-E6B35F54DC75}"/>
              </a:ext>
            </a:extLst>
          </p:cNvPr>
          <p:cNvGrpSpPr/>
          <p:nvPr/>
        </p:nvGrpSpPr>
        <p:grpSpPr>
          <a:xfrm>
            <a:off x="2923874" y="1042969"/>
            <a:ext cx="5664720" cy="5496708"/>
            <a:chOff x="3386515" y="1433204"/>
            <a:chExt cx="5130904" cy="4972041"/>
          </a:xfrm>
        </p:grpSpPr>
        <p:sp>
          <p:nvSpPr>
            <p:cNvPr id="13" name="Google Shape;375;p22">
              <a:extLst>
                <a:ext uri="{FF2B5EF4-FFF2-40B4-BE49-F238E27FC236}">
                  <a16:creationId xmlns:a16="http://schemas.microsoft.com/office/drawing/2014/main" id="{169BD719-72FE-B2CF-E48B-838392CE3B63}"/>
                </a:ext>
              </a:extLst>
            </p:cNvPr>
            <p:cNvSpPr/>
            <p:nvPr/>
          </p:nvSpPr>
          <p:spPr>
            <a:xfrm>
              <a:off x="5011345" y="2746854"/>
              <a:ext cx="1884600" cy="18012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375;p22">
              <a:extLst>
                <a:ext uri="{FF2B5EF4-FFF2-40B4-BE49-F238E27FC236}">
                  <a16:creationId xmlns:a16="http://schemas.microsoft.com/office/drawing/2014/main" id="{30601372-970E-2FD9-B339-6257A0F1EAF7}"/>
                </a:ext>
              </a:extLst>
            </p:cNvPr>
            <p:cNvSpPr/>
            <p:nvPr/>
          </p:nvSpPr>
          <p:spPr>
            <a:xfrm flipV="1">
              <a:off x="5010638" y="4604045"/>
              <a:ext cx="1884600" cy="18012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rgbClr val="FFA2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375;p22">
              <a:extLst>
                <a:ext uri="{FF2B5EF4-FFF2-40B4-BE49-F238E27FC236}">
                  <a16:creationId xmlns:a16="http://schemas.microsoft.com/office/drawing/2014/main" id="{34C63BA4-8BAA-207E-35FC-2BA87F8283C5}"/>
                </a:ext>
              </a:extLst>
            </p:cNvPr>
            <p:cNvSpPr/>
            <p:nvPr/>
          </p:nvSpPr>
          <p:spPr>
            <a:xfrm rot="2194961">
              <a:off x="6632819" y="3298931"/>
              <a:ext cx="1884600" cy="18012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375;p22">
              <a:extLst>
                <a:ext uri="{FF2B5EF4-FFF2-40B4-BE49-F238E27FC236}">
                  <a16:creationId xmlns:a16="http://schemas.microsoft.com/office/drawing/2014/main" id="{5D36D138-A6C5-3946-6137-890964A81EDC}"/>
                </a:ext>
              </a:extLst>
            </p:cNvPr>
            <p:cNvSpPr/>
            <p:nvPr/>
          </p:nvSpPr>
          <p:spPr>
            <a:xfrm rot="2173378">
              <a:off x="6069986" y="1450347"/>
              <a:ext cx="1884600" cy="18012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rgbClr val="5F5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375;p22">
              <a:extLst>
                <a:ext uri="{FF2B5EF4-FFF2-40B4-BE49-F238E27FC236}">
                  <a16:creationId xmlns:a16="http://schemas.microsoft.com/office/drawing/2014/main" id="{50FF115D-9B54-6D04-58C1-197F3D9D0231}"/>
                </a:ext>
              </a:extLst>
            </p:cNvPr>
            <p:cNvSpPr/>
            <p:nvPr/>
          </p:nvSpPr>
          <p:spPr>
            <a:xfrm rot="2167185">
              <a:off x="4097822" y="1433204"/>
              <a:ext cx="1884600" cy="18012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rgbClr val="B8DC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375;p22">
              <a:extLst>
                <a:ext uri="{FF2B5EF4-FFF2-40B4-BE49-F238E27FC236}">
                  <a16:creationId xmlns:a16="http://schemas.microsoft.com/office/drawing/2014/main" id="{5C075D50-273F-8E23-AF65-B81C88F9807A}"/>
                </a:ext>
              </a:extLst>
            </p:cNvPr>
            <p:cNvSpPr/>
            <p:nvPr/>
          </p:nvSpPr>
          <p:spPr>
            <a:xfrm rot="19488958">
              <a:off x="3386515" y="3259973"/>
              <a:ext cx="1884600" cy="18012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rgbClr val="3E85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1" name="pole tekstowe 50">
            <a:extLst>
              <a:ext uri="{FF2B5EF4-FFF2-40B4-BE49-F238E27FC236}">
                <a16:creationId xmlns:a16="http://schemas.microsoft.com/office/drawing/2014/main" id="{7066790C-9FD3-3751-4411-569AE517B179}"/>
              </a:ext>
            </a:extLst>
          </p:cNvPr>
          <p:cNvSpPr txBox="1"/>
          <p:nvPr/>
        </p:nvSpPr>
        <p:spPr>
          <a:xfrm>
            <a:off x="3982430" y="1739534"/>
            <a:ext cx="14558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technical</a:t>
            </a:r>
            <a:endParaRPr kumimoji="0" lang="pl-PL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contexts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09BB9855-C338-FA24-ADDD-AC030BD9B7D0}"/>
              </a:ext>
            </a:extLst>
          </p:cNvPr>
          <p:cNvSpPr txBox="1"/>
          <p:nvPr/>
        </p:nvSpPr>
        <p:spPr>
          <a:xfrm>
            <a:off x="3045324" y="3916542"/>
            <a:ext cx="2500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digital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systems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55" name="pole tekstowe 54">
            <a:extLst>
              <a:ext uri="{FF2B5EF4-FFF2-40B4-BE49-F238E27FC236}">
                <a16:creationId xmlns:a16="http://schemas.microsoft.com/office/drawing/2014/main" id="{A8F22A68-E847-EA4A-F72F-6AD86C30257B}"/>
              </a:ext>
            </a:extLst>
          </p:cNvPr>
          <p:cNvSpPr txBox="1"/>
          <p:nvPr/>
        </p:nvSpPr>
        <p:spPr>
          <a:xfrm>
            <a:off x="4692678" y="5079875"/>
            <a:ext cx="2062101" cy="656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regulatory /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regional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contexts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D040ABC-82A7-5682-3C71-0C433E93A387}"/>
              </a:ext>
            </a:extLst>
          </p:cNvPr>
          <p:cNvSpPr txBox="1"/>
          <p:nvPr/>
        </p:nvSpPr>
        <p:spPr>
          <a:xfrm>
            <a:off x="5100794" y="3264219"/>
            <a:ext cx="1245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R&amp;I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contribution</a:t>
            </a:r>
            <a:endParaRPr kumimoji="0" lang="pl-PL" sz="1800" b="1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57" name="pole tekstowe 56">
            <a:extLst>
              <a:ext uri="{FF2B5EF4-FFF2-40B4-BE49-F238E27FC236}">
                <a16:creationId xmlns:a16="http://schemas.microsoft.com/office/drawing/2014/main" id="{19518F1E-2076-B123-473D-76CDA4B4072F}"/>
              </a:ext>
            </a:extLst>
          </p:cNvPr>
          <p:cNvSpPr txBox="1"/>
          <p:nvPr/>
        </p:nvSpPr>
        <p:spPr>
          <a:xfrm>
            <a:off x="6579411" y="3944125"/>
            <a:ext cx="1775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organisations</a:t>
            </a:r>
            <a:endParaRPr kumimoji="0" lang="pl-PL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84AE419C-662D-D919-F8E4-DDCAA0932709}"/>
              </a:ext>
            </a:extLst>
          </p:cNvPr>
          <p:cNvSpPr txBox="1"/>
          <p:nvPr/>
        </p:nvSpPr>
        <p:spPr>
          <a:xfrm>
            <a:off x="5793374" y="1749788"/>
            <a:ext cx="2266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Across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sectors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 /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 Condensed" panose="020B0502040204020203" pitchFamily="34" charset="0"/>
                <a:ea typeface="+mn-ea"/>
                <a:cs typeface="+mn-cs"/>
              </a:rPr>
              <a:t>applications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Ligh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D4FB43D-6D1A-6399-6C2E-4F9EAC428B92}"/>
              </a:ext>
            </a:extLst>
          </p:cNvPr>
          <p:cNvSpPr txBox="1"/>
          <p:nvPr/>
        </p:nvSpPr>
        <p:spPr>
          <a:xfrm>
            <a:off x="7993470" y="5342467"/>
            <a:ext cx="394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err="1">
                <a:solidFill>
                  <a:schemeClr val="accent1"/>
                </a:solidFill>
                <a:latin typeface="Bahnschrift Light Condensed" panose="020B0502040204020203" pitchFamily="34" charset="0"/>
              </a:rPr>
              <a:t>Transferability</a:t>
            </a:r>
            <a:r>
              <a:rPr lang="pl-PL" sz="2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</a:t>
            </a:r>
            <a:r>
              <a:rPr lang="pl-PL" sz="2400" b="1" dirty="0" err="1">
                <a:solidFill>
                  <a:schemeClr val="accent1"/>
                </a:solidFill>
                <a:latin typeface="Bahnschrift Light Condensed" panose="020B0502040204020203" pitchFamily="34" charset="0"/>
              </a:rPr>
              <a:t>dimensions</a:t>
            </a:r>
            <a:r>
              <a:rPr lang="pl-PL" sz="2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</a:t>
            </a:r>
            <a:r>
              <a:rPr lang="pl-PL" sz="2400" b="1" dirty="0" err="1">
                <a:solidFill>
                  <a:schemeClr val="accent1"/>
                </a:solidFill>
                <a:latin typeface="Bahnschrift Light Condensed" panose="020B0502040204020203" pitchFamily="34" charset="0"/>
              </a:rPr>
              <a:t>depend</a:t>
            </a:r>
            <a:r>
              <a:rPr lang="pl-PL" sz="2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on the </a:t>
            </a:r>
            <a:r>
              <a:rPr lang="pl-PL" sz="2400" b="1" dirty="0" err="1">
                <a:solidFill>
                  <a:schemeClr val="accent1"/>
                </a:solidFill>
                <a:latin typeface="Bahnschrift Light Condensed" panose="020B0502040204020203" pitchFamily="34" charset="0"/>
              </a:rPr>
              <a:t>type</a:t>
            </a:r>
            <a:r>
              <a:rPr lang="pl-PL" sz="2400" b="1" dirty="0">
                <a:solidFill>
                  <a:schemeClr val="accent1"/>
                </a:solidFill>
                <a:latin typeface="Bahnschrift Light Condensed" panose="020B0502040204020203" pitchFamily="34" charset="0"/>
              </a:rPr>
              <a:t> of R&amp;I </a:t>
            </a:r>
            <a:r>
              <a:rPr lang="pl-PL" sz="2400" b="1" dirty="0" err="1">
                <a:solidFill>
                  <a:schemeClr val="accent1"/>
                </a:solidFill>
                <a:latin typeface="Bahnschrift Light Condensed" panose="020B0502040204020203" pitchFamily="34" charset="0"/>
              </a:rPr>
              <a:t>contribution</a:t>
            </a:r>
            <a:endParaRPr lang="pl-PL" sz="2400" b="1" dirty="0">
              <a:solidFill>
                <a:schemeClr val="accent1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8623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6EE709E5-D439-B1B6-71A4-104F910117D4}"/>
              </a:ext>
            </a:extLst>
          </p:cNvPr>
          <p:cNvSpPr/>
          <p:nvPr/>
        </p:nvSpPr>
        <p:spPr>
          <a:xfrm>
            <a:off x="2454199" y="1357538"/>
            <a:ext cx="5915527" cy="49631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E98046E-CBE6-661D-2418-FC7ED813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/>
              <a:t>Step 8  </a:t>
            </a:r>
            <a:r>
              <a:rPr lang="pl-PL" err="1"/>
              <a:t>Assess</a:t>
            </a:r>
            <a:r>
              <a:rPr lang="pl-PL"/>
              <a:t> </a:t>
            </a:r>
            <a:r>
              <a:rPr lang="pl-PL" err="1"/>
              <a:t>transferability</a:t>
            </a:r>
            <a:r>
              <a:rPr lang="pl-PL"/>
              <a:t> and </a:t>
            </a:r>
            <a:r>
              <a:rPr lang="pl-PL" err="1"/>
              <a:t>wider</a:t>
            </a:r>
            <a:r>
              <a:rPr lang="pl-PL"/>
              <a:t> </a:t>
            </a:r>
            <a:r>
              <a:rPr lang="pl-PL" err="1"/>
              <a:t>applicability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7A2226-6B19-A4E6-E755-E3936AAC3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7462" y="1587712"/>
            <a:ext cx="5915526" cy="5898788"/>
          </a:xfrm>
        </p:spPr>
        <p:txBody>
          <a:bodyPr>
            <a:normAutofit fontScale="32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pl-PL" sz="4900">
                <a:solidFill>
                  <a:schemeClr val="bg1"/>
                </a:solidFill>
              </a:rPr>
              <a:t>Has the </a:t>
            </a:r>
            <a:r>
              <a:rPr lang="pl-PL" sz="4900" err="1">
                <a:solidFill>
                  <a:schemeClr val="bg1"/>
                </a:solidFill>
              </a:rPr>
              <a:t>approach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been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demonstrated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beyond</a:t>
            </a:r>
            <a:r>
              <a:rPr lang="pl-PL" sz="4900">
                <a:solidFill>
                  <a:schemeClr val="bg1"/>
                </a:solidFill>
              </a:rPr>
              <a:t> a single </a:t>
            </a:r>
            <a:r>
              <a:rPr lang="pl-PL" sz="4900" err="1">
                <a:solidFill>
                  <a:schemeClr val="bg1"/>
                </a:solidFill>
              </a:rPr>
              <a:t>project</a:t>
            </a:r>
            <a:r>
              <a:rPr lang="pl-PL" sz="4900">
                <a:solidFill>
                  <a:schemeClr val="bg1"/>
                </a:solidFill>
              </a:rPr>
              <a:t>, </a:t>
            </a:r>
            <a:r>
              <a:rPr lang="pl-PL" sz="4900" err="1">
                <a:solidFill>
                  <a:schemeClr val="bg1"/>
                </a:solidFill>
              </a:rPr>
              <a:t>company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pilot?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Can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be applied by </a:t>
            </a:r>
            <a:r>
              <a:rPr lang="pl-PL" sz="4900" err="1">
                <a:solidFill>
                  <a:schemeClr val="bg1"/>
                </a:solidFill>
              </a:rPr>
              <a:t>different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organisations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users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Can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be </a:t>
            </a:r>
            <a:r>
              <a:rPr lang="pl-PL" sz="4900" err="1">
                <a:solidFill>
                  <a:schemeClr val="bg1"/>
                </a:solidFill>
              </a:rPr>
              <a:t>used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across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different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installations</a:t>
            </a:r>
            <a:r>
              <a:rPr lang="pl-PL" sz="4900">
                <a:solidFill>
                  <a:schemeClr val="bg1"/>
                </a:solidFill>
              </a:rPr>
              <a:t>, </a:t>
            </a:r>
            <a:r>
              <a:rPr lang="pl-PL" sz="4900" err="1">
                <a:solidFill>
                  <a:schemeClr val="bg1"/>
                </a:solidFill>
              </a:rPr>
              <a:t>technologies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operating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conditions</a:t>
            </a:r>
            <a:r>
              <a:rPr lang="pl-PL" sz="4900">
                <a:solidFill>
                  <a:schemeClr val="bg1"/>
                </a:solidFill>
              </a:rPr>
              <a:t>, </a:t>
            </a:r>
            <a:r>
              <a:rPr lang="pl-PL" sz="4900" err="1">
                <a:solidFill>
                  <a:schemeClr val="bg1"/>
                </a:solidFill>
              </a:rPr>
              <a:t>where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relevant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Can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accommodate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different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qualities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types</a:t>
            </a:r>
            <a:r>
              <a:rPr lang="pl-PL" sz="4900">
                <a:solidFill>
                  <a:schemeClr val="bg1"/>
                </a:solidFill>
              </a:rPr>
              <a:t> of </a:t>
            </a:r>
            <a:r>
              <a:rPr lang="pl-PL" sz="4900" err="1">
                <a:solidFill>
                  <a:schemeClr val="bg1"/>
                </a:solidFill>
              </a:rPr>
              <a:t>resource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streams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If</a:t>
            </a:r>
            <a:r>
              <a:rPr lang="pl-PL" sz="4900">
                <a:solidFill>
                  <a:schemeClr val="bg1"/>
                </a:solidFill>
              </a:rPr>
              <a:t> the </a:t>
            </a:r>
            <a:r>
              <a:rPr lang="pl-PL" sz="4900" err="1">
                <a:solidFill>
                  <a:schemeClr val="bg1"/>
                </a:solidFill>
              </a:rPr>
              <a:t>contribution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sector-specific</a:t>
            </a:r>
            <a:r>
              <a:rPr lang="pl-PL" sz="4900">
                <a:solidFill>
                  <a:schemeClr val="bg1"/>
                </a:solidFill>
              </a:rPr>
              <a:t>, </a:t>
            </a:r>
            <a:r>
              <a:rPr lang="pl-PL" sz="4900" err="1">
                <a:solidFill>
                  <a:schemeClr val="bg1"/>
                </a:solidFill>
              </a:rPr>
              <a:t>can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be applied </a:t>
            </a:r>
            <a:r>
              <a:rPr lang="pl-PL" sz="4900" err="1">
                <a:solidFill>
                  <a:schemeClr val="bg1"/>
                </a:solidFill>
              </a:rPr>
              <a:t>across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different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companies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use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cases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within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that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sector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If</a:t>
            </a:r>
            <a:r>
              <a:rPr lang="pl-PL" sz="4900">
                <a:solidFill>
                  <a:schemeClr val="bg1"/>
                </a:solidFill>
              </a:rPr>
              <a:t> the </a:t>
            </a:r>
            <a:r>
              <a:rPr lang="pl-PL" sz="4900" err="1">
                <a:solidFill>
                  <a:schemeClr val="bg1"/>
                </a:solidFill>
              </a:rPr>
              <a:t>contribution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horizontal</a:t>
            </a:r>
            <a:r>
              <a:rPr lang="pl-PL" sz="4900">
                <a:solidFill>
                  <a:schemeClr val="bg1"/>
                </a:solidFill>
              </a:rPr>
              <a:t>, </a:t>
            </a:r>
            <a:r>
              <a:rPr lang="pl-PL" sz="4900" err="1">
                <a:solidFill>
                  <a:schemeClr val="bg1"/>
                </a:solidFill>
              </a:rPr>
              <a:t>can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be applied </a:t>
            </a:r>
            <a:r>
              <a:rPr lang="pl-PL" sz="4900" err="1">
                <a:solidFill>
                  <a:schemeClr val="bg1"/>
                </a:solidFill>
              </a:rPr>
              <a:t>across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different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sectors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industrial-symbiosis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applications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If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concerns</a:t>
            </a:r>
            <a:r>
              <a:rPr lang="pl-PL" sz="4900">
                <a:solidFill>
                  <a:schemeClr val="bg1"/>
                </a:solidFill>
              </a:rPr>
              <a:t> data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digital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systems</a:t>
            </a:r>
            <a:r>
              <a:rPr lang="pl-PL" sz="4900">
                <a:solidFill>
                  <a:schemeClr val="bg1"/>
                </a:solidFill>
              </a:rPr>
              <a:t>, </a:t>
            </a:r>
            <a:r>
              <a:rPr lang="pl-PL" sz="4900" err="1">
                <a:solidFill>
                  <a:schemeClr val="bg1"/>
                </a:solidFill>
              </a:rPr>
              <a:t>can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work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across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different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platforms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information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systems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Is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its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applicability</a:t>
            </a:r>
            <a:r>
              <a:rPr lang="pl-PL" sz="4900">
                <a:solidFill>
                  <a:schemeClr val="bg1"/>
                </a:solidFill>
              </a:rPr>
              <a:t> dependent on a </a:t>
            </a:r>
            <a:r>
              <a:rPr lang="pl-PL" sz="4900" err="1">
                <a:solidFill>
                  <a:schemeClr val="bg1"/>
                </a:solidFill>
              </a:rPr>
              <a:t>specific</a:t>
            </a:r>
            <a:r>
              <a:rPr lang="pl-PL" sz="4900">
                <a:solidFill>
                  <a:schemeClr val="bg1"/>
                </a:solidFill>
              </a:rPr>
              <a:t> regulatory, </a:t>
            </a:r>
            <a:r>
              <a:rPr lang="pl-PL" sz="4900" err="1">
                <a:solidFill>
                  <a:schemeClr val="bg1"/>
                </a:solidFill>
              </a:rPr>
              <a:t>regional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organisational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context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Which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elements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are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broadly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transferable</a:t>
            </a:r>
            <a:r>
              <a:rPr lang="pl-PL" sz="4900">
                <a:solidFill>
                  <a:schemeClr val="bg1"/>
                </a:solidFill>
              </a:rPr>
              <a:t>, and </a:t>
            </a:r>
            <a:r>
              <a:rPr lang="pl-PL" sz="4900" err="1">
                <a:solidFill>
                  <a:schemeClr val="bg1"/>
                </a:solidFill>
              </a:rPr>
              <a:t>which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remain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context-specific</a:t>
            </a:r>
            <a:r>
              <a:rPr lang="pl-PL" sz="4900">
                <a:solidFill>
                  <a:schemeClr val="bg1"/>
                </a:solidFill>
              </a:rPr>
              <a:t>?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l-PL" sz="4900" err="1">
                <a:solidFill>
                  <a:schemeClr val="bg1"/>
                </a:solidFill>
              </a:rPr>
              <a:t>Are</a:t>
            </a:r>
            <a:r>
              <a:rPr lang="pl-PL" sz="4900">
                <a:solidFill>
                  <a:schemeClr val="bg1"/>
                </a:solidFill>
              </a:rPr>
              <a:t> the </a:t>
            </a:r>
            <a:r>
              <a:rPr lang="pl-PL" sz="4900" err="1">
                <a:solidFill>
                  <a:schemeClr val="bg1"/>
                </a:solidFill>
              </a:rPr>
              <a:t>limitations</a:t>
            </a:r>
            <a:r>
              <a:rPr lang="pl-PL" sz="4900">
                <a:solidFill>
                  <a:schemeClr val="bg1"/>
                </a:solidFill>
              </a:rPr>
              <a:t> and </a:t>
            </a:r>
            <a:r>
              <a:rPr lang="pl-PL" sz="4900" err="1">
                <a:solidFill>
                  <a:schemeClr val="bg1"/>
                </a:solidFill>
              </a:rPr>
              <a:t>conditions</a:t>
            </a:r>
            <a:r>
              <a:rPr lang="pl-PL" sz="4900">
                <a:solidFill>
                  <a:schemeClr val="bg1"/>
                </a:solidFill>
              </a:rPr>
              <a:t> for </a:t>
            </a:r>
            <a:r>
              <a:rPr lang="pl-PL" sz="4900" err="1">
                <a:solidFill>
                  <a:schemeClr val="bg1"/>
                </a:solidFill>
              </a:rPr>
              <a:t>wider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application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clearly</a:t>
            </a:r>
            <a:r>
              <a:rPr lang="pl-PL" sz="4900">
                <a:solidFill>
                  <a:schemeClr val="bg1"/>
                </a:solidFill>
              </a:rPr>
              <a:t> </a:t>
            </a:r>
            <a:r>
              <a:rPr lang="pl-PL" sz="4900" err="1">
                <a:solidFill>
                  <a:schemeClr val="bg1"/>
                </a:solidFill>
              </a:rPr>
              <a:t>defined</a:t>
            </a:r>
            <a:r>
              <a:rPr lang="pl-PL" sz="490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endParaRPr lang="pl-PL">
              <a:solidFill>
                <a:schemeClr val="bg1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F9408EB-AC8D-134D-997A-0A16D903A2B6}"/>
              </a:ext>
            </a:extLst>
          </p:cNvPr>
          <p:cNvSpPr txBox="1"/>
          <p:nvPr/>
        </p:nvSpPr>
        <p:spPr>
          <a:xfrm>
            <a:off x="143737" y="2101152"/>
            <a:ext cx="23104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result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that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works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in one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industrial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symbiosis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pilot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not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automatically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suitable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as a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common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approach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CFA99F2-19BA-63EA-FD49-0DB8D4074E68}"/>
              </a:ext>
            </a:extLst>
          </p:cNvPr>
          <p:cNvSpPr txBox="1"/>
          <p:nvPr/>
        </p:nvSpPr>
        <p:spPr>
          <a:xfrm>
            <a:off x="8780036" y="3562705"/>
            <a:ext cx="355182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Horizontal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contributions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→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usually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broader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applicability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</a:b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Sector-specific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contributions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→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applicable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beyond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one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company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/pilot in the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sector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</a:b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System-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level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contributions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→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consider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different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organisational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,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territorial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or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regulatory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contexts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5F5A3A"/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6" name="Google Shape;910;p38">
            <a:extLst>
              <a:ext uri="{FF2B5EF4-FFF2-40B4-BE49-F238E27FC236}">
                <a16:creationId xmlns:a16="http://schemas.microsoft.com/office/drawing/2014/main" id="{27490067-ED76-664C-DB0F-1470042D0905}"/>
              </a:ext>
            </a:extLst>
          </p:cNvPr>
          <p:cNvGrpSpPr/>
          <p:nvPr/>
        </p:nvGrpSpPr>
        <p:grpSpPr>
          <a:xfrm>
            <a:off x="8043690" y="3732678"/>
            <a:ext cx="787146" cy="703342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8" name="Google Shape;911;p38">
              <a:extLst>
                <a:ext uri="{FF2B5EF4-FFF2-40B4-BE49-F238E27FC236}">
                  <a16:creationId xmlns:a16="http://schemas.microsoft.com/office/drawing/2014/main" id="{4109CF70-B3EF-CC02-E66F-FE1CF3BC2890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912;p38">
              <a:extLst>
                <a:ext uri="{FF2B5EF4-FFF2-40B4-BE49-F238E27FC236}">
                  <a16:creationId xmlns:a16="http://schemas.microsoft.com/office/drawing/2014/main" id="{17CB1F76-DA1F-1DEA-2E7E-B811D642D721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" name="Google Shape;910;p38">
            <a:extLst>
              <a:ext uri="{FF2B5EF4-FFF2-40B4-BE49-F238E27FC236}">
                <a16:creationId xmlns:a16="http://schemas.microsoft.com/office/drawing/2014/main" id="{8C52BC6F-5D2A-3016-7B92-D1230C3017B3}"/>
              </a:ext>
            </a:extLst>
          </p:cNvPr>
          <p:cNvGrpSpPr/>
          <p:nvPr/>
        </p:nvGrpSpPr>
        <p:grpSpPr>
          <a:xfrm>
            <a:off x="1825590" y="1587712"/>
            <a:ext cx="787146" cy="703342"/>
            <a:chOff x="2001922" y="2558932"/>
            <a:chExt cx="1265518" cy="984933"/>
          </a:xfrm>
          <a:solidFill>
            <a:srgbClr val="B8DC62"/>
          </a:solidFill>
        </p:grpSpPr>
        <p:sp>
          <p:nvSpPr>
            <p:cNvPr id="11" name="Google Shape;911;p38">
              <a:extLst>
                <a:ext uri="{FF2B5EF4-FFF2-40B4-BE49-F238E27FC236}">
                  <a16:creationId xmlns:a16="http://schemas.microsoft.com/office/drawing/2014/main" id="{5C07D560-2E2B-4FF7-1C97-C081D028B4F7}"/>
                </a:ext>
              </a:extLst>
            </p:cNvPr>
            <p:cNvSpPr/>
            <p:nvPr/>
          </p:nvSpPr>
          <p:spPr>
            <a:xfrm>
              <a:off x="2001922" y="2558932"/>
              <a:ext cx="1265518" cy="984933"/>
            </a:xfrm>
            <a:custGeom>
              <a:avLst/>
              <a:gdLst/>
              <a:ahLst/>
              <a:cxnLst/>
              <a:rect l="l" t="t" r="r" b="b"/>
              <a:pathLst>
                <a:path w="27648" h="21518" extrusionOk="0">
                  <a:moveTo>
                    <a:pt x="18009" y="0"/>
                  </a:moveTo>
                  <a:cubicBezTo>
                    <a:pt x="17323" y="0"/>
                    <a:pt x="16636" y="556"/>
                    <a:pt x="16636" y="1316"/>
                  </a:cubicBezTo>
                  <a:lnTo>
                    <a:pt x="16636" y="3839"/>
                  </a:lnTo>
                  <a:lnTo>
                    <a:pt x="1318" y="3839"/>
                  </a:lnTo>
                  <a:cubicBezTo>
                    <a:pt x="605" y="3839"/>
                    <a:pt x="1" y="4443"/>
                    <a:pt x="1" y="5156"/>
                  </a:cubicBezTo>
                  <a:lnTo>
                    <a:pt x="1" y="16349"/>
                  </a:lnTo>
                  <a:cubicBezTo>
                    <a:pt x="1" y="17060"/>
                    <a:pt x="604" y="17666"/>
                    <a:pt x="1318" y="17666"/>
                  </a:cubicBezTo>
                  <a:lnTo>
                    <a:pt x="16636" y="17666"/>
                  </a:lnTo>
                  <a:lnTo>
                    <a:pt x="16636" y="20189"/>
                  </a:lnTo>
                  <a:cubicBezTo>
                    <a:pt x="16636" y="20929"/>
                    <a:pt x="17343" y="21518"/>
                    <a:pt x="18032" y="21518"/>
                  </a:cubicBezTo>
                  <a:cubicBezTo>
                    <a:pt x="18341" y="21518"/>
                    <a:pt x="18647" y="21398"/>
                    <a:pt x="18884" y="21120"/>
                  </a:cubicBezTo>
                  <a:cubicBezTo>
                    <a:pt x="21664" y="17843"/>
                    <a:pt x="24443" y="14566"/>
                    <a:pt x="27223" y="11288"/>
                  </a:cubicBezTo>
                  <a:cubicBezTo>
                    <a:pt x="27392" y="11090"/>
                    <a:pt x="27490" y="10877"/>
                    <a:pt x="27531" y="10664"/>
                  </a:cubicBezTo>
                  <a:cubicBezTo>
                    <a:pt x="27647" y="10267"/>
                    <a:pt x="27583" y="9817"/>
                    <a:pt x="27223" y="9427"/>
                  </a:cubicBezTo>
                  <a:cubicBezTo>
                    <a:pt x="24443" y="6413"/>
                    <a:pt x="21664" y="3398"/>
                    <a:pt x="18884" y="385"/>
                  </a:cubicBezTo>
                  <a:cubicBezTo>
                    <a:pt x="18637" y="117"/>
                    <a:pt x="18323" y="0"/>
                    <a:pt x="18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912;p38">
              <a:extLst>
                <a:ext uri="{FF2B5EF4-FFF2-40B4-BE49-F238E27FC236}">
                  <a16:creationId xmlns:a16="http://schemas.microsoft.com/office/drawing/2014/main" id="{B1AD81E7-2143-7921-1460-8FF917F70199}"/>
                </a:ext>
              </a:extLst>
            </p:cNvPr>
            <p:cNvSpPr/>
            <p:nvPr/>
          </p:nvSpPr>
          <p:spPr>
            <a:xfrm>
              <a:off x="2065227" y="2613127"/>
              <a:ext cx="1143214" cy="863910"/>
            </a:xfrm>
            <a:custGeom>
              <a:avLst/>
              <a:gdLst/>
              <a:ahLst/>
              <a:cxnLst/>
              <a:rect l="l" t="t" r="r" b="b"/>
              <a:pathLst>
                <a:path w="24976" h="18874" extrusionOk="0">
                  <a:moveTo>
                    <a:pt x="16635" y="0"/>
                  </a:moveTo>
                  <a:lnTo>
                    <a:pt x="16635" y="3841"/>
                  </a:lnTo>
                  <a:lnTo>
                    <a:pt x="0" y="3841"/>
                  </a:lnTo>
                  <a:lnTo>
                    <a:pt x="0" y="15033"/>
                  </a:lnTo>
                  <a:lnTo>
                    <a:pt x="16635" y="15033"/>
                  </a:lnTo>
                  <a:lnTo>
                    <a:pt x="16635" y="18874"/>
                  </a:lnTo>
                  <a:lnTo>
                    <a:pt x="24975" y="9042"/>
                  </a:lnTo>
                  <a:lnTo>
                    <a:pt x="166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46047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E53F8-2988-F949-787C-1760742F7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65F508-26E6-30B1-348C-B62756BC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6954"/>
            <a:ext cx="9433264" cy="849600"/>
          </a:xfrm>
        </p:spPr>
        <p:txBody>
          <a:bodyPr>
            <a:normAutofit fontScale="90000"/>
          </a:bodyPr>
          <a:lstStyle/>
          <a:p>
            <a:r>
              <a:rPr lang="pl-PL"/>
              <a:t>Step 9  </a:t>
            </a:r>
            <a:r>
              <a:rPr lang="pl-PL" b="1"/>
              <a:t>Link the R&amp;D </a:t>
            </a:r>
            <a:r>
              <a:rPr lang="pl-PL" b="1" err="1"/>
              <a:t>contribution</a:t>
            </a:r>
            <a:r>
              <a:rPr lang="pl-PL" b="1"/>
              <a:t> to </a:t>
            </a:r>
            <a:r>
              <a:rPr lang="pl-PL" b="1" err="1"/>
              <a:t>possible</a:t>
            </a:r>
            <a:r>
              <a:rPr lang="pl-PL" b="1"/>
              <a:t> </a:t>
            </a:r>
            <a:r>
              <a:rPr lang="pl-PL" b="1" err="1"/>
              <a:t>standardisation</a:t>
            </a:r>
            <a:r>
              <a:rPr lang="pl-PL" b="1"/>
              <a:t> </a:t>
            </a:r>
            <a:r>
              <a:rPr lang="pl-PL" b="1" err="1"/>
              <a:t>route</a:t>
            </a:r>
            <a:br>
              <a:rPr lang="pl-PL"/>
            </a:br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EB9BB319-923F-02EA-76D7-61BD84464CCA}"/>
              </a:ext>
            </a:extLst>
          </p:cNvPr>
          <p:cNvGrpSpPr/>
          <p:nvPr/>
        </p:nvGrpSpPr>
        <p:grpSpPr>
          <a:xfrm>
            <a:off x="-255632" y="1830942"/>
            <a:ext cx="4412663" cy="1532255"/>
            <a:chOff x="4707678" y="2597647"/>
            <a:chExt cx="1815399" cy="637565"/>
          </a:xfrm>
        </p:grpSpPr>
        <p:sp>
          <p:nvSpPr>
            <p:cNvPr id="5" name="Google Shape;2524;p47">
              <a:extLst>
                <a:ext uri="{FF2B5EF4-FFF2-40B4-BE49-F238E27FC236}">
                  <a16:creationId xmlns:a16="http://schemas.microsoft.com/office/drawing/2014/main" id="{71A4EE8B-8AF8-4146-F20D-2545C736EF0E}"/>
                </a:ext>
              </a:extLst>
            </p:cNvPr>
            <p:cNvSpPr/>
            <p:nvPr/>
          </p:nvSpPr>
          <p:spPr>
            <a:xfrm flipH="1">
              <a:off x="4707678" y="2597647"/>
              <a:ext cx="1815399" cy="574766"/>
            </a:xfrm>
            <a:custGeom>
              <a:avLst/>
              <a:gdLst/>
              <a:ahLst/>
              <a:cxnLst/>
              <a:rect l="l" t="t" r="r" b="b"/>
              <a:pathLst>
                <a:path w="48598" h="19511" extrusionOk="0">
                  <a:moveTo>
                    <a:pt x="21326" y="1"/>
                  </a:moveTo>
                  <a:cubicBezTo>
                    <a:pt x="13579" y="1"/>
                    <a:pt x="6261" y="1345"/>
                    <a:pt x="3637" y="3497"/>
                  </a:cubicBezTo>
                  <a:cubicBezTo>
                    <a:pt x="1702" y="5098"/>
                    <a:pt x="368" y="7500"/>
                    <a:pt x="101" y="9968"/>
                  </a:cubicBezTo>
                  <a:cubicBezTo>
                    <a:pt x="1" y="10769"/>
                    <a:pt x="34" y="11603"/>
                    <a:pt x="168" y="12403"/>
                  </a:cubicBezTo>
                  <a:cubicBezTo>
                    <a:pt x="1202" y="17941"/>
                    <a:pt x="5505" y="18108"/>
                    <a:pt x="9908" y="18641"/>
                  </a:cubicBezTo>
                  <a:cubicBezTo>
                    <a:pt x="16646" y="19442"/>
                    <a:pt x="23418" y="19475"/>
                    <a:pt x="30156" y="19509"/>
                  </a:cubicBezTo>
                  <a:cubicBezTo>
                    <a:pt x="30311" y="19510"/>
                    <a:pt x="30468" y="19510"/>
                    <a:pt x="30626" y="19510"/>
                  </a:cubicBezTo>
                  <a:cubicBezTo>
                    <a:pt x="35510" y="19510"/>
                    <a:pt x="41407" y="18948"/>
                    <a:pt x="43765" y="13971"/>
                  </a:cubicBezTo>
                  <a:cubicBezTo>
                    <a:pt x="48598" y="3805"/>
                    <a:pt x="34355" y="1"/>
                    <a:pt x="213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Google Shape;2525;p47">
              <a:extLst>
                <a:ext uri="{FF2B5EF4-FFF2-40B4-BE49-F238E27FC236}">
                  <a16:creationId xmlns:a16="http://schemas.microsoft.com/office/drawing/2014/main" id="{8A5A56FB-1BE6-A6EB-8E48-DB50BEEC2248}"/>
                </a:ext>
              </a:extLst>
            </p:cNvPr>
            <p:cNvSpPr/>
            <p:nvPr/>
          </p:nvSpPr>
          <p:spPr>
            <a:xfrm flipH="1">
              <a:off x="5997810" y="2882779"/>
              <a:ext cx="203491" cy="352433"/>
            </a:xfrm>
            <a:custGeom>
              <a:avLst/>
              <a:gdLst/>
              <a:ahLst/>
              <a:cxnLst/>
              <a:rect l="l" t="t" r="r" b="b"/>
              <a:pathLst>
                <a:path w="12176" h="21088" extrusionOk="0">
                  <a:moveTo>
                    <a:pt x="8073" y="0"/>
                  </a:moveTo>
                  <a:cubicBezTo>
                    <a:pt x="8006" y="0"/>
                    <a:pt x="7940" y="2"/>
                    <a:pt x="7873" y="5"/>
                  </a:cubicBezTo>
                  <a:cubicBezTo>
                    <a:pt x="5971" y="3441"/>
                    <a:pt x="7206" y="8345"/>
                    <a:pt x="6105" y="12214"/>
                  </a:cubicBezTo>
                  <a:cubicBezTo>
                    <a:pt x="5104" y="15750"/>
                    <a:pt x="3069" y="19086"/>
                    <a:pt x="0" y="21087"/>
                  </a:cubicBezTo>
                  <a:cubicBezTo>
                    <a:pt x="6639" y="18819"/>
                    <a:pt x="12176" y="12615"/>
                    <a:pt x="12142" y="5576"/>
                  </a:cubicBezTo>
                  <a:cubicBezTo>
                    <a:pt x="12142" y="4242"/>
                    <a:pt x="11909" y="2841"/>
                    <a:pt x="11175" y="1707"/>
                  </a:cubicBezTo>
                  <a:cubicBezTo>
                    <a:pt x="10446" y="598"/>
                    <a:pt x="9327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0BED9E1-40F8-52C6-43F4-0F09EF3914AC}"/>
              </a:ext>
            </a:extLst>
          </p:cNvPr>
          <p:cNvSpPr txBox="1"/>
          <p:nvPr/>
        </p:nvSpPr>
        <p:spPr>
          <a:xfrm>
            <a:off x="365214" y="2260340"/>
            <a:ext cx="3404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What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action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is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realistic</a:t>
            </a:r>
            <a:r>
              <a:rPr kumimoji="0" lang="pl-PL" sz="1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1A5FEF2-0952-9CF7-9604-DF3311132820}"/>
              </a:ext>
            </a:extLst>
          </p:cNvPr>
          <p:cNvSpPr txBox="1"/>
          <p:nvPr/>
        </p:nvSpPr>
        <p:spPr>
          <a:xfrm>
            <a:off x="431879" y="3429000"/>
            <a:ext cx="350512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onsider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pathway after the need, intended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ouput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E85C7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, evidence requirements and wider applicability have been assessed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3759A7D-DCC9-3624-8FC5-5CE6FE8EF526}"/>
              </a:ext>
            </a:extLst>
          </p:cNvPr>
          <p:cNvSpPr txBox="1"/>
          <p:nvPr/>
        </p:nvSpPr>
        <p:spPr>
          <a:xfrm>
            <a:off x="4391036" y="2110763"/>
            <a:ext cx="7893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What</a:t>
            </a:r>
            <a:r>
              <a:rPr kumimoji="0" lang="pl-PL" sz="2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determines</a:t>
            </a:r>
            <a:r>
              <a:rPr kumimoji="0" lang="pl-PL" sz="2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the </a:t>
            </a:r>
            <a:r>
              <a:rPr kumimoji="0" lang="pl-PL" sz="2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standardisation</a:t>
            </a:r>
            <a:r>
              <a:rPr kumimoji="0" lang="pl-PL" sz="2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route</a:t>
            </a:r>
            <a:r>
              <a:rPr kumimoji="0" lang="pl-PL" sz="2800" b="1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?</a:t>
            </a:r>
          </a:p>
        </p:txBody>
      </p:sp>
      <p:grpSp>
        <p:nvGrpSpPr>
          <p:cNvPr id="45" name="Grupa 44">
            <a:extLst>
              <a:ext uri="{FF2B5EF4-FFF2-40B4-BE49-F238E27FC236}">
                <a16:creationId xmlns:a16="http://schemas.microsoft.com/office/drawing/2014/main" id="{5D8ED7D7-E0E2-FBE7-A1E5-3A12F75F24D4}"/>
              </a:ext>
            </a:extLst>
          </p:cNvPr>
          <p:cNvGrpSpPr/>
          <p:nvPr/>
        </p:nvGrpSpPr>
        <p:grpSpPr>
          <a:xfrm>
            <a:off x="4373895" y="2991770"/>
            <a:ext cx="9430987" cy="2868574"/>
            <a:chOff x="4373895" y="2598070"/>
            <a:chExt cx="9430987" cy="2868574"/>
          </a:xfrm>
        </p:grpSpPr>
        <p:sp>
          <p:nvSpPr>
            <p:cNvPr id="40" name="pole tekstowe 39">
              <a:extLst>
                <a:ext uri="{FF2B5EF4-FFF2-40B4-BE49-F238E27FC236}">
                  <a16:creationId xmlns:a16="http://schemas.microsoft.com/office/drawing/2014/main" id="{64962E3A-4E1B-C258-17EC-8670B96FB84F}"/>
                </a:ext>
              </a:extLst>
            </p:cNvPr>
            <p:cNvSpPr txBox="1"/>
            <p:nvPr/>
          </p:nvSpPr>
          <p:spPr>
            <a:xfrm>
              <a:off x="6408400" y="3254922"/>
              <a:ext cx="70802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Existing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standardisation</a:t>
              </a:r>
              <a:r>
                <a:rPr kumimoji="0" lang="pl-PL" sz="1800" b="1" i="0" u="none" strike="noStrike" kern="1200" cap="none" spc="0" normalizeH="0" baseline="0" noProof="0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work</a:t>
              </a:r>
              <a:b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</a:br>
              <a:r>
                <a:rPr kumimoji="0" lang="pl-P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Is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 a </a:t>
              </a:r>
              <a:r>
                <a:rPr kumimoji="0" lang="pl-P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relevant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 TC/WG </a:t>
              </a:r>
              <a:r>
                <a:rPr kumimoji="0" lang="pl-P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already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working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 on the </a:t>
              </a:r>
              <a:r>
                <a:rPr kumimoji="0" lang="pl-P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topic</a:t>
              </a: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rPr>
                <a:t>?</a:t>
              </a:r>
            </a:p>
          </p:txBody>
        </p:sp>
        <p:grpSp>
          <p:nvGrpSpPr>
            <p:cNvPr id="44" name="Grupa 43">
              <a:extLst>
                <a:ext uri="{FF2B5EF4-FFF2-40B4-BE49-F238E27FC236}">
                  <a16:creationId xmlns:a16="http://schemas.microsoft.com/office/drawing/2014/main" id="{8CD3445A-19CE-D321-7927-3FCBE3350B14}"/>
                </a:ext>
              </a:extLst>
            </p:cNvPr>
            <p:cNvGrpSpPr/>
            <p:nvPr/>
          </p:nvGrpSpPr>
          <p:grpSpPr>
            <a:xfrm>
              <a:off x="4373895" y="2598070"/>
              <a:ext cx="9430987" cy="2868574"/>
              <a:chOff x="4373895" y="2598070"/>
              <a:chExt cx="9430987" cy="2868574"/>
            </a:xfrm>
          </p:grpSpPr>
          <p:sp>
            <p:nvSpPr>
              <p:cNvPr id="18" name="Google Shape;478;p26">
                <a:extLst>
                  <a:ext uri="{FF2B5EF4-FFF2-40B4-BE49-F238E27FC236}">
                    <a16:creationId xmlns:a16="http://schemas.microsoft.com/office/drawing/2014/main" id="{A149BDE5-9A28-E3CC-8870-AD1127F256CD}"/>
                  </a:ext>
                </a:extLst>
              </p:cNvPr>
              <p:cNvSpPr/>
              <p:nvPr/>
            </p:nvSpPr>
            <p:spPr>
              <a:xfrm>
                <a:off x="4373895" y="2682931"/>
                <a:ext cx="1309865" cy="869096"/>
              </a:xfrm>
              <a:custGeom>
                <a:avLst/>
                <a:gdLst/>
                <a:ahLst/>
                <a:cxnLst/>
                <a:rect l="l" t="t" r="r" b="b"/>
                <a:pathLst>
                  <a:path w="47931" h="18949" extrusionOk="0">
                    <a:moveTo>
                      <a:pt x="47931" y="4161"/>
                    </a:moveTo>
                    <a:lnTo>
                      <a:pt x="40726" y="0"/>
                    </a:lnTo>
                    <a:lnTo>
                      <a:pt x="40726" y="1098"/>
                    </a:lnTo>
                    <a:lnTo>
                      <a:pt x="11673" y="1098"/>
                    </a:lnTo>
                    <a:cubicBezTo>
                      <a:pt x="5226" y="1098"/>
                      <a:pt x="1" y="6324"/>
                      <a:pt x="1" y="12771"/>
                    </a:cubicBezTo>
                    <a:lnTo>
                      <a:pt x="1" y="18949"/>
                    </a:lnTo>
                    <a:cubicBezTo>
                      <a:pt x="1" y="12503"/>
                      <a:pt x="5226" y="7276"/>
                      <a:pt x="11673" y="7276"/>
                    </a:cubicBezTo>
                    <a:lnTo>
                      <a:pt x="40726" y="7276"/>
                    </a:lnTo>
                    <a:lnTo>
                      <a:pt x="40726" y="8319"/>
                    </a:lnTo>
                    <a:close/>
                  </a:path>
                </a:pathLst>
              </a:custGeom>
              <a:solidFill>
                <a:srgbClr val="3E85C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Google Shape;479;p26">
                <a:extLst>
                  <a:ext uri="{FF2B5EF4-FFF2-40B4-BE49-F238E27FC236}">
                    <a16:creationId xmlns:a16="http://schemas.microsoft.com/office/drawing/2014/main" id="{2A26AC68-A02F-4B17-8B3E-EC355853FD1B}"/>
                  </a:ext>
                </a:extLst>
              </p:cNvPr>
              <p:cNvSpPr/>
              <p:nvPr/>
            </p:nvSpPr>
            <p:spPr>
              <a:xfrm>
                <a:off x="4373895" y="3321106"/>
                <a:ext cx="1309865" cy="869188"/>
              </a:xfrm>
              <a:custGeom>
                <a:avLst/>
                <a:gdLst/>
                <a:ahLst/>
                <a:cxnLst/>
                <a:rect l="l" t="t" r="r" b="b"/>
                <a:pathLst>
                  <a:path w="47931" h="18951" extrusionOk="0">
                    <a:moveTo>
                      <a:pt x="47931" y="4160"/>
                    </a:moveTo>
                    <a:lnTo>
                      <a:pt x="40726" y="1"/>
                    </a:lnTo>
                    <a:lnTo>
                      <a:pt x="40726" y="1098"/>
                    </a:lnTo>
                    <a:lnTo>
                      <a:pt x="11673" y="1098"/>
                    </a:lnTo>
                    <a:cubicBezTo>
                      <a:pt x="5226" y="1098"/>
                      <a:pt x="1" y="6324"/>
                      <a:pt x="1" y="12771"/>
                    </a:cubicBezTo>
                    <a:lnTo>
                      <a:pt x="1" y="18950"/>
                    </a:lnTo>
                    <a:cubicBezTo>
                      <a:pt x="1" y="12503"/>
                      <a:pt x="5226" y="7276"/>
                      <a:pt x="11673" y="7276"/>
                    </a:cubicBezTo>
                    <a:lnTo>
                      <a:pt x="40726" y="7276"/>
                    </a:lnTo>
                    <a:lnTo>
                      <a:pt x="40726" y="8320"/>
                    </a:lnTo>
                    <a:close/>
                  </a:path>
                </a:pathLst>
              </a:custGeom>
              <a:solidFill>
                <a:srgbClr val="FFA21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Google Shape;480;p26">
                <a:extLst>
                  <a:ext uri="{FF2B5EF4-FFF2-40B4-BE49-F238E27FC236}">
                    <a16:creationId xmlns:a16="http://schemas.microsoft.com/office/drawing/2014/main" id="{299B2FBB-7F2C-861A-7D41-0874E361D7E0}"/>
                  </a:ext>
                </a:extLst>
              </p:cNvPr>
              <p:cNvSpPr/>
              <p:nvPr/>
            </p:nvSpPr>
            <p:spPr>
              <a:xfrm>
                <a:off x="4373895" y="3959327"/>
                <a:ext cx="1309865" cy="869142"/>
              </a:xfrm>
              <a:custGeom>
                <a:avLst/>
                <a:gdLst/>
                <a:ahLst/>
                <a:cxnLst/>
                <a:rect l="l" t="t" r="r" b="b"/>
                <a:pathLst>
                  <a:path w="47931" h="18950" extrusionOk="0">
                    <a:moveTo>
                      <a:pt x="47931" y="4161"/>
                    </a:moveTo>
                    <a:lnTo>
                      <a:pt x="40726" y="1"/>
                    </a:lnTo>
                    <a:lnTo>
                      <a:pt x="40726" y="1098"/>
                    </a:lnTo>
                    <a:lnTo>
                      <a:pt x="11673" y="1098"/>
                    </a:lnTo>
                    <a:cubicBezTo>
                      <a:pt x="5226" y="1098"/>
                      <a:pt x="1" y="6324"/>
                      <a:pt x="1" y="12771"/>
                    </a:cubicBezTo>
                    <a:lnTo>
                      <a:pt x="1" y="18949"/>
                    </a:lnTo>
                    <a:cubicBezTo>
                      <a:pt x="1" y="12502"/>
                      <a:pt x="5226" y="7277"/>
                      <a:pt x="11673" y="7277"/>
                    </a:cubicBezTo>
                    <a:lnTo>
                      <a:pt x="40726" y="7277"/>
                    </a:lnTo>
                    <a:lnTo>
                      <a:pt x="40726" y="8319"/>
                    </a:lnTo>
                    <a:close/>
                  </a:path>
                </a:pathLst>
              </a:custGeom>
              <a:solidFill>
                <a:srgbClr val="5F5A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Google Shape;481;p26">
                <a:extLst>
                  <a:ext uri="{FF2B5EF4-FFF2-40B4-BE49-F238E27FC236}">
                    <a16:creationId xmlns:a16="http://schemas.microsoft.com/office/drawing/2014/main" id="{23C8EAF3-2A7E-85C6-77AB-2818345B007C}"/>
                  </a:ext>
                </a:extLst>
              </p:cNvPr>
              <p:cNvSpPr/>
              <p:nvPr/>
            </p:nvSpPr>
            <p:spPr>
              <a:xfrm>
                <a:off x="4373895" y="4597548"/>
                <a:ext cx="1309865" cy="869096"/>
              </a:xfrm>
              <a:custGeom>
                <a:avLst/>
                <a:gdLst/>
                <a:ahLst/>
                <a:cxnLst/>
                <a:rect l="l" t="t" r="r" b="b"/>
                <a:pathLst>
                  <a:path w="47931" h="18949" extrusionOk="0">
                    <a:moveTo>
                      <a:pt x="47931" y="4160"/>
                    </a:moveTo>
                    <a:lnTo>
                      <a:pt x="40726" y="0"/>
                    </a:lnTo>
                    <a:lnTo>
                      <a:pt x="40726" y="1098"/>
                    </a:lnTo>
                    <a:lnTo>
                      <a:pt x="11673" y="1098"/>
                    </a:lnTo>
                    <a:cubicBezTo>
                      <a:pt x="5226" y="1098"/>
                      <a:pt x="1" y="6324"/>
                      <a:pt x="1" y="12771"/>
                    </a:cubicBezTo>
                    <a:lnTo>
                      <a:pt x="1" y="18949"/>
                    </a:lnTo>
                    <a:cubicBezTo>
                      <a:pt x="1" y="12502"/>
                      <a:pt x="5226" y="7276"/>
                      <a:pt x="11673" y="7276"/>
                    </a:cubicBezTo>
                    <a:lnTo>
                      <a:pt x="40726" y="7276"/>
                    </a:lnTo>
                    <a:lnTo>
                      <a:pt x="40726" y="8320"/>
                    </a:lnTo>
                    <a:close/>
                  </a:path>
                </a:pathLst>
              </a:custGeom>
              <a:solidFill>
                <a:srgbClr val="B8DC6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Google Shape;489;p26">
                <a:extLst>
                  <a:ext uri="{FF2B5EF4-FFF2-40B4-BE49-F238E27FC236}">
                    <a16:creationId xmlns:a16="http://schemas.microsoft.com/office/drawing/2014/main" id="{2DECE8C3-DB32-8AFC-415C-6AE0CECB7AA8}"/>
                  </a:ext>
                </a:extLst>
              </p:cNvPr>
              <p:cNvSpPr txBox="1"/>
              <p:nvPr/>
            </p:nvSpPr>
            <p:spPr>
              <a:xfrm>
                <a:off x="5726382" y="3893241"/>
                <a:ext cx="712500" cy="44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Fira Sans"/>
                    <a:ea typeface="Fira Sans"/>
                    <a:cs typeface="Fira Sans"/>
                    <a:sym typeface="Fira Sans"/>
                  </a:rPr>
                  <a:t>03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32" name="Google Shape;490;p26">
                <a:extLst>
                  <a:ext uri="{FF2B5EF4-FFF2-40B4-BE49-F238E27FC236}">
                    <a16:creationId xmlns:a16="http://schemas.microsoft.com/office/drawing/2014/main" id="{CFF3A888-E608-8C54-5590-D166A2B7F317}"/>
                  </a:ext>
                </a:extLst>
              </p:cNvPr>
              <p:cNvSpPr txBox="1"/>
              <p:nvPr/>
            </p:nvSpPr>
            <p:spPr>
              <a:xfrm>
                <a:off x="5695900" y="3244401"/>
                <a:ext cx="712500" cy="44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A215"/>
                    </a:solidFill>
                    <a:effectLst/>
                    <a:uLnTx/>
                    <a:uFillTx/>
                    <a:latin typeface="Fira Sans"/>
                    <a:ea typeface="Fira Sans"/>
                    <a:cs typeface="Fira Sans"/>
                    <a:sym typeface="Fira Sans"/>
                  </a:rPr>
                  <a:t>02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FFA215"/>
                  </a:solidFill>
                  <a:effectLst/>
                  <a:uLnTx/>
                  <a:uFillTx/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34" name="Google Shape;491;p26">
                <a:extLst>
                  <a:ext uri="{FF2B5EF4-FFF2-40B4-BE49-F238E27FC236}">
                    <a16:creationId xmlns:a16="http://schemas.microsoft.com/office/drawing/2014/main" id="{E930D7FD-AFD5-47E2-2B34-A91FF14F7357}"/>
                  </a:ext>
                </a:extLst>
              </p:cNvPr>
              <p:cNvSpPr txBox="1"/>
              <p:nvPr/>
            </p:nvSpPr>
            <p:spPr>
              <a:xfrm>
                <a:off x="5726382" y="4528852"/>
                <a:ext cx="712500" cy="44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B8DC62"/>
                    </a:solidFill>
                    <a:effectLst/>
                    <a:uLnTx/>
                    <a:uFillTx/>
                    <a:latin typeface="Fira Sans"/>
                    <a:ea typeface="Fira Sans"/>
                    <a:cs typeface="Fira Sans"/>
                    <a:sym typeface="Fira Sans"/>
                  </a:rPr>
                  <a:t>04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B8DC62"/>
                  </a:solidFill>
                  <a:effectLst/>
                  <a:uLnTx/>
                  <a:uFillTx/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36" name="Google Shape;492;p26">
                <a:extLst>
                  <a:ext uri="{FF2B5EF4-FFF2-40B4-BE49-F238E27FC236}">
                    <a16:creationId xmlns:a16="http://schemas.microsoft.com/office/drawing/2014/main" id="{450E96BA-5966-7FF9-4A51-E19FA4BA309D}"/>
                  </a:ext>
                </a:extLst>
              </p:cNvPr>
              <p:cNvSpPr txBox="1"/>
              <p:nvPr/>
            </p:nvSpPr>
            <p:spPr>
              <a:xfrm>
                <a:off x="5695900" y="2601470"/>
                <a:ext cx="712500" cy="44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3E85C7"/>
                    </a:solidFill>
                    <a:effectLst/>
                    <a:uLnTx/>
                    <a:uFillTx/>
                    <a:latin typeface="Fira Sans"/>
                    <a:ea typeface="Fira Sans"/>
                    <a:cs typeface="Fira Sans"/>
                    <a:sym typeface="Fira Sans"/>
                  </a:rPr>
                  <a:t>01</a:t>
                </a:r>
                <a:endParaRPr kumimoji="0" sz="2400" b="1" i="0" u="none" strike="noStrike" kern="1200" cap="none" spc="0" normalizeH="0" baseline="0" noProof="0">
                  <a:ln>
                    <a:noFill/>
                  </a:ln>
                  <a:solidFill>
                    <a:srgbClr val="3E85C7"/>
                  </a:solidFill>
                  <a:effectLst/>
                  <a:uLnTx/>
                  <a:uFillTx/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  <p:sp>
            <p:nvSpPr>
              <p:cNvPr id="38" name="pole tekstowe 37">
                <a:extLst>
                  <a:ext uri="{FF2B5EF4-FFF2-40B4-BE49-F238E27FC236}">
                    <a16:creationId xmlns:a16="http://schemas.microsoft.com/office/drawing/2014/main" id="{D3E95212-C16E-D9A5-D6BD-53B17D59F418}"/>
                  </a:ext>
                </a:extLst>
              </p:cNvPr>
              <p:cNvSpPr txBox="1"/>
              <p:nvPr/>
            </p:nvSpPr>
            <p:spPr>
              <a:xfrm>
                <a:off x="6408400" y="2598070"/>
                <a:ext cx="474027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3E85C7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Maturity</a:t>
                </a:r>
                <a:r>
                  <a:rPr kumimoji="0" lang="pl-PL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3E85C7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of </a:t>
                </a:r>
                <a:r>
                  <a:rPr kumimoji="0" lang="pl-PL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3E85C7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evidence</a:t>
                </a:r>
                <a:b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</a:b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Is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the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result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sufficiently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robust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and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validated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?</a:t>
                </a:r>
              </a:p>
            </p:txBody>
          </p:sp>
          <p:sp>
            <p:nvSpPr>
              <p:cNvPr id="41" name="pole tekstowe 40">
                <a:extLst>
                  <a:ext uri="{FF2B5EF4-FFF2-40B4-BE49-F238E27FC236}">
                    <a16:creationId xmlns:a16="http://schemas.microsoft.com/office/drawing/2014/main" id="{EE6D63A0-1512-B8A5-94DE-02AF1196FC82}"/>
                  </a:ext>
                </a:extLst>
              </p:cNvPr>
              <p:cNvSpPr txBox="1"/>
              <p:nvPr/>
            </p:nvSpPr>
            <p:spPr>
              <a:xfrm>
                <a:off x="6438882" y="3896983"/>
                <a:ext cx="420339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Existing</a:t>
                </a:r>
                <a:r>
                  <a:rPr kumimoji="0" lang="pl-PL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standard</a:t>
                </a:r>
                <a:b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</a:b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Should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an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existing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standard be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improved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or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revised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5F5A3A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3" name="pole tekstowe 42">
                <a:extLst>
                  <a:ext uri="{FF2B5EF4-FFF2-40B4-BE49-F238E27FC236}">
                    <a16:creationId xmlns:a16="http://schemas.microsoft.com/office/drawing/2014/main" id="{8D2AF15E-9AEC-9C17-CCCE-2CCC27F7D8E1}"/>
                  </a:ext>
                </a:extLst>
              </p:cNvPr>
              <p:cNvSpPr txBox="1"/>
              <p:nvPr/>
            </p:nvSpPr>
            <p:spPr>
              <a:xfrm>
                <a:off x="6438882" y="4571467"/>
                <a:ext cx="7366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B8DC62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Need</a:t>
                </a:r>
                <a:r>
                  <a:rPr kumimoji="0" lang="pl-PL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B8DC62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for </a:t>
                </a:r>
                <a:r>
                  <a:rPr kumimoji="0" lang="pl-PL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B8DC62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new</a:t>
                </a:r>
                <a:r>
                  <a:rPr kumimoji="0" lang="pl-PL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B8DC62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B8DC62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work</a:t>
                </a:r>
                <a:b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</a:b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Does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the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result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justify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a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new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standardisation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</a:t>
                </a:r>
                <a:r>
                  <a:rPr kumimoji="0" lang="pl-PL" sz="1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activity</a:t>
                </a:r>
                <a:r>
                  <a:rPr kumimoji="0" lang="pl-P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5F5A3A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86062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105E7A-003C-590B-310F-15048E354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6954"/>
            <a:ext cx="10058400" cy="849600"/>
          </a:xfrm>
        </p:spPr>
        <p:txBody>
          <a:bodyPr>
            <a:normAutofit fontScale="90000"/>
          </a:bodyPr>
          <a:lstStyle/>
          <a:p>
            <a:r>
              <a:rPr lang="pl-PL"/>
              <a:t>Step 9  </a:t>
            </a:r>
            <a:r>
              <a:rPr lang="pl-PL" b="1"/>
              <a:t>Link the R&amp;D </a:t>
            </a:r>
            <a:r>
              <a:rPr lang="pl-PL" b="1" err="1"/>
              <a:t>contribution</a:t>
            </a:r>
            <a:r>
              <a:rPr lang="pl-PL" b="1"/>
              <a:t> to </a:t>
            </a:r>
            <a:r>
              <a:rPr lang="pl-PL" b="1" err="1"/>
              <a:t>possible</a:t>
            </a:r>
            <a:r>
              <a:rPr lang="pl-PL" b="1"/>
              <a:t> </a:t>
            </a:r>
            <a:r>
              <a:rPr lang="pl-PL" b="1" err="1"/>
              <a:t>standardisation</a:t>
            </a:r>
            <a:r>
              <a:rPr lang="pl-PL" b="1"/>
              <a:t> </a:t>
            </a:r>
            <a:r>
              <a:rPr lang="pl-PL" b="1" err="1"/>
              <a:t>route</a:t>
            </a:r>
            <a:br>
              <a:rPr lang="pl-PL"/>
            </a:br>
            <a:endParaRPr lang="pl-PL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0F3A735-D408-958B-6EC7-3F89613435B1}"/>
              </a:ext>
            </a:extLst>
          </p:cNvPr>
          <p:cNvGraphicFramePr>
            <a:graphicFrameLocks noGrp="1"/>
          </p:cNvGraphicFramePr>
          <p:nvPr/>
        </p:nvGraphicFramePr>
        <p:xfrm>
          <a:off x="419100" y="1523719"/>
          <a:ext cx="11468100" cy="497328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54600">
                  <a:extLst>
                    <a:ext uri="{9D8B030D-6E8A-4147-A177-3AD203B41FA5}">
                      <a16:colId xmlns:a16="http://schemas.microsoft.com/office/drawing/2014/main" val="3806879356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692683166"/>
                    </a:ext>
                  </a:extLst>
                </a:gridCol>
                <a:gridCol w="5473700">
                  <a:extLst>
                    <a:ext uri="{9D8B030D-6E8A-4147-A177-3AD203B41FA5}">
                      <a16:colId xmlns:a16="http://schemas.microsoft.com/office/drawing/2014/main" val="856218795"/>
                    </a:ext>
                  </a:extLst>
                </a:gridCol>
              </a:tblGrid>
              <a:tr h="358305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sz="2400" b="1" err="1">
                          <a:solidFill>
                            <a:srgbClr val="3E85C7"/>
                          </a:solidFill>
                          <a:latin typeface="Bahnschrift" panose="020B0502040204020203" pitchFamily="34" charset="0"/>
                        </a:rPr>
                        <a:t>Situation</a:t>
                      </a:r>
                      <a:endParaRPr lang="pl-PL" sz="2400" b="1">
                        <a:solidFill>
                          <a:srgbClr val="3E85C7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24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400" b="1" err="1">
                          <a:solidFill>
                            <a:srgbClr val="3E85C7"/>
                          </a:solidFill>
                          <a:latin typeface="Bahnschrift" panose="020B0502040204020203" pitchFamily="34" charset="0"/>
                        </a:rPr>
                        <a:t>Possible</a:t>
                      </a:r>
                      <a:r>
                        <a:rPr lang="pl-PL" sz="2400" b="1">
                          <a:solidFill>
                            <a:srgbClr val="3E85C7"/>
                          </a:solidFill>
                          <a:latin typeface="Bahnschrift" panose="020B0502040204020203" pitchFamily="34" charset="0"/>
                        </a:rPr>
                        <a:t> </a:t>
                      </a:r>
                      <a:r>
                        <a:rPr lang="pl-PL" sz="2400" b="1" err="1">
                          <a:solidFill>
                            <a:srgbClr val="3E85C7"/>
                          </a:solidFill>
                          <a:latin typeface="Bahnschrift" panose="020B0502040204020203" pitchFamily="34" charset="0"/>
                        </a:rPr>
                        <a:t>next</a:t>
                      </a:r>
                      <a:r>
                        <a:rPr lang="pl-PL" sz="2400" b="1">
                          <a:solidFill>
                            <a:srgbClr val="3E85C7"/>
                          </a:solidFill>
                          <a:latin typeface="Bahnschrift" panose="020B0502040204020203" pitchFamily="34" charset="0"/>
                        </a:rPr>
                        <a:t> step</a:t>
                      </a:r>
                    </a:p>
                  </a:txBody>
                  <a:tcPr marL="89576" marR="89576" marT="44788" marB="44788" anchor="ctr"/>
                </a:tc>
                <a:extLst>
                  <a:ext uri="{0D108BD9-81ED-4DB2-BD59-A6C34878D82A}">
                    <a16:rowId xmlns:a16="http://schemas.microsoft.com/office/drawing/2014/main" val="293341296"/>
                  </a:ext>
                </a:extLst>
              </a:tr>
              <a:tr h="627033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Evidence remains incomplete or transferability has not yet been demonstrated</a:t>
                      </a: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extLst>
                  <a:ext uri="{0D108BD9-81ED-4DB2-BD59-A6C34878D82A}">
                    <a16:rowId xmlns:a16="http://schemas.microsoft.com/office/drawing/2014/main" val="3582564047"/>
                  </a:ext>
                </a:extLst>
              </a:tr>
              <a:tr h="627033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useful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common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approach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exists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, but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formal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standardisation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is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not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yet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justified</a:t>
                      </a:r>
                      <a:endParaRPr lang="pl-PL" sz="1800" dirty="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Develop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guidance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, a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reference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methodology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or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another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common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technical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document</a:t>
                      </a:r>
                      <a:endParaRPr lang="pl-PL" sz="1800" dirty="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extLst>
                  <a:ext uri="{0D108BD9-81ED-4DB2-BD59-A6C34878D82A}">
                    <a16:rowId xmlns:a16="http://schemas.microsoft.com/office/drawing/2014/main" val="3014373819"/>
                  </a:ext>
                </a:extLst>
              </a:tr>
              <a:tr h="895762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Relevant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standardisation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work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is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already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underway</a:t>
                      </a: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Contribute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to the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relevant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TC/WG,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through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individual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project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partners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or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stakeholders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,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or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through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project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liaison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(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project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becomes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a </a:t>
                      </a:r>
                      <a:r>
                        <a:rPr lang="pl-PL" sz="1800" kern="12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Liaison</a:t>
                      </a:r>
                      <a:r>
                        <a:rPr lang="pl-PL" sz="1800" kern="12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 Organization)</a:t>
                      </a:r>
                    </a:p>
                  </a:txBody>
                  <a:tcPr marL="89576" marR="89576" marT="44788" marB="44788" anchor="ctr"/>
                </a:tc>
                <a:extLst>
                  <a:ext uri="{0D108BD9-81ED-4DB2-BD59-A6C34878D82A}">
                    <a16:rowId xmlns:a16="http://schemas.microsoft.com/office/drawing/2014/main" val="2503766791"/>
                  </a:ext>
                </a:extLst>
              </a:tr>
              <a:tr h="895762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An existing standard does not adequately address the identified need</a:t>
                      </a: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Provide technical evidence and proposals that may support revision or modification of the existing standard through the relevant TC/WG</a:t>
                      </a:r>
                    </a:p>
                  </a:txBody>
                  <a:tcPr marL="89576" marR="89576" marT="44788" marB="44788" anchor="ctr"/>
                </a:tc>
                <a:extLst>
                  <a:ext uri="{0D108BD9-81ED-4DB2-BD59-A6C34878D82A}">
                    <a16:rowId xmlns:a16="http://schemas.microsoft.com/office/drawing/2014/main" val="1269154052"/>
                  </a:ext>
                </a:extLst>
              </a:tr>
              <a:tr h="1433219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standardisation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need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is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identified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and no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suitable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standard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exists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,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while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the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result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is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sufficiently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mature</a:t>
                      </a:r>
                      <a:r>
                        <a:rPr lang="pl-PL" sz="180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for </a:t>
                      </a:r>
                      <a:r>
                        <a:rPr lang="pl-PL" sz="180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standardisation</a:t>
                      </a: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80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Choose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the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appropriate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route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: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propose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/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recommend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new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standardisation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work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to the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relevant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TC,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or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initiate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a CEN/CENELEC Workshop Agreement (CWA)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where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a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rapid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consensus-based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deliverable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is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more</a:t>
                      </a:r>
                      <a:r>
                        <a:rPr lang="pl-PL" sz="1800" dirty="0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pl-PL" sz="1800" dirty="0" err="1">
                          <a:solidFill>
                            <a:srgbClr val="5F5A3A"/>
                          </a:solidFill>
                          <a:latin typeface="Bahnschrift Condensed" panose="020B0502040204020203" pitchFamily="34" charset="0"/>
                        </a:rPr>
                        <a:t>appropriate</a:t>
                      </a:r>
                      <a:endParaRPr lang="pl-PL" sz="1800" dirty="0">
                        <a:solidFill>
                          <a:srgbClr val="5F5A3A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89576" marR="89576" marT="44788" marB="44788" anchor="ctr"/>
                </a:tc>
                <a:extLst>
                  <a:ext uri="{0D108BD9-81ED-4DB2-BD59-A6C34878D82A}">
                    <a16:rowId xmlns:a16="http://schemas.microsoft.com/office/drawing/2014/main" val="2993187499"/>
                  </a:ext>
                </a:extLst>
              </a:tr>
            </a:tbl>
          </a:graphicData>
        </a:graphic>
      </p:graphicFrame>
      <p:grpSp>
        <p:nvGrpSpPr>
          <p:cNvPr id="5" name="Google Shape;3528;p68">
            <a:extLst>
              <a:ext uri="{FF2B5EF4-FFF2-40B4-BE49-F238E27FC236}">
                <a16:creationId xmlns:a16="http://schemas.microsoft.com/office/drawing/2014/main" id="{B3FEF5DD-B1A2-0DFC-6ABD-96E1ECA8F927}"/>
              </a:ext>
            </a:extLst>
          </p:cNvPr>
          <p:cNvGrpSpPr/>
          <p:nvPr/>
        </p:nvGrpSpPr>
        <p:grpSpPr>
          <a:xfrm>
            <a:off x="5551481" y="2693378"/>
            <a:ext cx="762391" cy="276841"/>
            <a:chOff x="4659775" y="2072775"/>
            <a:chExt cx="74325" cy="28700"/>
          </a:xfrm>
          <a:solidFill>
            <a:srgbClr val="B8DC62"/>
          </a:solidFill>
        </p:grpSpPr>
        <p:sp>
          <p:nvSpPr>
            <p:cNvPr id="7" name="Google Shape;3529;p68">
              <a:extLst>
                <a:ext uri="{FF2B5EF4-FFF2-40B4-BE49-F238E27FC236}">
                  <a16:creationId xmlns:a16="http://schemas.microsoft.com/office/drawing/2014/main" id="{20059A0F-8550-E79F-AD45-7CD4FADA43C8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Google Shape;3530;p68">
              <a:extLst>
                <a:ext uri="{FF2B5EF4-FFF2-40B4-BE49-F238E27FC236}">
                  <a16:creationId xmlns:a16="http://schemas.microsoft.com/office/drawing/2014/main" id="{B0C7BA08-8977-7421-3BA5-C8664F9C8C7E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Google Shape;3531;p68">
              <a:extLst>
                <a:ext uri="{FF2B5EF4-FFF2-40B4-BE49-F238E27FC236}">
                  <a16:creationId xmlns:a16="http://schemas.microsoft.com/office/drawing/2014/main" id="{636F9C6C-C75F-C8BA-4751-35D80ED5264E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oogle Shape;3528;p68">
            <a:extLst>
              <a:ext uri="{FF2B5EF4-FFF2-40B4-BE49-F238E27FC236}">
                <a16:creationId xmlns:a16="http://schemas.microsoft.com/office/drawing/2014/main" id="{340353C7-88EE-6895-7CC7-AC9145D00DB7}"/>
              </a:ext>
            </a:extLst>
          </p:cNvPr>
          <p:cNvGrpSpPr/>
          <p:nvPr/>
        </p:nvGrpSpPr>
        <p:grpSpPr>
          <a:xfrm>
            <a:off x="5551481" y="2096478"/>
            <a:ext cx="762391" cy="276841"/>
            <a:chOff x="4659775" y="2072775"/>
            <a:chExt cx="74325" cy="28700"/>
          </a:xfrm>
          <a:solidFill>
            <a:srgbClr val="FFA215"/>
          </a:solidFill>
        </p:grpSpPr>
        <p:sp>
          <p:nvSpPr>
            <p:cNvPr id="12" name="Google Shape;3529;p68">
              <a:extLst>
                <a:ext uri="{FF2B5EF4-FFF2-40B4-BE49-F238E27FC236}">
                  <a16:creationId xmlns:a16="http://schemas.microsoft.com/office/drawing/2014/main" id="{54891887-9A37-90C8-4DC3-063B14795C3A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Google Shape;3530;p68">
              <a:extLst>
                <a:ext uri="{FF2B5EF4-FFF2-40B4-BE49-F238E27FC236}">
                  <a16:creationId xmlns:a16="http://schemas.microsoft.com/office/drawing/2014/main" id="{6CD986CA-81A1-B6E8-A887-A2FC59C00989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oogle Shape;3531;p68">
              <a:extLst>
                <a:ext uri="{FF2B5EF4-FFF2-40B4-BE49-F238E27FC236}">
                  <a16:creationId xmlns:a16="http://schemas.microsoft.com/office/drawing/2014/main" id="{3E4D83A7-BBD4-E060-C4F6-13E61A9332BF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oogle Shape;3528;p68">
            <a:extLst>
              <a:ext uri="{FF2B5EF4-FFF2-40B4-BE49-F238E27FC236}">
                <a16:creationId xmlns:a16="http://schemas.microsoft.com/office/drawing/2014/main" id="{BCDDC7BD-83E1-B267-5F02-1F6B26592A42}"/>
              </a:ext>
            </a:extLst>
          </p:cNvPr>
          <p:cNvGrpSpPr/>
          <p:nvPr/>
        </p:nvGrpSpPr>
        <p:grpSpPr>
          <a:xfrm>
            <a:off x="5551481" y="3517763"/>
            <a:ext cx="762391" cy="276841"/>
            <a:chOff x="4659775" y="2072775"/>
            <a:chExt cx="74325" cy="28700"/>
          </a:xfrm>
          <a:solidFill>
            <a:srgbClr val="3E85C7"/>
          </a:solidFill>
        </p:grpSpPr>
        <p:sp>
          <p:nvSpPr>
            <p:cNvPr id="16" name="Google Shape;3529;p68">
              <a:extLst>
                <a:ext uri="{FF2B5EF4-FFF2-40B4-BE49-F238E27FC236}">
                  <a16:creationId xmlns:a16="http://schemas.microsoft.com/office/drawing/2014/main" id="{985C089B-2BF0-0B88-6895-983DB101249D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Google Shape;3530;p68">
              <a:extLst>
                <a:ext uri="{FF2B5EF4-FFF2-40B4-BE49-F238E27FC236}">
                  <a16:creationId xmlns:a16="http://schemas.microsoft.com/office/drawing/2014/main" id="{DB0B623E-F53F-5F1A-67CB-0E9B1375B320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Google Shape;3531;p68">
              <a:extLst>
                <a:ext uri="{FF2B5EF4-FFF2-40B4-BE49-F238E27FC236}">
                  <a16:creationId xmlns:a16="http://schemas.microsoft.com/office/drawing/2014/main" id="{31EA1722-D54B-8E3D-D56B-4CABED7166A0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oogle Shape;3528;p68">
            <a:extLst>
              <a:ext uri="{FF2B5EF4-FFF2-40B4-BE49-F238E27FC236}">
                <a16:creationId xmlns:a16="http://schemas.microsoft.com/office/drawing/2014/main" id="{6FBD7B97-0958-5983-9ED1-2E23B8122EAE}"/>
              </a:ext>
            </a:extLst>
          </p:cNvPr>
          <p:cNvGrpSpPr/>
          <p:nvPr/>
        </p:nvGrpSpPr>
        <p:grpSpPr>
          <a:xfrm>
            <a:off x="5551481" y="4402663"/>
            <a:ext cx="762391" cy="276841"/>
            <a:chOff x="4659775" y="2072775"/>
            <a:chExt cx="74325" cy="28700"/>
          </a:xfrm>
          <a:solidFill>
            <a:srgbClr val="5F5A3A"/>
          </a:solidFill>
        </p:grpSpPr>
        <p:sp>
          <p:nvSpPr>
            <p:cNvPr id="20" name="Google Shape;3529;p68">
              <a:extLst>
                <a:ext uri="{FF2B5EF4-FFF2-40B4-BE49-F238E27FC236}">
                  <a16:creationId xmlns:a16="http://schemas.microsoft.com/office/drawing/2014/main" id="{AD71D629-E636-889C-889E-F6824E557302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Google Shape;3530;p68">
              <a:extLst>
                <a:ext uri="{FF2B5EF4-FFF2-40B4-BE49-F238E27FC236}">
                  <a16:creationId xmlns:a16="http://schemas.microsoft.com/office/drawing/2014/main" id="{1C3DB929-78F6-B1B2-AD44-2969EFE38CA8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Google Shape;3531;p68">
              <a:extLst>
                <a:ext uri="{FF2B5EF4-FFF2-40B4-BE49-F238E27FC236}">
                  <a16:creationId xmlns:a16="http://schemas.microsoft.com/office/drawing/2014/main" id="{F7C6BAEA-5C2D-3522-706E-37C1AE747FE4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oogle Shape;3528;p68">
            <a:extLst>
              <a:ext uri="{FF2B5EF4-FFF2-40B4-BE49-F238E27FC236}">
                <a16:creationId xmlns:a16="http://schemas.microsoft.com/office/drawing/2014/main" id="{24BC3026-CEFD-A16A-B2C6-5F7CD18FE405}"/>
              </a:ext>
            </a:extLst>
          </p:cNvPr>
          <p:cNvGrpSpPr/>
          <p:nvPr/>
        </p:nvGrpSpPr>
        <p:grpSpPr>
          <a:xfrm>
            <a:off x="5551481" y="5459487"/>
            <a:ext cx="762391" cy="276841"/>
            <a:chOff x="4659775" y="2072775"/>
            <a:chExt cx="74325" cy="28700"/>
          </a:xfrm>
          <a:solidFill>
            <a:srgbClr val="A6A6A6"/>
          </a:solidFill>
        </p:grpSpPr>
        <p:sp>
          <p:nvSpPr>
            <p:cNvPr id="24" name="Google Shape;3529;p68">
              <a:extLst>
                <a:ext uri="{FF2B5EF4-FFF2-40B4-BE49-F238E27FC236}">
                  <a16:creationId xmlns:a16="http://schemas.microsoft.com/office/drawing/2014/main" id="{0902F4E1-B7AF-88B6-EC2A-C2A49C5D6BEA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Google Shape;3530;p68">
              <a:extLst>
                <a:ext uri="{FF2B5EF4-FFF2-40B4-BE49-F238E27FC236}">
                  <a16:creationId xmlns:a16="http://schemas.microsoft.com/office/drawing/2014/main" id="{1AACAE9E-50E6-0EB7-8991-62FD628CDD65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Google Shape;3531;p68">
              <a:extLst>
                <a:ext uri="{FF2B5EF4-FFF2-40B4-BE49-F238E27FC236}">
                  <a16:creationId xmlns:a16="http://schemas.microsoft.com/office/drawing/2014/main" id="{546567D0-6F2F-A96E-CA0A-19D6584AFE3D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A21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F9231A3-D25A-7ECE-68FD-F80260127FD4}"/>
              </a:ext>
            </a:extLst>
          </p:cNvPr>
          <p:cNvSpPr txBox="1"/>
          <p:nvPr/>
        </p:nvSpPr>
        <p:spPr>
          <a:xfrm>
            <a:off x="6509608" y="2027851"/>
            <a:ext cx="2219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Further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err="1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pre-normative</a:t>
            </a: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5F5A3A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R&amp;I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4300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DBBD3D-3A82-C3C3-C6DA-019FAD90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200025"/>
            <a:ext cx="9433264" cy="849600"/>
          </a:xfrm>
        </p:spPr>
        <p:txBody>
          <a:bodyPr>
            <a:normAutofit/>
          </a:bodyPr>
          <a:lstStyle/>
          <a:p>
            <a:r>
              <a:rPr lang="pl-PL" sz="4000" err="1"/>
              <a:t>Key</a:t>
            </a:r>
            <a:r>
              <a:rPr lang="pl-PL" sz="4000"/>
              <a:t> </a:t>
            </a:r>
            <a:r>
              <a:rPr lang="pl-PL" sz="4000" err="1"/>
              <a:t>takeaways</a:t>
            </a:r>
            <a:endParaRPr lang="pl-PL" sz="40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841CE2-3319-F7D4-C18F-96EA5AFFF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998825"/>
            <a:ext cx="11874500" cy="5860370"/>
          </a:xfrm>
        </p:spPr>
        <p:txBody>
          <a:bodyPr>
            <a:noAutofit/>
          </a:bodyPr>
          <a:lstStyle/>
          <a:p>
            <a:pPr lvl="0"/>
            <a:r>
              <a:rPr lang="pl-PL" sz="2000" b="1" err="1">
                <a:solidFill>
                  <a:srgbClr val="3E85C7"/>
                </a:solidFill>
              </a:rPr>
              <a:t>Consider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standardisation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early</a:t>
            </a:r>
            <a:r>
              <a:rPr lang="pl-PL" sz="2000" b="1">
                <a:solidFill>
                  <a:srgbClr val="3E85C7"/>
                </a:solidFill>
              </a:rPr>
              <a:t> as a </a:t>
            </a:r>
            <a:r>
              <a:rPr lang="pl-PL" sz="2000" b="1" err="1">
                <a:solidFill>
                  <a:srgbClr val="3E85C7"/>
                </a:solidFill>
              </a:rPr>
              <a:t>potential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exploitation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pathway</a:t>
            </a:r>
            <a:r>
              <a:rPr lang="pl-PL" sz="2000" b="1">
                <a:solidFill>
                  <a:srgbClr val="3E85C7"/>
                </a:solidFill>
              </a:rPr>
              <a:t>.</a:t>
            </a:r>
            <a:br>
              <a:rPr lang="pl-PL" sz="2400"/>
            </a:br>
            <a:r>
              <a:rPr lang="pl-PL" sz="1600" err="1"/>
              <a:t>If</a:t>
            </a:r>
            <a:r>
              <a:rPr lang="pl-PL" sz="1600"/>
              <a:t> </a:t>
            </a:r>
            <a:r>
              <a:rPr lang="pl-PL" sz="1600" err="1"/>
              <a:t>an</a:t>
            </a:r>
            <a:r>
              <a:rPr lang="pl-PL" sz="1600"/>
              <a:t> IS R&amp;I </a:t>
            </a:r>
            <a:r>
              <a:rPr lang="pl-PL" sz="1600" err="1"/>
              <a:t>result</a:t>
            </a:r>
            <a:r>
              <a:rPr lang="pl-PL" sz="1600"/>
              <a:t> </a:t>
            </a:r>
            <a:r>
              <a:rPr lang="pl-PL" sz="1600" err="1"/>
              <a:t>may</a:t>
            </a:r>
            <a:r>
              <a:rPr lang="pl-PL" sz="1600"/>
              <a:t> </a:t>
            </a:r>
            <a:r>
              <a:rPr lang="pl-PL" sz="1600" err="1"/>
              <a:t>contribute</a:t>
            </a:r>
            <a:r>
              <a:rPr lang="pl-PL" sz="1600"/>
              <a:t> to </a:t>
            </a:r>
            <a:r>
              <a:rPr lang="pl-PL" sz="1600" err="1"/>
              <a:t>standardisation</a:t>
            </a:r>
            <a:r>
              <a:rPr lang="pl-PL" sz="1600"/>
              <a:t>, </a:t>
            </a:r>
            <a:r>
              <a:rPr lang="pl-PL" sz="1600" err="1"/>
              <a:t>this</a:t>
            </a:r>
            <a:r>
              <a:rPr lang="pl-PL" sz="1600"/>
              <a:t> </a:t>
            </a:r>
            <a:r>
              <a:rPr lang="pl-PL" sz="1600" err="1"/>
              <a:t>should</a:t>
            </a:r>
            <a:r>
              <a:rPr lang="pl-PL" sz="1600"/>
              <a:t> influence </a:t>
            </a:r>
            <a:r>
              <a:rPr lang="pl-PL" sz="1600" err="1"/>
              <a:t>what</a:t>
            </a:r>
            <a:r>
              <a:rPr lang="pl-PL" sz="1600"/>
              <a:t> the </a:t>
            </a:r>
            <a:r>
              <a:rPr lang="pl-PL" sz="1600" err="1"/>
              <a:t>project</a:t>
            </a:r>
            <a:r>
              <a:rPr lang="pl-PL" sz="1600"/>
              <a:t> </a:t>
            </a:r>
            <a:r>
              <a:rPr lang="pl-PL" sz="1600" err="1"/>
              <a:t>develops</a:t>
            </a:r>
            <a:r>
              <a:rPr lang="pl-PL" sz="1600"/>
              <a:t>, </a:t>
            </a:r>
            <a:r>
              <a:rPr lang="pl-PL" sz="1600" err="1"/>
              <a:t>tests</a:t>
            </a:r>
            <a:r>
              <a:rPr lang="pl-PL" sz="1600"/>
              <a:t> and </a:t>
            </a:r>
            <a:r>
              <a:rPr lang="pl-PL" sz="1600" err="1"/>
              <a:t>validates</a:t>
            </a:r>
            <a:r>
              <a:rPr lang="pl-PL" sz="1600"/>
              <a:t> from the </a:t>
            </a:r>
            <a:r>
              <a:rPr lang="pl-PL" sz="1600" err="1"/>
              <a:t>outset</a:t>
            </a:r>
            <a:r>
              <a:rPr lang="pl-PL" sz="1600"/>
              <a:t>.</a:t>
            </a:r>
            <a:endParaRPr lang="pl-PL" sz="1600" b="1"/>
          </a:p>
          <a:p>
            <a:r>
              <a:rPr lang="pl-PL" sz="2000" b="1">
                <a:solidFill>
                  <a:srgbClr val="3E85C7"/>
                </a:solidFill>
              </a:rPr>
              <a:t>Start from a real IS </a:t>
            </a:r>
            <a:r>
              <a:rPr lang="pl-PL" sz="2000" b="1" err="1">
                <a:solidFill>
                  <a:srgbClr val="3E85C7"/>
                </a:solidFill>
              </a:rPr>
              <a:t>need</a:t>
            </a:r>
            <a:r>
              <a:rPr lang="pl-PL" sz="2000" b="1">
                <a:solidFill>
                  <a:srgbClr val="3E85C7"/>
                </a:solidFill>
              </a:rPr>
              <a:t>.</a:t>
            </a:r>
            <a:br>
              <a:rPr lang="pl-PL" sz="2400"/>
            </a:br>
            <a:r>
              <a:rPr lang="pl-PL" sz="1600" err="1"/>
              <a:t>Standardisation-relevant</a:t>
            </a:r>
            <a:r>
              <a:rPr lang="pl-PL" sz="1600"/>
              <a:t> R&amp;I </a:t>
            </a:r>
            <a:r>
              <a:rPr lang="pl-PL" sz="1600" err="1"/>
              <a:t>should</a:t>
            </a:r>
            <a:r>
              <a:rPr lang="pl-PL" sz="1600"/>
              <a:t> </a:t>
            </a:r>
            <a:r>
              <a:rPr lang="pl-PL" sz="1600" err="1"/>
              <a:t>address</a:t>
            </a:r>
            <a:r>
              <a:rPr lang="pl-PL" sz="1600"/>
              <a:t> a problem </a:t>
            </a:r>
            <a:r>
              <a:rPr lang="pl-PL" sz="1600" err="1"/>
              <a:t>that</a:t>
            </a:r>
            <a:r>
              <a:rPr lang="pl-PL" sz="1600"/>
              <a:t> </a:t>
            </a:r>
            <a:r>
              <a:rPr lang="pl-PL" sz="1600" err="1"/>
              <a:t>requires</a:t>
            </a:r>
            <a:r>
              <a:rPr lang="pl-PL" sz="1600"/>
              <a:t> a </a:t>
            </a:r>
            <a:r>
              <a:rPr lang="pl-PL" sz="1600" err="1"/>
              <a:t>common</a:t>
            </a:r>
            <a:r>
              <a:rPr lang="pl-PL" sz="1600"/>
              <a:t> </a:t>
            </a:r>
            <a:r>
              <a:rPr lang="pl-PL" sz="1600" err="1"/>
              <a:t>approach</a:t>
            </a:r>
            <a:r>
              <a:rPr lang="pl-PL" sz="1600"/>
              <a:t> </a:t>
            </a:r>
            <a:r>
              <a:rPr lang="pl-PL" sz="1600" err="1"/>
              <a:t>beyond</a:t>
            </a:r>
            <a:r>
              <a:rPr lang="pl-PL" sz="1600"/>
              <a:t> one </a:t>
            </a:r>
            <a:r>
              <a:rPr lang="pl-PL" sz="1600" err="1"/>
              <a:t>project</a:t>
            </a:r>
            <a:r>
              <a:rPr lang="pl-PL" sz="1600"/>
              <a:t> </a:t>
            </a:r>
            <a:r>
              <a:rPr lang="pl-PL" sz="1600" err="1"/>
              <a:t>or</a:t>
            </a:r>
            <a:r>
              <a:rPr lang="pl-PL" sz="1600"/>
              <a:t> </a:t>
            </a:r>
            <a:r>
              <a:rPr lang="pl-PL" sz="1600" err="1"/>
              <a:t>organisation</a:t>
            </a:r>
            <a:r>
              <a:rPr lang="pl-PL" sz="1600"/>
              <a:t>.</a:t>
            </a:r>
            <a:endParaRPr lang="pl-PL" sz="2000"/>
          </a:p>
          <a:p>
            <a:pPr lvl="0"/>
            <a:r>
              <a:rPr lang="pl-PL" sz="2000" b="1" err="1">
                <a:solidFill>
                  <a:srgbClr val="3E85C7"/>
                </a:solidFill>
              </a:rPr>
              <a:t>Check</a:t>
            </a:r>
            <a:r>
              <a:rPr lang="pl-PL" sz="2000" b="1">
                <a:solidFill>
                  <a:srgbClr val="3E85C7"/>
                </a:solidFill>
              </a:rPr>
              <a:t> the </a:t>
            </a:r>
            <a:r>
              <a:rPr lang="pl-PL" sz="2000" b="1" err="1">
                <a:solidFill>
                  <a:srgbClr val="3E85C7"/>
                </a:solidFill>
              </a:rPr>
              <a:t>standardisation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landscape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early</a:t>
            </a:r>
            <a:r>
              <a:rPr lang="pl-PL" sz="2000" b="1">
                <a:solidFill>
                  <a:srgbClr val="3E85C7"/>
                </a:solidFill>
              </a:rPr>
              <a:t> — and </a:t>
            </a:r>
            <a:r>
              <a:rPr lang="pl-PL" sz="2000" b="1" err="1">
                <a:solidFill>
                  <a:srgbClr val="3E85C7"/>
                </a:solidFill>
              </a:rPr>
              <a:t>keep</a:t>
            </a:r>
            <a:r>
              <a:rPr lang="pl-PL" sz="2000" b="1">
                <a:solidFill>
                  <a:srgbClr val="3E85C7"/>
                </a:solidFill>
              </a:rPr>
              <a:t> monitoring </a:t>
            </a:r>
            <a:r>
              <a:rPr lang="pl-PL" sz="2000" b="1" err="1">
                <a:solidFill>
                  <a:srgbClr val="3E85C7"/>
                </a:solidFill>
              </a:rPr>
              <a:t>it</a:t>
            </a:r>
            <a:r>
              <a:rPr lang="pl-PL" sz="2000" b="1">
                <a:solidFill>
                  <a:srgbClr val="3E85C7"/>
                </a:solidFill>
              </a:rPr>
              <a:t>.</a:t>
            </a:r>
            <a:br>
              <a:rPr lang="pl-PL" sz="2400"/>
            </a:br>
            <a:r>
              <a:rPr lang="pl-PL" sz="1600" err="1"/>
              <a:t>Existing</a:t>
            </a:r>
            <a:r>
              <a:rPr lang="pl-PL" sz="1600"/>
              <a:t> </a:t>
            </a:r>
            <a:r>
              <a:rPr lang="pl-PL" sz="1600" err="1"/>
              <a:t>standards</a:t>
            </a:r>
            <a:r>
              <a:rPr lang="pl-PL" sz="1600"/>
              <a:t>, </a:t>
            </a:r>
            <a:r>
              <a:rPr lang="pl-PL" sz="1600" err="1"/>
              <a:t>ongoing</a:t>
            </a:r>
            <a:r>
              <a:rPr lang="pl-PL" sz="1600"/>
              <a:t> TC/WG </a:t>
            </a:r>
            <a:r>
              <a:rPr lang="pl-PL" sz="1600" err="1"/>
              <a:t>work</a:t>
            </a:r>
            <a:r>
              <a:rPr lang="pl-PL" sz="1600"/>
              <a:t> and </a:t>
            </a:r>
            <a:r>
              <a:rPr lang="pl-PL" sz="1600" err="1"/>
              <a:t>emerging</a:t>
            </a:r>
            <a:r>
              <a:rPr lang="pl-PL" sz="1600"/>
              <a:t> </a:t>
            </a:r>
            <a:r>
              <a:rPr lang="pl-PL" sz="1600" err="1"/>
              <a:t>activities</a:t>
            </a:r>
            <a:r>
              <a:rPr lang="pl-PL" sz="1600"/>
              <a:t> </a:t>
            </a:r>
            <a:r>
              <a:rPr lang="pl-PL" sz="1600" err="1"/>
              <a:t>determine</a:t>
            </a:r>
            <a:r>
              <a:rPr lang="pl-PL" sz="1600"/>
              <a:t> </a:t>
            </a:r>
            <a:r>
              <a:rPr lang="pl-PL" sz="1600" err="1"/>
              <a:t>where</a:t>
            </a:r>
            <a:r>
              <a:rPr lang="pl-PL" sz="1600"/>
              <a:t> the </a:t>
            </a:r>
            <a:r>
              <a:rPr lang="pl-PL" sz="1600" err="1"/>
              <a:t>project</a:t>
            </a:r>
            <a:r>
              <a:rPr lang="pl-PL" sz="1600"/>
              <a:t> </a:t>
            </a:r>
            <a:r>
              <a:rPr lang="pl-PL" sz="1600" err="1"/>
              <a:t>can</a:t>
            </a:r>
            <a:r>
              <a:rPr lang="pl-PL" sz="1600"/>
              <a:t> </a:t>
            </a:r>
            <a:r>
              <a:rPr lang="pl-PL" sz="1600" err="1"/>
              <a:t>contribute</a:t>
            </a:r>
            <a:r>
              <a:rPr lang="pl-PL" sz="1600"/>
              <a:t>.</a:t>
            </a:r>
          </a:p>
          <a:p>
            <a:r>
              <a:rPr lang="pl-PL" sz="2000" b="1" err="1">
                <a:solidFill>
                  <a:srgbClr val="3E85C7"/>
                </a:solidFill>
              </a:rPr>
              <a:t>Define</a:t>
            </a:r>
            <a:r>
              <a:rPr lang="pl-PL" sz="2000" b="1">
                <a:solidFill>
                  <a:srgbClr val="3E85C7"/>
                </a:solidFill>
              </a:rPr>
              <a:t> a </a:t>
            </a:r>
            <a:r>
              <a:rPr lang="pl-PL" sz="2000" b="1" err="1">
                <a:solidFill>
                  <a:srgbClr val="3E85C7"/>
                </a:solidFill>
              </a:rPr>
              <a:t>concrete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contribution</a:t>
            </a:r>
            <a:r>
              <a:rPr lang="pl-PL" sz="2000" b="1">
                <a:solidFill>
                  <a:srgbClr val="3E85C7"/>
                </a:solidFill>
              </a:rPr>
              <a:t>.</a:t>
            </a:r>
            <a:br>
              <a:rPr lang="pl-PL" sz="2400"/>
            </a:br>
            <a:r>
              <a:rPr lang="pl-PL" sz="1600"/>
              <a:t>R&amp;I </a:t>
            </a:r>
            <a:r>
              <a:rPr lang="pl-PL" sz="1600" err="1"/>
              <a:t>results</a:t>
            </a:r>
            <a:r>
              <a:rPr lang="pl-PL" sz="1600"/>
              <a:t> </a:t>
            </a:r>
            <a:r>
              <a:rPr lang="pl-PL" sz="1600" err="1"/>
              <a:t>become</a:t>
            </a:r>
            <a:r>
              <a:rPr lang="pl-PL" sz="1600"/>
              <a:t> </a:t>
            </a:r>
            <a:r>
              <a:rPr lang="pl-PL" sz="1600" err="1"/>
              <a:t>useful</a:t>
            </a:r>
            <a:r>
              <a:rPr lang="pl-PL" sz="1600"/>
              <a:t> for </a:t>
            </a:r>
            <a:r>
              <a:rPr lang="pl-PL" sz="1600" err="1"/>
              <a:t>standardisation</a:t>
            </a:r>
            <a:r>
              <a:rPr lang="pl-PL" sz="1600"/>
              <a:t> </a:t>
            </a:r>
            <a:r>
              <a:rPr lang="pl-PL" sz="1600" err="1"/>
              <a:t>when</a:t>
            </a:r>
            <a:r>
              <a:rPr lang="pl-PL" sz="1600"/>
              <a:t> </a:t>
            </a:r>
            <a:r>
              <a:rPr lang="pl-PL" sz="1600" err="1"/>
              <a:t>they</a:t>
            </a:r>
            <a:r>
              <a:rPr lang="pl-PL" sz="1600"/>
              <a:t> </a:t>
            </a:r>
            <a:r>
              <a:rPr lang="pl-PL" sz="1600" err="1"/>
              <a:t>can</a:t>
            </a:r>
            <a:r>
              <a:rPr lang="pl-PL" sz="1600"/>
              <a:t> be </a:t>
            </a:r>
            <a:r>
              <a:rPr lang="pl-PL" sz="1600" err="1"/>
              <a:t>translated</a:t>
            </a:r>
            <a:r>
              <a:rPr lang="pl-PL" sz="1600"/>
              <a:t> </a:t>
            </a:r>
            <a:r>
              <a:rPr lang="pl-PL" sz="1600" err="1"/>
              <a:t>into</a:t>
            </a:r>
            <a:r>
              <a:rPr lang="pl-PL" sz="1600"/>
              <a:t> </a:t>
            </a:r>
            <a:r>
              <a:rPr lang="pl-PL" sz="1600" err="1"/>
              <a:t>methods</a:t>
            </a:r>
            <a:r>
              <a:rPr lang="pl-PL" sz="1600"/>
              <a:t>, </a:t>
            </a:r>
            <a:r>
              <a:rPr lang="pl-PL" sz="1600" err="1"/>
              <a:t>terminology</a:t>
            </a:r>
            <a:r>
              <a:rPr lang="pl-PL" sz="1600"/>
              <a:t>, </a:t>
            </a:r>
            <a:r>
              <a:rPr lang="pl-PL" sz="1600" err="1"/>
              <a:t>classifications</a:t>
            </a:r>
            <a:r>
              <a:rPr lang="pl-PL" sz="1600"/>
              <a:t>, </a:t>
            </a:r>
            <a:r>
              <a:rPr lang="pl-PL" sz="1600" err="1"/>
              <a:t>criteria</a:t>
            </a:r>
            <a:r>
              <a:rPr lang="pl-PL" sz="1600"/>
              <a:t>, data </a:t>
            </a:r>
            <a:r>
              <a:rPr lang="pl-PL" sz="1600" err="1"/>
              <a:t>requirements</a:t>
            </a:r>
            <a:r>
              <a:rPr lang="pl-PL" sz="1600"/>
              <a:t> </a:t>
            </a:r>
            <a:r>
              <a:rPr lang="pl-PL" sz="1600" err="1"/>
              <a:t>or</a:t>
            </a:r>
            <a:r>
              <a:rPr lang="pl-PL" sz="1600"/>
              <a:t> </a:t>
            </a:r>
            <a:r>
              <a:rPr lang="pl-PL" sz="1600" err="1"/>
              <a:t>other</a:t>
            </a:r>
            <a:r>
              <a:rPr lang="pl-PL" sz="1600"/>
              <a:t> </a:t>
            </a:r>
            <a:r>
              <a:rPr lang="pl-PL" sz="1600" err="1"/>
              <a:t>clearly</a:t>
            </a:r>
            <a:r>
              <a:rPr lang="pl-PL" sz="1600"/>
              <a:t> </a:t>
            </a:r>
            <a:r>
              <a:rPr lang="pl-PL" sz="1600" err="1"/>
              <a:t>defined</a:t>
            </a:r>
            <a:r>
              <a:rPr lang="pl-PL" sz="1600"/>
              <a:t> </a:t>
            </a:r>
            <a:r>
              <a:rPr lang="pl-PL" sz="1600" err="1"/>
              <a:t>outputs</a:t>
            </a:r>
            <a:r>
              <a:rPr lang="pl-PL" sz="1600"/>
              <a:t>.</a:t>
            </a:r>
          </a:p>
          <a:p>
            <a:pPr lvl="0"/>
            <a:r>
              <a:rPr lang="pl-PL" sz="2000" b="1" err="1">
                <a:solidFill>
                  <a:srgbClr val="3E85C7"/>
                </a:solidFill>
              </a:rPr>
              <a:t>Generate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evidence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that</a:t>
            </a:r>
            <a:r>
              <a:rPr lang="pl-PL" sz="2000" b="1">
                <a:solidFill>
                  <a:srgbClr val="3E85C7"/>
                </a:solidFill>
              </a:rPr>
              <a:t> the </a:t>
            </a:r>
            <a:r>
              <a:rPr lang="pl-PL" sz="2000" b="1" err="1">
                <a:solidFill>
                  <a:srgbClr val="3E85C7"/>
                </a:solidFill>
              </a:rPr>
              <a:t>contribution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is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reliable</a:t>
            </a:r>
            <a:r>
              <a:rPr lang="pl-PL" sz="2000" b="1">
                <a:solidFill>
                  <a:srgbClr val="3E85C7"/>
                </a:solidFill>
              </a:rPr>
              <a:t> and </a:t>
            </a:r>
            <a:r>
              <a:rPr lang="pl-PL" sz="2000" b="1" err="1">
                <a:solidFill>
                  <a:srgbClr val="3E85C7"/>
                </a:solidFill>
              </a:rPr>
              <a:t>transferable</a:t>
            </a:r>
            <a:r>
              <a:rPr lang="pl-PL" sz="2000" b="1"/>
              <a:t>.</a:t>
            </a:r>
            <a:br>
              <a:rPr lang="pl-PL" sz="2400"/>
            </a:br>
            <a:r>
              <a:rPr lang="pl-PL" sz="1600"/>
              <a:t>The </a:t>
            </a:r>
            <a:r>
              <a:rPr lang="pl-PL" sz="1600" err="1"/>
              <a:t>type</a:t>
            </a:r>
            <a:r>
              <a:rPr lang="pl-PL" sz="1600"/>
              <a:t> of </a:t>
            </a:r>
            <a:r>
              <a:rPr lang="pl-PL" sz="1600" err="1"/>
              <a:t>evidence</a:t>
            </a:r>
            <a:r>
              <a:rPr lang="pl-PL" sz="1600"/>
              <a:t> </a:t>
            </a:r>
            <a:r>
              <a:rPr lang="pl-PL" sz="1600" err="1"/>
              <a:t>depends</a:t>
            </a:r>
            <a:r>
              <a:rPr lang="pl-PL" sz="1600"/>
              <a:t> on the </a:t>
            </a:r>
            <a:r>
              <a:rPr lang="pl-PL" sz="1600" err="1"/>
              <a:t>result</a:t>
            </a:r>
            <a:r>
              <a:rPr lang="pl-PL" sz="1600"/>
              <a:t>, but </a:t>
            </a:r>
            <a:r>
              <a:rPr lang="pl-PL" sz="1600" err="1"/>
              <a:t>it</a:t>
            </a:r>
            <a:r>
              <a:rPr lang="pl-PL" sz="1600"/>
              <a:t> </a:t>
            </a:r>
            <a:r>
              <a:rPr lang="pl-PL" sz="1600" err="1"/>
              <a:t>should</a:t>
            </a:r>
            <a:r>
              <a:rPr lang="pl-PL" sz="1600"/>
              <a:t> show </a:t>
            </a:r>
            <a:r>
              <a:rPr lang="pl-PL" sz="1600" err="1"/>
              <a:t>that</a:t>
            </a:r>
            <a:r>
              <a:rPr lang="pl-PL" sz="1600"/>
              <a:t> the </a:t>
            </a:r>
            <a:r>
              <a:rPr lang="pl-PL" sz="1600" err="1"/>
              <a:t>approach</a:t>
            </a:r>
            <a:r>
              <a:rPr lang="pl-PL" sz="1600"/>
              <a:t> </a:t>
            </a:r>
            <a:r>
              <a:rPr lang="pl-PL" sz="1600" err="1"/>
              <a:t>works</a:t>
            </a:r>
            <a:r>
              <a:rPr lang="pl-PL" sz="1600"/>
              <a:t> </a:t>
            </a:r>
            <a:r>
              <a:rPr lang="pl-PL" sz="1600" err="1"/>
              <a:t>beyond</a:t>
            </a:r>
            <a:r>
              <a:rPr lang="pl-PL" sz="1600"/>
              <a:t> a single </a:t>
            </a:r>
            <a:r>
              <a:rPr lang="pl-PL" sz="1600" err="1"/>
              <a:t>project</a:t>
            </a:r>
            <a:r>
              <a:rPr lang="pl-PL" sz="1600"/>
              <a:t> </a:t>
            </a:r>
            <a:r>
              <a:rPr lang="pl-PL" sz="1600" err="1"/>
              <a:t>setting</a:t>
            </a:r>
            <a:r>
              <a:rPr lang="pl-PL" sz="1600"/>
              <a:t>.</a:t>
            </a:r>
            <a:endParaRPr lang="pl-PL" sz="1400"/>
          </a:p>
          <a:p>
            <a:r>
              <a:rPr lang="pl-PL" sz="2000" b="1" err="1">
                <a:solidFill>
                  <a:srgbClr val="3E85C7"/>
                </a:solidFill>
              </a:rPr>
              <a:t>Engage</a:t>
            </a:r>
            <a:r>
              <a:rPr lang="pl-PL" sz="2000" b="1">
                <a:solidFill>
                  <a:srgbClr val="3E85C7"/>
                </a:solidFill>
              </a:rPr>
              <a:t> the </a:t>
            </a:r>
            <a:r>
              <a:rPr lang="pl-PL" sz="2000" b="1" err="1">
                <a:solidFill>
                  <a:srgbClr val="3E85C7"/>
                </a:solidFill>
              </a:rPr>
              <a:t>right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stakeholders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throughout</a:t>
            </a:r>
            <a:r>
              <a:rPr lang="pl-PL" sz="2000" b="1">
                <a:solidFill>
                  <a:srgbClr val="3E85C7"/>
                </a:solidFill>
              </a:rPr>
              <a:t> the </a:t>
            </a:r>
            <a:r>
              <a:rPr lang="pl-PL" sz="2000" b="1" err="1">
                <a:solidFill>
                  <a:srgbClr val="3E85C7"/>
                </a:solidFill>
              </a:rPr>
              <a:t>process</a:t>
            </a:r>
            <a:r>
              <a:rPr lang="pl-PL" sz="2000" b="1">
                <a:solidFill>
                  <a:srgbClr val="3E85C7"/>
                </a:solidFill>
              </a:rPr>
              <a:t>.</a:t>
            </a:r>
            <a:br>
              <a:rPr lang="pl-PL" sz="2400"/>
            </a:br>
            <a:r>
              <a:rPr lang="pl-PL" sz="1600" err="1"/>
              <a:t>Industry</a:t>
            </a:r>
            <a:r>
              <a:rPr lang="pl-PL" sz="1600"/>
              <a:t>, </a:t>
            </a:r>
            <a:r>
              <a:rPr lang="pl-PL" sz="1600" err="1"/>
              <a:t>researchers</a:t>
            </a:r>
            <a:r>
              <a:rPr lang="pl-PL" sz="1600"/>
              <a:t>, </a:t>
            </a:r>
            <a:r>
              <a:rPr lang="pl-PL" sz="1600" err="1"/>
              <a:t>testing</a:t>
            </a:r>
            <a:r>
              <a:rPr lang="pl-PL" sz="1600"/>
              <a:t> </a:t>
            </a:r>
            <a:r>
              <a:rPr lang="pl-PL" sz="1600" err="1"/>
              <a:t>bodies</a:t>
            </a:r>
            <a:r>
              <a:rPr lang="pl-PL" sz="1600"/>
              <a:t>, </a:t>
            </a:r>
            <a:r>
              <a:rPr lang="pl-PL" sz="1600" err="1"/>
              <a:t>regulators</a:t>
            </a:r>
            <a:r>
              <a:rPr lang="pl-PL" sz="1600"/>
              <a:t>, </a:t>
            </a:r>
            <a:r>
              <a:rPr lang="pl-PL" sz="1600" err="1"/>
              <a:t>facilitators</a:t>
            </a:r>
            <a:r>
              <a:rPr lang="pl-PL" sz="1600"/>
              <a:t> and </a:t>
            </a:r>
            <a:r>
              <a:rPr lang="pl-PL" sz="1600" err="1"/>
              <a:t>standardisation</a:t>
            </a:r>
            <a:r>
              <a:rPr lang="pl-PL" sz="1600"/>
              <a:t> </a:t>
            </a:r>
            <a:r>
              <a:rPr lang="pl-PL" sz="1600" err="1"/>
              <a:t>actors</a:t>
            </a:r>
            <a:r>
              <a:rPr lang="pl-PL" sz="1600"/>
              <a:t> </a:t>
            </a:r>
            <a:r>
              <a:rPr lang="pl-PL" sz="1600" err="1"/>
              <a:t>all</a:t>
            </a:r>
            <a:r>
              <a:rPr lang="pl-PL" sz="1600"/>
              <a:t> </a:t>
            </a:r>
            <a:r>
              <a:rPr lang="pl-PL" sz="1600" err="1"/>
              <a:t>contribute</a:t>
            </a:r>
            <a:r>
              <a:rPr lang="pl-PL" sz="1600"/>
              <a:t> </a:t>
            </a:r>
            <a:r>
              <a:rPr lang="pl-PL" sz="1600" err="1"/>
              <a:t>different</a:t>
            </a:r>
            <a:r>
              <a:rPr lang="pl-PL" sz="1600"/>
              <a:t> </a:t>
            </a:r>
            <a:r>
              <a:rPr lang="pl-PL" sz="1600" err="1"/>
              <a:t>types</a:t>
            </a:r>
            <a:r>
              <a:rPr lang="pl-PL" sz="1600"/>
              <a:t> of </a:t>
            </a:r>
            <a:r>
              <a:rPr lang="pl-PL" sz="1600" err="1"/>
              <a:t>knowledge</a:t>
            </a:r>
            <a:r>
              <a:rPr lang="pl-PL" sz="1600"/>
              <a:t> and </a:t>
            </a:r>
            <a:r>
              <a:rPr lang="pl-PL" sz="1600" err="1"/>
              <a:t>validation</a:t>
            </a:r>
            <a:r>
              <a:rPr lang="pl-PL" sz="1600"/>
              <a:t>.</a:t>
            </a:r>
          </a:p>
          <a:p>
            <a:pPr lvl="0"/>
            <a:r>
              <a:rPr lang="pl-PL" sz="2000" b="1" err="1">
                <a:solidFill>
                  <a:srgbClr val="3E85C7"/>
                </a:solidFill>
              </a:rPr>
              <a:t>Choose</a:t>
            </a:r>
            <a:r>
              <a:rPr lang="pl-PL" sz="2000" b="1">
                <a:solidFill>
                  <a:srgbClr val="3E85C7"/>
                </a:solidFill>
              </a:rPr>
              <a:t> the </a:t>
            </a:r>
            <a:r>
              <a:rPr lang="pl-PL" sz="2000" b="1" err="1">
                <a:solidFill>
                  <a:srgbClr val="3E85C7"/>
                </a:solidFill>
              </a:rPr>
              <a:t>standardisation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route</a:t>
            </a:r>
            <a:r>
              <a:rPr lang="pl-PL" sz="2000" b="1">
                <a:solidFill>
                  <a:srgbClr val="3E85C7"/>
                </a:solidFill>
              </a:rPr>
              <a:t> </a:t>
            </a:r>
            <a:r>
              <a:rPr lang="pl-PL" sz="2000" b="1" err="1">
                <a:solidFill>
                  <a:srgbClr val="3E85C7"/>
                </a:solidFill>
              </a:rPr>
              <a:t>according</a:t>
            </a:r>
            <a:r>
              <a:rPr lang="pl-PL" sz="2000" b="1">
                <a:solidFill>
                  <a:srgbClr val="3E85C7"/>
                </a:solidFill>
              </a:rPr>
              <a:t> to </a:t>
            </a:r>
            <a:r>
              <a:rPr lang="pl-PL" sz="2000" b="1" err="1">
                <a:solidFill>
                  <a:srgbClr val="3E85C7"/>
                </a:solidFill>
              </a:rPr>
              <a:t>maturity</a:t>
            </a:r>
            <a:r>
              <a:rPr lang="pl-PL" sz="2000" b="1">
                <a:solidFill>
                  <a:srgbClr val="3E85C7"/>
                </a:solidFill>
              </a:rPr>
              <a:t> and </a:t>
            </a:r>
            <a:r>
              <a:rPr lang="pl-PL" sz="2000" b="1" err="1">
                <a:solidFill>
                  <a:srgbClr val="3E85C7"/>
                </a:solidFill>
              </a:rPr>
              <a:t>context</a:t>
            </a:r>
            <a:r>
              <a:rPr lang="pl-PL" sz="2400" b="1">
                <a:solidFill>
                  <a:srgbClr val="3E85C7"/>
                </a:solidFill>
              </a:rPr>
              <a:t>.</a:t>
            </a:r>
            <a:br>
              <a:rPr lang="pl-PL" sz="2400"/>
            </a:br>
            <a:r>
              <a:rPr lang="pl-PL" sz="1600"/>
              <a:t>The </a:t>
            </a:r>
            <a:r>
              <a:rPr lang="pl-PL" sz="1600" err="1"/>
              <a:t>next</a:t>
            </a:r>
            <a:r>
              <a:rPr lang="pl-PL" sz="1600"/>
              <a:t> step </a:t>
            </a:r>
            <a:r>
              <a:rPr lang="pl-PL" sz="1600" err="1"/>
              <a:t>may</a:t>
            </a:r>
            <a:r>
              <a:rPr lang="pl-PL" sz="1600"/>
              <a:t> be </a:t>
            </a:r>
            <a:r>
              <a:rPr lang="pl-PL" sz="1600" err="1"/>
              <a:t>further</a:t>
            </a:r>
            <a:r>
              <a:rPr lang="pl-PL" sz="1600"/>
              <a:t> </a:t>
            </a:r>
            <a:r>
              <a:rPr lang="pl-PL" sz="1600" err="1"/>
              <a:t>pre-normative</a:t>
            </a:r>
            <a:r>
              <a:rPr lang="pl-PL" sz="1600"/>
              <a:t> R&amp;I, </a:t>
            </a:r>
            <a:r>
              <a:rPr lang="pl-PL" sz="1600" err="1"/>
              <a:t>contribution</a:t>
            </a:r>
            <a:r>
              <a:rPr lang="pl-PL" sz="1600"/>
              <a:t> to </a:t>
            </a:r>
            <a:r>
              <a:rPr lang="pl-PL" sz="1600" err="1"/>
              <a:t>ongoing</a:t>
            </a:r>
            <a:r>
              <a:rPr lang="pl-PL" sz="1600"/>
              <a:t> TC/WG </a:t>
            </a:r>
            <a:r>
              <a:rPr lang="pl-PL" sz="1600" err="1"/>
              <a:t>work</a:t>
            </a:r>
            <a:r>
              <a:rPr lang="pl-PL" sz="1600"/>
              <a:t>, </a:t>
            </a:r>
            <a:r>
              <a:rPr lang="pl-PL" sz="1600" err="1"/>
              <a:t>revision</a:t>
            </a:r>
            <a:r>
              <a:rPr lang="pl-PL" sz="1600"/>
              <a:t> of </a:t>
            </a:r>
            <a:r>
              <a:rPr lang="pl-PL" sz="1600" err="1"/>
              <a:t>an</a:t>
            </a:r>
            <a:r>
              <a:rPr lang="pl-PL" sz="1600"/>
              <a:t> </a:t>
            </a:r>
            <a:r>
              <a:rPr lang="pl-PL" sz="1600" err="1"/>
              <a:t>existing</a:t>
            </a:r>
            <a:r>
              <a:rPr lang="pl-PL" sz="1600"/>
              <a:t> standard, </a:t>
            </a:r>
            <a:r>
              <a:rPr lang="pl-PL" sz="1600" err="1"/>
              <a:t>or</a:t>
            </a:r>
            <a:r>
              <a:rPr lang="pl-PL" sz="1600"/>
              <a:t> </a:t>
            </a:r>
            <a:r>
              <a:rPr lang="pl-PL" sz="1600" err="1"/>
              <a:t>new</a:t>
            </a:r>
            <a:r>
              <a:rPr lang="pl-PL" sz="1600"/>
              <a:t> </a:t>
            </a:r>
            <a:r>
              <a:rPr lang="pl-PL" sz="1600" err="1"/>
              <a:t>standardisation</a:t>
            </a:r>
            <a:r>
              <a:rPr lang="pl-PL" sz="1600"/>
              <a:t> </a:t>
            </a:r>
            <a:r>
              <a:rPr lang="pl-PL" sz="1600" err="1"/>
              <a:t>work</a:t>
            </a:r>
            <a:r>
              <a:rPr lang="pl-PL" sz="1600"/>
              <a:t> </a:t>
            </a:r>
            <a:r>
              <a:rPr lang="pl-PL" sz="1600" err="1"/>
              <a:t>including</a:t>
            </a:r>
            <a:r>
              <a:rPr lang="pl-PL" sz="1600"/>
              <a:t> a CWA.</a:t>
            </a:r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9808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D461BC-09EB-941C-0CF9-6932AB539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6" y="2386574"/>
            <a:ext cx="6469694" cy="1242146"/>
          </a:xfrm>
        </p:spPr>
        <p:txBody>
          <a:bodyPr/>
          <a:lstStyle/>
          <a:p>
            <a:r>
              <a:rPr lang="pl-PL" err="1"/>
              <a:t>Thank</a:t>
            </a:r>
            <a:r>
              <a:rPr lang="pl-PL"/>
              <a:t> </a:t>
            </a:r>
            <a:r>
              <a:rPr lang="pl-PL" err="1"/>
              <a:t>you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19AC92B-5654-FB31-787F-B44B5D35A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" y="3753152"/>
            <a:ext cx="6469695" cy="1352248"/>
          </a:xfrm>
        </p:spPr>
        <p:txBody>
          <a:bodyPr>
            <a:normAutofit/>
          </a:bodyPr>
          <a:lstStyle/>
          <a:p>
            <a:r>
              <a:rPr lang="en-GB"/>
              <a:t>James Woodcock</a:t>
            </a:r>
          </a:p>
          <a:p>
            <a:r>
              <a:rPr lang="en-GB"/>
              <a:t>International Synergies Ltd</a:t>
            </a:r>
            <a:endParaRPr lang="pl-PL"/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ECDFB05A-E914-05AB-E9D6-3090CDB5EA42}"/>
              </a:ext>
            </a:extLst>
          </p:cNvPr>
          <p:cNvSpPr txBox="1">
            <a:spLocks/>
          </p:cNvSpPr>
          <p:nvPr/>
        </p:nvSpPr>
        <p:spPr>
          <a:xfrm>
            <a:off x="161925" y="5940743"/>
            <a:ext cx="6469695" cy="4159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rgbClr val="3D85C6"/>
                </a:solidFill>
                <a:latin typeface="Bahnschrift Light SemiCondensed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3E85C7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rgbClr val="FB9D15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accent6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WWW.RISERS-PROJECT.EU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0D81F7-4601-F7D7-403E-B80442289789}"/>
              </a:ext>
            </a:extLst>
          </p:cNvPr>
          <p:cNvGrpSpPr/>
          <p:nvPr/>
        </p:nvGrpSpPr>
        <p:grpSpPr>
          <a:xfrm>
            <a:off x="409499" y="219281"/>
            <a:ext cx="4423758" cy="1990313"/>
            <a:chOff x="409499" y="219281"/>
            <a:chExt cx="4423758" cy="1990313"/>
          </a:xfrm>
        </p:grpSpPr>
        <p:pic>
          <p:nvPicPr>
            <p:cNvPr id="10" name="Obraz 6">
              <a:extLst>
                <a:ext uri="{FF2B5EF4-FFF2-40B4-BE49-F238E27FC236}">
                  <a16:creationId xmlns:a16="http://schemas.microsoft.com/office/drawing/2014/main" id="{A75CA482-9F03-30D0-C1B6-EDC068318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499" y="252411"/>
              <a:ext cx="1446116" cy="448296"/>
            </a:xfrm>
            <a:prstGeom prst="rect">
              <a:avLst/>
            </a:prstGeom>
          </p:spPr>
        </p:pic>
        <p:pic>
          <p:nvPicPr>
            <p:cNvPr id="12" name="Obraz 8">
              <a:extLst>
                <a:ext uri="{FF2B5EF4-FFF2-40B4-BE49-F238E27FC236}">
                  <a16:creationId xmlns:a16="http://schemas.microsoft.com/office/drawing/2014/main" id="{2E18E5BE-C414-5B5E-2E4D-FAAF73BA4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4546" y="245139"/>
              <a:ext cx="1540188" cy="462840"/>
            </a:xfrm>
            <a:prstGeom prst="rect">
              <a:avLst/>
            </a:prstGeom>
          </p:spPr>
        </p:pic>
        <p:pic>
          <p:nvPicPr>
            <p:cNvPr id="14" name="Obraz 10">
              <a:extLst>
                <a:ext uri="{FF2B5EF4-FFF2-40B4-BE49-F238E27FC236}">
                  <a16:creationId xmlns:a16="http://schemas.microsoft.com/office/drawing/2014/main" id="{DBD039A3-319C-6DAF-B36B-C2E15C12A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70" t="23542" r="15376" b="23389"/>
            <a:stretch/>
          </p:blipFill>
          <p:spPr>
            <a:xfrm>
              <a:off x="4161792" y="219281"/>
              <a:ext cx="671465" cy="514555"/>
            </a:xfrm>
            <a:prstGeom prst="rect">
              <a:avLst/>
            </a:prstGeom>
          </p:spPr>
        </p:pic>
        <p:pic>
          <p:nvPicPr>
            <p:cNvPr id="16" name="Obraz 12">
              <a:extLst>
                <a:ext uri="{FF2B5EF4-FFF2-40B4-BE49-F238E27FC236}">
                  <a16:creationId xmlns:a16="http://schemas.microsoft.com/office/drawing/2014/main" id="{6CD47051-DB47-D217-17A2-F760CB61C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499" y="802798"/>
              <a:ext cx="1446116" cy="727232"/>
            </a:xfrm>
            <a:prstGeom prst="rect">
              <a:avLst/>
            </a:prstGeom>
          </p:spPr>
        </p:pic>
        <p:pic>
          <p:nvPicPr>
            <p:cNvPr id="18" name="Obraz 14">
              <a:extLst>
                <a:ext uri="{FF2B5EF4-FFF2-40B4-BE49-F238E27FC236}">
                  <a16:creationId xmlns:a16="http://schemas.microsoft.com/office/drawing/2014/main" id="{CF1D6423-8E0E-69CD-4AB6-3FC644F6B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9060" r="-4119" b="-7949"/>
            <a:stretch/>
          </p:blipFill>
          <p:spPr>
            <a:xfrm>
              <a:off x="2070222" y="992968"/>
              <a:ext cx="2091570" cy="498315"/>
            </a:xfrm>
            <a:prstGeom prst="rect">
              <a:avLst/>
            </a:prstGeom>
          </p:spPr>
        </p:pic>
        <p:pic>
          <p:nvPicPr>
            <p:cNvPr id="19" name="Obraz 16">
              <a:extLst>
                <a:ext uri="{FF2B5EF4-FFF2-40B4-BE49-F238E27FC236}">
                  <a16:creationId xmlns:a16="http://schemas.microsoft.com/office/drawing/2014/main" id="{8514C799-7B1F-636A-1636-5D113E9A0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9293" y="917257"/>
              <a:ext cx="583964" cy="498316"/>
            </a:xfrm>
            <a:prstGeom prst="rect">
              <a:avLst/>
            </a:prstGeom>
          </p:spPr>
        </p:pic>
        <p:pic>
          <p:nvPicPr>
            <p:cNvPr id="20" name="Obraz 20">
              <a:extLst>
                <a:ext uri="{FF2B5EF4-FFF2-40B4-BE49-F238E27FC236}">
                  <a16:creationId xmlns:a16="http://schemas.microsoft.com/office/drawing/2014/main" id="{7AF06D0F-348A-ED10-5A0C-6900F2D28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3530" y="1475267"/>
              <a:ext cx="1122219" cy="734327"/>
            </a:xfrm>
            <a:prstGeom prst="rect">
              <a:avLst/>
            </a:prstGeom>
          </p:spPr>
        </p:pic>
        <p:pic>
          <p:nvPicPr>
            <p:cNvPr id="22" name="Obraz 22">
              <a:extLst>
                <a:ext uri="{FF2B5EF4-FFF2-40B4-BE49-F238E27FC236}">
                  <a16:creationId xmlns:a16="http://schemas.microsoft.com/office/drawing/2014/main" id="{5908DBFA-23BF-B3A2-90EA-8CF73EC92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7748" y="1592553"/>
              <a:ext cx="525509" cy="49975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08C4A0B-0F5C-CA60-A18C-BF6436A3B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6008" y="1602179"/>
              <a:ext cx="1105437" cy="550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73775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5486066BA71B46BD45FE2CC3443A93" ma:contentTypeVersion="15" ma:contentTypeDescription="Create a new document." ma:contentTypeScope="" ma:versionID="39862a4fe3af16a601c3812cdd19c5ba">
  <xsd:schema xmlns:xsd="http://www.w3.org/2001/XMLSchema" xmlns:xs="http://www.w3.org/2001/XMLSchema" xmlns:p="http://schemas.microsoft.com/office/2006/metadata/properties" xmlns:ns2="039fa6d7-c297-4cca-b14f-ecdde4b9ce17" xmlns:ns3="6892afa1-ee76-4fe6-9ceb-9836bec843ab" targetNamespace="http://schemas.microsoft.com/office/2006/metadata/properties" ma:root="true" ma:fieldsID="0b2103f5133aaddd7f955d4be9277fe2" ns2:_="" ns3:_="">
    <xsd:import namespace="039fa6d7-c297-4cca-b14f-ecdde4b9ce17"/>
    <xsd:import namespace="6892afa1-ee76-4fe6-9ceb-9836bec843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a6d7-c297-4cca-b14f-ecdde4b9c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f5c5447-7bae-4ccb-9660-db3e8c6c5d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92afa1-ee76-4fe6-9ceb-9836bec843a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1b47bf-393a-461f-8c63-ab99a47c1849}" ma:internalName="TaxCatchAll" ma:showField="CatchAllData" ma:web="6892afa1-ee76-4fe6-9ceb-9836bec843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9fa6d7-c297-4cca-b14f-ecdde4b9ce17">
      <Terms xmlns="http://schemas.microsoft.com/office/infopath/2007/PartnerControls"/>
    </lcf76f155ced4ddcb4097134ff3c332f>
    <TaxCatchAll xmlns="6892afa1-ee76-4fe6-9ceb-9836bec843ab" xsi:nil="true"/>
  </documentManagement>
</p:properties>
</file>

<file path=customXml/itemProps1.xml><?xml version="1.0" encoding="utf-8"?>
<ds:datastoreItem xmlns:ds="http://schemas.openxmlformats.org/officeDocument/2006/customXml" ds:itemID="{2E134F09-68D2-497E-9EC6-594CBE1076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086B11-9C11-4492-A258-6C1926F14ECE}">
  <ds:schemaRefs>
    <ds:schemaRef ds:uri="039fa6d7-c297-4cca-b14f-ecdde4b9ce17"/>
    <ds:schemaRef ds:uri="6892afa1-ee76-4fe6-9ceb-9836bec843a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E16526-9043-47CC-A8AC-7F8D60D102B1}">
  <ds:schemaRefs>
    <ds:schemaRef ds:uri="039fa6d7-c297-4cca-b14f-ecdde4b9ce17"/>
    <ds:schemaRef ds:uri="6892afa1-ee76-4fe6-9ceb-9836bec843a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7160</Words>
  <Application>Microsoft Office PowerPoint</Application>
  <PresentationFormat>Panoramiczny</PresentationFormat>
  <Paragraphs>648</Paragraphs>
  <Slides>52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52</vt:i4>
      </vt:variant>
    </vt:vector>
  </HeadingPairs>
  <TitlesOfParts>
    <vt:vector size="64" baseType="lpstr">
      <vt:lpstr>Arial</vt:lpstr>
      <vt:lpstr>Bahnschrift</vt:lpstr>
      <vt:lpstr>Bahnschrift Condensed</vt:lpstr>
      <vt:lpstr>Bahnschrift Light Condensed</vt:lpstr>
      <vt:lpstr>Bahnschrift Light SemiCondensed</vt:lpstr>
      <vt:lpstr>Bahnschrift SemiBold Condensed</vt:lpstr>
      <vt:lpstr>Bahnschrift SemiLight Condensed</vt:lpstr>
      <vt:lpstr>Calibri</vt:lpstr>
      <vt:lpstr>Calibri Light</vt:lpstr>
      <vt:lpstr>Fira Sans</vt:lpstr>
      <vt:lpstr>Motyw pakietu Office</vt:lpstr>
      <vt:lpstr>1_Motyw pakietu Office</vt:lpstr>
      <vt:lpstr> Insights from the RISERS Project on Industrial Symbiosis Standardisation  </vt:lpstr>
      <vt:lpstr>Objective</vt:lpstr>
      <vt:lpstr>Our presentation</vt:lpstr>
      <vt:lpstr>About RISERS</vt:lpstr>
      <vt:lpstr>Prezentacja programu PowerPoint</vt:lpstr>
      <vt:lpstr>Our Consortium</vt:lpstr>
      <vt:lpstr>Industrial Symbiosis </vt:lpstr>
      <vt:lpstr>Why industrial symbiosis standardisation needs R&amp;I</vt:lpstr>
      <vt:lpstr>What existing R&amp;I projects tell us about standardisation needs for Industrial Symbiosis  João Santos (ISQ)  02-10-2026</vt:lpstr>
      <vt:lpstr>SCOPE</vt:lpstr>
      <vt:lpstr>HORIZONTAL GROUPS</vt:lpstr>
      <vt:lpstr>HORIZONTAL GROUPS</vt:lpstr>
      <vt:lpstr>VERTICAL GROUPS</vt:lpstr>
      <vt:lpstr>VERTICAL GROUPS</vt:lpstr>
      <vt:lpstr>VERTICAL GROUPS</vt:lpstr>
      <vt:lpstr>VERTICAL GROUPS</vt:lpstr>
      <vt:lpstr>VERTICAL GROUPS</vt:lpstr>
      <vt:lpstr>IN SUMMARY</vt:lpstr>
      <vt:lpstr>IN SUMMARY</vt:lpstr>
      <vt:lpstr>R&amp;I priorities for IS standardisation</vt:lpstr>
      <vt:lpstr>Recap</vt:lpstr>
      <vt:lpstr>Connecting standards with the digital landscape</vt:lpstr>
      <vt:lpstr>Where do we need to go?</vt:lpstr>
      <vt:lpstr>Areas to embed/focus on going forward</vt:lpstr>
      <vt:lpstr>Areas to embed/focus on going forward</vt:lpstr>
      <vt:lpstr>Areas to embed/focus on going forward</vt:lpstr>
      <vt:lpstr>Areas to embed/focus on going forward</vt:lpstr>
      <vt:lpstr>Implications for European R&amp;I funding</vt:lpstr>
      <vt:lpstr>Making research fit for industrial symbiosis standardisation Designing R&amp;I activities that can generate evidence for IS standardisation </vt:lpstr>
      <vt:lpstr>Focus</vt:lpstr>
      <vt:lpstr>Standardisation is an exploitation/knowledge valorisation pathway </vt:lpstr>
      <vt:lpstr>Standardisation guidance for R&amp;I projects exists</vt:lpstr>
      <vt:lpstr>What makes an R&amp;I result potentially useful for IS standardisation?</vt:lpstr>
      <vt:lpstr>Designing R&amp;I contributions to industrial symbiosis standardisation: a stepwise approach</vt:lpstr>
      <vt:lpstr>Step 1  Identify the industrial symbiosis R&amp;I need</vt:lpstr>
      <vt:lpstr>RISERS Reports in support of IS stadardisation needs</vt:lpstr>
      <vt:lpstr>Step 2  Consider interdependencies between different R&amp;I needs</vt:lpstr>
      <vt:lpstr>Step 2  Consider interdependencies between different R&amp;I needs: examples</vt:lpstr>
      <vt:lpstr>Step 3  Formulate the potential IS standardisation challenge</vt:lpstr>
      <vt:lpstr>Step 4 Analyse the current standardisation landscape</vt:lpstr>
      <vt:lpstr>RISERS Tool for IS Stadardisation Landscape</vt:lpstr>
      <vt:lpstr>Step 5  Define what R&amp;I should provide </vt:lpstr>
      <vt:lpstr>Step  6  Identify &amp; Engage the right actors</vt:lpstr>
      <vt:lpstr>RISERS Report on IS Policy Stakeholders</vt:lpstr>
      <vt:lpstr>Examples of stakeholders engagement methods </vt:lpstr>
      <vt:lpstr>Step 7 Plan the evidence needed</vt:lpstr>
      <vt:lpstr>Step 8  Assess transferability and wider applicability</vt:lpstr>
      <vt:lpstr>Step 8  Assess transferability and wider applicability</vt:lpstr>
      <vt:lpstr>Step 9  Link the R&amp;D contribution to possible standardisation route </vt:lpstr>
      <vt:lpstr>Step 9  Link the R&amp;D contribution to possible standardisation route </vt:lpstr>
      <vt:lpstr>Key takeaways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Korcz</dc:creator>
  <cp:lastModifiedBy>Izabela Ratman-Kłosińska</cp:lastModifiedBy>
  <cp:revision>19</cp:revision>
  <dcterms:created xsi:type="dcterms:W3CDTF">2024-01-09T13:11:28Z</dcterms:created>
  <dcterms:modified xsi:type="dcterms:W3CDTF">2026-10-02T06:34:22Z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0x0101002C5486066BA71B46BD45FE2CC3443A93</vt:lpwstr>
  </property>
  <property fmtid="{D5CDD505-2E9C-101B-9397-08002B2CF9AE}" pid="3" name="MediaServiceImageTags">
    <vt:lpwstr/>
  </property>
</Properties>
</file>