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7559675" cy="10691813"/>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Fomin" userId="c5fe551b-3b7b-4cad-916f-8786c7c19a05" providerId="ADAL" clId="{BA804F92-58CA-5475-AEA7-A1F897794FB9}"/>
    <pc:docChg chg="custSel modSld">
      <pc:chgData name="Vladislav Fomin" userId="c5fe551b-3b7b-4cad-916f-8786c7c19a05" providerId="ADAL" clId="{BA804F92-58CA-5475-AEA7-A1F897794FB9}" dt="2026-07-07T09:50:22.604" v="2" actId="14100"/>
      <pc:docMkLst>
        <pc:docMk/>
      </pc:docMkLst>
      <pc:sldChg chg="modSp mod">
        <pc:chgData name="Vladislav Fomin" userId="c5fe551b-3b7b-4cad-916f-8786c7c19a05" providerId="ADAL" clId="{BA804F92-58CA-5475-AEA7-A1F897794FB9}" dt="2026-07-07T09:50:22.604" v="2" actId="14100"/>
        <pc:sldMkLst>
          <pc:docMk/>
          <pc:sldMk cId="0" sldId="256"/>
        </pc:sldMkLst>
        <pc:spChg chg="mod">
          <ac:chgData name="Vladislav Fomin" userId="c5fe551b-3b7b-4cad-916f-8786c7c19a05" providerId="ADAL" clId="{BA804F92-58CA-5475-AEA7-A1F897794FB9}" dt="2026-07-07T09:50:22.604" v="2" actId="14100"/>
          <ac:spMkLst>
            <pc:docMk/>
            <pc:sldMk cId="0" sldId="256"/>
            <ac:spMk id="6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301840" y="1122480"/>
            <a:ext cx="7587720" cy="2620800"/>
          </a:xfrm>
          <a:prstGeom prst="rect">
            <a:avLst/>
          </a:prstGeom>
          <a:noFill/>
          <a:ln w="0">
            <a:noFill/>
          </a:ln>
        </p:spPr>
        <p:txBody>
          <a:bodyPr lIns="91440" tIns="45720" rIns="91440" bIns="45720" anchor="b">
            <a:normAutofit/>
          </a:bodyPr>
          <a:lstStyle/>
          <a:p>
            <a:pPr indent="0" algn="ctr" defTabSz="914400">
              <a:lnSpc>
                <a:spcPct val="90000"/>
              </a:lnSpc>
              <a:buNone/>
            </a:pPr>
            <a:r>
              <a:rPr lang="en-US" sz="4000" b="1" u="none" strike="noStrike">
                <a:solidFill>
                  <a:schemeClr val="dk1"/>
                </a:solidFill>
                <a:effectLst/>
                <a:uFillTx/>
                <a:latin typeface="Neue Haas Grotesk Text Pro"/>
              </a:rPr>
              <a:t>Click to edit Master title style</a:t>
            </a:r>
            <a:endParaRPr lang="pl-PL" sz="4000" b="0" u="none" strike="noStrike">
              <a:solidFill>
                <a:schemeClr val="dk1"/>
              </a:solidFill>
              <a:effectLst/>
              <a:uFillTx/>
              <a:latin typeface="Neue Haas Grotesk Text Pro"/>
            </a:endParaRPr>
          </a:p>
        </p:txBody>
      </p:sp>
      <p:sp>
        <p:nvSpPr>
          <p:cNvPr id="3" name="PlaceHolder 2"/>
          <p:cNvSpPr>
            <a:spLocks noGrp="1"/>
          </p:cNvSpPr>
          <p:nvPr>
            <p:ph type="dt" idx="1"/>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4" name="PlaceHolder 3"/>
          <p:cNvSpPr>
            <a:spLocks noGrp="1"/>
          </p:cNvSpPr>
          <p:nvPr>
            <p:ph type="ftr" idx="2"/>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5" name="PlaceHolder 4"/>
          <p:cNvSpPr>
            <a:spLocks noGrp="1"/>
          </p:cNvSpPr>
          <p:nvPr>
            <p:ph type="sldNum" idx="3"/>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4BD4CCD7-F1E5-4003-B9A1-3C3ED4EF4748}"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20000"/>
              </a:lnSpc>
              <a:spcBef>
                <a:spcPts val="1417"/>
              </a:spcBef>
              <a:buClr>
                <a:srgbClr val="000000"/>
              </a:buClr>
              <a:buSzPct val="45000"/>
              <a:buFont typeface="Wingdings" charset="2"/>
              <a:buChar char=""/>
            </a:pPr>
            <a:r>
              <a:rPr lang="pl-PL" sz="2000" b="0" u="none" strike="noStrike">
                <a:solidFill>
                  <a:schemeClr val="dk1"/>
                </a:solidFill>
                <a:effectLst/>
                <a:uFillTx/>
                <a:latin typeface="Neue Haas Grotesk Text Pro"/>
              </a:rPr>
              <a:t>Kliknij, aby edytować format tekstu konspektu</a:t>
            </a:r>
          </a:p>
          <a:p>
            <a:pPr marL="864000" lvl="1" indent="-324000">
              <a:lnSpc>
                <a:spcPct val="120000"/>
              </a:lnSpc>
              <a:spcBef>
                <a:spcPts val="1134"/>
              </a:spcBef>
              <a:buClr>
                <a:srgbClr val="000000"/>
              </a:buClr>
              <a:buSzPct val="75000"/>
              <a:buFont typeface="Symbol" charset="2"/>
              <a:buChar char=""/>
            </a:pPr>
            <a:r>
              <a:rPr lang="pl-PL" sz="1600" b="0" u="none" strike="noStrike">
                <a:solidFill>
                  <a:schemeClr val="dk1"/>
                </a:solidFill>
                <a:effectLst/>
                <a:uFillTx/>
                <a:latin typeface="Neue Haas Grotesk Text Pro"/>
              </a:rPr>
              <a:t>Drugi poziom konspektu</a:t>
            </a:r>
          </a:p>
          <a:p>
            <a:pPr marL="1296000" lvl="2" indent="-288000">
              <a:lnSpc>
                <a:spcPct val="120000"/>
              </a:lnSpc>
              <a:spcBef>
                <a:spcPts val="850"/>
              </a:spcBef>
              <a:buClr>
                <a:srgbClr val="000000"/>
              </a:buClr>
              <a:buSzPct val="45000"/>
              <a:buFont typeface="Wingdings" charset="2"/>
              <a:buChar char=""/>
            </a:pPr>
            <a:r>
              <a:rPr lang="pl-PL" sz="1400" b="0" u="none" strike="noStrike">
                <a:solidFill>
                  <a:schemeClr val="dk1"/>
                </a:solidFill>
                <a:effectLst/>
                <a:uFillTx/>
                <a:latin typeface="Neue Haas Grotesk Text Pro"/>
              </a:rPr>
              <a:t>Trzeci poziom konspektu</a:t>
            </a:r>
          </a:p>
          <a:p>
            <a:pPr marL="1728000" lvl="3" indent="-216000">
              <a:lnSpc>
                <a:spcPct val="120000"/>
              </a:lnSpc>
              <a:spcBef>
                <a:spcPts val="567"/>
              </a:spcBef>
              <a:buClr>
                <a:srgbClr val="000000"/>
              </a:buClr>
              <a:buSzPct val="75000"/>
              <a:buFont typeface="Symbol" charset="2"/>
              <a:buChar char=""/>
            </a:pPr>
            <a:r>
              <a:rPr lang="pl-PL" sz="1200" b="0" u="none" strike="noStrike">
                <a:solidFill>
                  <a:schemeClr val="dk1"/>
                </a:solidFill>
                <a:effectLst/>
                <a:uFillTx/>
                <a:latin typeface="Neue Haas Grotesk Text Pro"/>
              </a:rPr>
              <a:t>Czwarty poziom konspektu</a:t>
            </a:r>
          </a:p>
          <a:p>
            <a:pPr marL="2160000" lvl="4" indent="-216000">
              <a:lnSpc>
                <a:spcPct val="120000"/>
              </a:lnSpc>
              <a:spcBef>
                <a:spcPts val="283"/>
              </a:spcBef>
              <a:buClr>
                <a:srgbClr val="000000"/>
              </a:buClr>
              <a:buSzPct val="45000"/>
              <a:buFont typeface="Wingdings" charset="2"/>
              <a:buChar char=""/>
            </a:pPr>
            <a:r>
              <a:rPr lang="pl-PL" sz="2000" b="0" u="none" strike="noStrike">
                <a:solidFill>
                  <a:schemeClr val="dk1"/>
                </a:solidFill>
                <a:effectLst/>
                <a:uFillTx/>
                <a:latin typeface="Neue Haas Grotesk Text Pro"/>
              </a:rPr>
              <a:t>Piąty poziom konspektu</a:t>
            </a:r>
          </a:p>
          <a:p>
            <a:pPr marL="2592000" lvl="5" indent="-216000">
              <a:lnSpc>
                <a:spcPct val="120000"/>
              </a:lnSpc>
              <a:spcBef>
                <a:spcPts val="283"/>
              </a:spcBef>
              <a:buClr>
                <a:srgbClr val="000000"/>
              </a:buClr>
              <a:buSzPct val="45000"/>
              <a:buFont typeface="Wingdings" charset="2"/>
              <a:buChar char=""/>
            </a:pPr>
            <a:r>
              <a:rPr lang="pl-PL" sz="2000" b="0" u="none" strike="noStrike">
                <a:solidFill>
                  <a:schemeClr val="dk1"/>
                </a:solidFill>
                <a:effectLst/>
                <a:uFillTx/>
                <a:latin typeface="Neue Haas Grotesk Text Pro"/>
              </a:rPr>
              <a:t>Szósty poziom konspektu</a:t>
            </a:r>
          </a:p>
          <a:p>
            <a:pPr marL="3024000" lvl="6" indent="-216000">
              <a:lnSpc>
                <a:spcPct val="120000"/>
              </a:lnSpc>
              <a:spcBef>
                <a:spcPts val="283"/>
              </a:spcBef>
              <a:buClr>
                <a:srgbClr val="000000"/>
              </a:buClr>
              <a:buSzPct val="45000"/>
              <a:buFont typeface="Wingdings" charset="2"/>
              <a:buChar char=""/>
            </a:pPr>
            <a:r>
              <a:rPr lang="pl-PL" sz="2000" b="0" u="none" strike="noStrike">
                <a:solidFill>
                  <a:schemeClr val="dk1"/>
                </a:solidFill>
                <a:effectLst/>
                <a:uFillTx/>
                <a:latin typeface="Neue Haas Grotesk Text Pro"/>
              </a:rPr>
              <a:t>Siódmy poziom konspektu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597240" y="553680"/>
            <a:ext cx="3595320" cy="1757160"/>
          </a:xfrm>
          <a:prstGeom prst="rect">
            <a:avLst/>
          </a:prstGeom>
          <a:noFill/>
          <a:ln w="0">
            <a:noFill/>
          </a:ln>
        </p:spPr>
        <p:txBody>
          <a:bodyPr lIns="91440" tIns="45720" rIns="91440" bIns="45720" anchor="t">
            <a:normAutofit/>
          </a:bodyPr>
          <a:lstStyle/>
          <a:p>
            <a:pPr indent="0" defTabSz="914400">
              <a:lnSpc>
                <a:spcPct val="90000"/>
              </a:lnSpc>
              <a:buNone/>
            </a:pPr>
            <a:r>
              <a:rPr lang="en-US" sz="2800" b="1" u="none" strike="noStrike">
                <a:solidFill>
                  <a:schemeClr val="dk1"/>
                </a:solidFill>
                <a:effectLst/>
                <a:uFillTx/>
                <a:latin typeface="Neue Haas Grotesk Text Pro"/>
              </a:rPr>
              <a:t>Click to edit Master title style</a:t>
            </a:r>
            <a:endParaRPr lang="pl-PL" sz="2800" b="0" u="none" strike="noStrike">
              <a:solidFill>
                <a:schemeClr val="dk1"/>
              </a:solidFill>
              <a:effectLst/>
              <a:uFillTx/>
              <a:latin typeface="Neue Haas Grotesk Text Pro"/>
            </a:endParaRPr>
          </a:p>
        </p:txBody>
      </p:sp>
      <p:sp>
        <p:nvSpPr>
          <p:cNvPr id="49" name="PlaceHolder 2"/>
          <p:cNvSpPr>
            <a:spLocks noGrp="1"/>
          </p:cNvSpPr>
          <p:nvPr>
            <p:ph type="body"/>
          </p:nvPr>
        </p:nvSpPr>
        <p:spPr>
          <a:xfrm>
            <a:off x="5134680" y="553680"/>
            <a:ext cx="6279480" cy="548604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Clr>
                <a:srgbClr val="000000"/>
              </a:buClr>
              <a:buFont typeface="Arial"/>
              <a:buChar char="•"/>
            </a:pPr>
            <a:r>
              <a:rPr lang="en-US" sz="2800" b="0" u="none" strike="noStrike">
                <a:solidFill>
                  <a:schemeClr val="dk1"/>
                </a:solidFill>
                <a:effectLst/>
                <a:uFillTx/>
                <a:latin typeface="Neue Haas Grotesk Text Pro"/>
              </a:rPr>
              <a:t>Click to edit Master text styles</a:t>
            </a:r>
            <a:endParaRPr lang="pl-PL" sz="28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2400" b="0" u="none" strike="noStrike">
                <a:solidFill>
                  <a:schemeClr val="dk1"/>
                </a:solidFill>
                <a:effectLst/>
                <a:uFillTx/>
                <a:latin typeface="Neue Haas Grotesk Text Pro"/>
              </a:rPr>
              <a:t>Second level</a:t>
            </a:r>
            <a:endParaRPr lang="pl-PL" sz="24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2000" b="0" u="none" strike="noStrike">
                <a:solidFill>
                  <a:schemeClr val="dk1"/>
                </a:solidFill>
                <a:effectLst/>
                <a:uFillTx/>
                <a:latin typeface="Neue Haas Grotesk Text Pro"/>
              </a:rPr>
              <a:t>Third level</a:t>
            </a:r>
            <a:endParaRPr lang="pl-PL" sz="20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Fourth level</a:t>
            </a:r>
            <a:endParaRPr lang="pl-PL" sz="18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Fifth level</a:t>
            </a:r>
            <a:endParaRPr lang="pl-PL" sz="1800" b="0" u="none" strike="noStrike">
              <a:solidFill>
                <a:schemeClr val="dk1"/>
              </a:solidFill>
              <a:effectLst/>
              <a:uFillTx/>
              <a:latin typeface="Neue Haas Grotesk Text Pro"/>
            </a:endParaRPr>
          </a:p>
        </p:txBody>
      </p:sp>
      <p:sp>
        <p:nvSpPr>
          <p:cNvPr id="50" name="PlaceHolder 3"/>
          <p:cNvSpPr>
            <a:spLocks noGrp="1"/>
          </p:cNvSpPr>
          <p:nvPr>
            <p:ph type="body"/>
          </p:nvPr>
        </p:nvSpPr>
        <p:spPr>
          <a:xfrm>
            <a:off x="597240" y="2311200"/>
            <a:ext cx="3595320" cy="372852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rPr>
              <a:t>Click to edit Master text styles</a:t>
            </a:r>
            <a:endParaRPr lang="pl-PL" sz="1800" b="0" u="none" strike="noStrike">
              <a:solidFill>
                <a:schemeClr val="dk1"/>
              </a:solidFill>
              <a:effectLst/>
              <a:uFillTx/>
              <a:latin typeface="Neue Haas Grotesk Text Pro"/>
            </a:endParaRPr>
          </a:p>
        </p:txBody>
      </p:sp>
      <p:sp>
        <p:nvSpPr>
          <p:cNvPr id="51" name="PlaceHolder 4"/>
          <p:cNvSpPr>
            <a:spLocks noGrp="1"/>
          </p:cNvSpPr>
          <p:nvPr>
            <p:ph type="dt" idx="28"/>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52" name="PlaceHolder 5"/>
          <p:cNvSpPr>
            <a:spLocks noGrp="1"/>
          </p:cNvSpPr>
          <p:nvPr>
            <p:ph type="ftr" idx="29"/>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53" name="PlaceHolder 6"/>
          <p:cNvSpPr>
            <a:spLocks noGrp="1"/>
          </p:cNvSpPr>
          <p:nvPr>
            <p:ph type="sldNum" idx="30"/>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C8C1094B-049D-4E96-BA04-26A1D92AB563}"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594360" y="557640"/>
            <a:ext cx="3595320" cy="2211840"/>
          </a:xfrm>
          <a:prstGeom prst="rect">
            <a:avLst/>
          </a:prstGeom>
          <a:noFill/>
          <a:ln w="0">
            <a:noFill/>
          </a:ln>
        </p:spPr>
        <p:txBody>
          <a:bodyPr lIns="91440" tIns="45720" rIns="91440" bIns="45720" anchor="t">
            <a:normAutofit/>
          </a:bodyPr>
          <a:lstStyle/>
          <a:p>
            <a:pPr indent="0" defTabSz="914400">
              <a:lnSpc>
                <a:spcPct val="90000"/>
              </a:lnSpc>
              <a:buNone/>
            </a:pPr>
            <a:r>
              <a:rPr lang="en-US" sz="2800" b="1" u="none" strike="noStrike">
                <a:solidFill>
                  <a:schemeClr val="dk1"/>
                </a:solidFill>
                <a:effectLst/>
                <a:uFillTx/>
                <a:latin typeface="Neue Haas Grotesk Text Pro"/>
              </a:rPr>
              <a:t>Click to edit Master title style</a:t>
            </a:r>
            <a:endParaRPr lang="pl-PL" sz="2800" b="0" u="none" strike="noStrike">
              <a:solidFill>
                <a:schemeClr val="dk1"/>
              </a:solidFill>
              <a:effectLst/>
              <a:uFillTx/>
              <a:latin typeface="Neue Haas Grotesk Text Pro"/>
            </a:endParaRPr>
          </a:p>
        </p:txBody>
      </p:sp>
      <p:sp>
        <p:nvSpPr>
          <p:cNvPr id="55" name="PlaceHolder 2"/>
          <p:cNvSpPr>
            <a:spLocks noGrp="1"/>
          </p:cNvSpPr>
          <p:nvPr>
            <p:ph type="body"/>
          </p:nvPr>
        </p:nvSpPr>
        <p:spPr>
          <a:xfrm>
            <a:off x="5063400" y="657000"/>
            <a:ext cx="6483240" cy="55555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en-US" sz="3200" b="0" u="none" strike="noStrike">
                <a:solidFill>
                  <a:schemeClr val="dk1"/>
                </a:solidFill>
                <a:effectLst/>
                <a:uFillTx/>
                <a:latin typeface="Neue Haas Grotesk Text Pro"/>
              </a:rPr>
              <a:t>Click icon to add picture</a:t>
            </a:r>
            <a:endParaRPr lang="pl-PL" sz="3200" b="0" u="none" strike="noStrike">
              <a:solidFill>
                <a:schemeClr val="dk1"/>
              </a:solidFill>
              <a:effectLst/>
              <a:uFillTx/>
              <a:latin typeface="Neue Haas Grotesk Text Pro"/>
            </a:endParaRPr>
          </a:p>
        </p:txBody>
      </p:sp>
      <p:sp>
        <p:nvSpPr>
          <p:cNvPr id="56" name="PlaceHolder 3"/>
          <p:cNvSpPr>
            <a:spLocks noGrp="1"/>
          </p:cNvSpPr>
          <p:nvPr>
            <p:ph type="body"/>
          </p:nvPr>
        </p:nvSpPr>
        <p:spPr>
          <a:xfrm>
            <a:off x="609480" y="2826000"/>
            <a:ext cx="3585240" cy="3434400"/>
          </a:xfrm>
          <a:prstGeom prst="rect">
            <a:avLst/>
          </a:prstGeom>
          <a:noFill/>
          <a:ln w="0">
            <a:noFill/>
          </a:ln>
        </p:spPr>
        <p:txBody>
          <a:bodyPr lIns="91440" tIns="45720" rIns="91440" bIns="45720" anchor="b">
            <a:noAutofit/>
          </a:bodyPr>
          <a:lstStyle/>
          <a:p>
            <a:pPr indent="0" defTabSz="914400">
              <a:lnSpc>
                <a:spcPct val="120000"/>
              </a:lnSpc>
              <a:spcBef>
                <a:spcPts val="1001"/>
              </a:spcBef>
              <a:buNone/>
              <a:tabLst>
                <a:tab pos="0" algn="l"/>
              </a:tabLst>
            </a:pPr>
            <a:r>
              <a:rPr lang="en-US" sz="1600" b="0" u="none" strike="noStrike">
                <a:solidFill>
                  <a:schemeClr val="dk1"/>
                </a:solidFill>
                <a:effectLst/>
                <a:uFillTx/>
                <a:latin typeface="Neue Haas Grotesk Text Pro"/>
              </a:rPr>
              <a:t>Click to edit Master text styles</a:t>
            </a:r>
            <a:endParaRPr lang="pl-PL" sz="1600" b="0" u="none" strike="noStrike">
              <a:solidFill>
                <a:schemeClr val="dk1"/>
              </a:solidFill>
              <a:effectLst/>
              <a:uFillTx/>
              <a:latin typeface="Neue Haas Grotesk Text Pro"/>
            </a:endParaRPr>
          </a:p>
        </p:txBody>
      </p:sp>
      <p:sp>
        <p:nvSpPr>
          <p:cNvPr id="57" name="PlaceHolder 4"/>
          <p:cNvSpPr>
            <a:spLocks noGrp="1"/>
          </p:cNvSpPr>
          <p:nvPr>
            <p:ph type="dt" idx="31"/>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58" name="PlaceHolder 5"/>
          <p:cNvSpPr>
            <a:spLocks noGrp="1"/>
          </p:cNvSpPr>
          <p:nvPr>
            <p:ph type="ftr" idx="32"/>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59" name="PlaceHolder 6"/>
          <p:cNvSpPr>
            <a:spLocks noGrp="1"/>
          </p:cNvSpPr>
          <p:nvPr>
            <p:ph type="sldNum" idx="33"/>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76AC1C26-4814-4ADC-A3EC-006AAC2B4B5F}"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12720" y="548640"/>
            <a:ext cx="1051524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Click to edit Master title style</a:t>
            </a:r>
            <a:endParaRPr lang="pl-PL" sz="3600" b="0" u="none" strike="noStrike">
              <a:solidFill>
                <a:schemeClr val="dk1"/>
              </a:solidFill>
              <a:effectLst/>
              <a:uFillTx/>
              <a:latin typeface="Neue Haas Grotesk Text Pro"/>
            </a:endParaRPr>
          </a:p>
        </p:txBody>
      </p:sp>
      <p:sp>
        <p:nvSpPr>
          <p:cNvPr id="8" name="PlaceHolder 2"/>
          <p:cNvSpPr>
            <a:spLocks noGrp="1"/>
          </p:cNvSpPr>
          <p:nvPr>
            <p:ph type="body"/>
          </p:nvPr>
        </p:nvSpPr>
        <p:spPr>
          <a:xfrm>
            <a:off x="612720" y="1680840"/>
            <a:ext cx="10515240" cy="4495680"/>
          </a:xfrm>
          <a:prstGeom prst="rect">
            <a:avLst/>
          </a:prstGeom>
          <a:noFill/>
          <a:ln w="0">
            <a:noFill/>
          </a:ln>
        </p:spPr>
        <p:txBody>
          <a:bodyPr vert="eaVert"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9" name="PlaceHolder 3"/>
          <p:cNvSpPr>
            <a:spLocks noGrp="1"/>
          </p:cNvSpPr>
          <p:nvPr>
            <p:ph type="dt" idx="4"/>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10" name="PlaceHolder 4"/>
          <p:cNvSpPr>
            <a:spLocks noGrp="1"/>
          </p:cNvSpPr>
          <p:nvPr>
            <p:ph type="ftr" idx="5"/>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11" name="PlaceHolder 5"/>
          <p:cNvSpPr>
            <a:spLocks noGrp="1"/>
          </p:cNvSpPr>
          <p:nvPr>
            <p:ph type="sldNum" idx="6"/>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31A0CF8C-2FAC-432D-BE33-7F8076532D8F}"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9635040" y="578520"/>
            <a:ext cx="2046600" cy="5598000"/>
          </a:xfrm>
          <a:prstGeom prst="rect">
            <a:avLst/>
          </a:prstGeom>
          <a:noFill/>
          <a:ln w="0">
            <a:noFill/>
          </a:ln>
        </p:spPr>
        <p:txBody>
          <a:bodyPr vert="eaVert"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Click to edit Master title style</a:t>
            </a:r>
            <a:endParaRPr lang="pl-PL" sz="3600" b="0" u="none" strike="noStrike">
              <a:solidFill>
                <a:schemeClr val="dk1"/>
              </a:solidFill>
              <a:effectLst/>
              <a:uFillTx/>
              <a:latin typeface="Neue Haas Grotesk Text Pro"/>
            </a:endParaRPr>
          </a:p>
        </p:txBody>
      </p:sp>
      <p:sp>
        <p:nvSpPr>
          <p:cNvPr id="13" name="PlaceHolder 2"/>
          <p:cNvSpPr>
            <a:spLocks noGrp="1"/>
          </p:cNvSpPr>
          <p:nvPr>
            <p:ph type="body"/>
          </p:nvPr>
        </p:nvSpPr>
        <p:spPr>
          <a:xfrm>
            <a:off x="838080" y="578520"/>
            <a:ext cx="8796240" cy="5598000"/>
          </a:xfrm>
          <a:prstGeom prst="rect">
            <a:avLst/>
          </a:prstGeom>
          <a:noFill/>
          <a:ln w="0">
            <a:noFill/>
          </a:ln>
        </p:spPr>
        <p:txBody>
          <a:bodyPr vert="eaVert"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14" name="PlaceHolder 3"/>
          <p:cNvSpPr>
            <a:spLocks noGrp="1"/>
          </p:cNvSpPr>
          <p:nvPr>
            <p:ph type="dt" idx="7"/>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15" name="PlaceHolder 4"/>
          <p:cNvSpPr>
            <a:spLocks noGrp="1"/>
          </p:cNvSpPr>
          <p:nvPr>
            <p:ph type="ftr" idx="8"/>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16" name="PlaceHolder 5"/>
          <p:cNvSpPr>
            <a:spLocks noGrp="1"/>
          </p:cNvSpPr>
          <p:nvPr>
            <p:ph type="sldNum" idx="9"/>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4F66897E-B618-4806-8D1F-5364C34B9623}"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Click to edit Master title style</a:t>
            </a:r>
            <a:endParaRPr lang="pl-PL" sz="3600" b="0" u="none" strike="noStrike">
              <a:solidFill>
                <a:schemeClr val="dk1"/>
              </a:solidFill>
              <a:effectLst/>
              <a:uFillTx/>
              <a:latin typeface="Neue Haas Grotesk Text Pro"/>
            </a:endParaRPr>
          </a:p>
        </p:txBody>
      </p:sp>
      <p:sp>
        <p:nvSpPr>
          <p:cNvPr id="18" name="PlaceHolder 2"/>
          <p:cNvSpPr>
            <a:spLocks noGrp="1"/>
          </p:cNvSpPr>
          <p:nvPr>
            <p:ph type="body"/>
          </p:nvPr>
        </p:nvSpPr>
        <p:spPr>
          <a:xfrm>
            <a:off x="612720" y="1715400"/>
            <a:ext cx="10653120" cy="4593600"/>
          </a:xfrm>
          <a:prstGeom prst="rect">
            <a:avLst/>
          </a:prstGeom>
          <a:noFill/>
          <a:ln w="0">
            <a:noFill/>
          </a:ln>
        </p:spPr>
        <p:txBody>
          <a:bodyPr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19" name="PlaceHolder 3"/>
          <p:cNvSpPr>
            <a:spLocks noGrp="1"/>
          </p:cNvSpPr>
          <p:nvPr>
            <p:ph type="dt" idx="10"/>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20" name="PlaceHolder 4"/>
          <p:cNvSpPr>
            <a:spLocks noGrp="1"/>
          </p:cNvSpPr>
          <p:nvPr>
            <p:ph type="ftr" idx="11"/>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21" name="PlaceHolder 5"/>
          <p:cNvSpPr>
            <a:spLocks noGrp="1"/>
          </p:cNvSpPr>
          <p:nvPr>
            <p:ph type="sldNum" idx="12"/>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7497D6F3-6610-46D3-81F6-23799C97B1A9}"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 Header">
    <p:bg>
      <p:bgPr>
        <a:solidFill>
          <a:srgbClr val="FFFFFF"/>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03360" y="553680"/>
            <a:ext cx="8272800" cy="4008600"/>
          </a:xfrm>
          <a:prstGeom prst="rect">
            <a:avLst/>
          </a:prstGeom>
          <a:noFill/>
          <a:ln w="0">
            <a:noFill/>
          </a:ln>
        </p:spPr>
        <p:txBody>
          <a:bodyPr lIns="91440" tIns="45720" rIns="91440" bIns="45720" anchor="t">
            <a:normAutofit/>
          </a:bodyPr>
          <a:lstStyle/>
          <a:p>
            <a:pPr indent="0" defTabSz="914400">
              <a:lnSpc>
                <a:spcPct val="90000"/>
              </a:lnSpc>
              <a:buNone/>
            </a:pPr>
            <a:r>
              <a:rPr lang="en-US" sz="5400" b="1" u="none" strike="noStrike" cap="all">
                <a:solidFill>
                  <a:schemeClr val="dk1"/>
                </a:solidFill>
                <a:effectLst/>
                <a:uFillTx/>
                <a:latin typeface="Neue Haas Grotesk Text Pro"/>
              </a:rPr>
              <a:t>Click to edit Master title style</a:t>
            </a:r>
            <a:endParaRPr lang="pl-PL" sz="5400" b="0" u="none" strike="noStrike">
              <a:solidFill>
                <a:schemeClr val="dk1"/>
              </a:solidFill>
              <a:effectLst/>
              <a:uFillTx/>
              <a:latin typeface="Neue Haas Grotesk Text Pro"/>
            </a:endParaRPr>
          </a:p>
        </p:txBody>
      </p:sp>
      <p:sp>
        <p:nvSpPr>
          <p:cNvPr id="23" name="PlaceHolder 2"/>
          <p:cNvSpPr>
            <a:spLocks noGrp="1"/>
          </p:cNvSpPr>
          <p:nvPr>
            <p:ph type="body"/>
          </p:nvPr>
        </p:nvSpPr>
        <p:spPr>
          <a:xfrm>
            <a:off x="603360" y="4589640"/>
            <a:ext cx="8272800" cy="1384200"/>
          </a:xfrm>
          <a:prstGeom prst="rect">
            <a:avLst/>
          </a:prstGeom>
          <a:noFill/>
          <a:ln w="0">
            <a:noFill/>
          </a:ln>
        </p:spPr>
        <p:txBody>
          <a:bodyPr lIns="91440" tIns="45720" rIns="91440" bIns="45720" anchor="b">
            <a:normAutofit/>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p:txBody>
      </p:sp>
      <p:sp>
        <p:nvSpPr>
          <p:cNvPr id="24" name="PlaceHolder 3"/>
          <p:cNvSpPr>
            <a:spLocks noGrp="1"/>
          </p:cNvSpPr>
          <p:nvPr>
            <p:ph type="dt" idx="13"/>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25" name="PlaceHolder 4"/>
          <p:cNvSpPr>
            <a:spLocks noGrp="1"/>
          </p:cNvSpPr>
          <p:nvPr>
            <p:ph type="ftr" idx="14"/>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26" name="PlaceHolder 5"/>
          <p:cNvSpPr>
            <a:spLocks noGrp="1"/>
          </p:cNvSpPr>
          <p:nvPr>
            <p:ph type="sldNum" idx="15"/>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74883C03-467D-4534-9CB3-C3FF04A1CDBA}"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12720" y="548640"/>
            <a:ext cx="1074096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Click to edit Master title style</a:t>
            </a:r>
            <a:endParaRPr lang="pl-PL" sz="3600" b="0" u="none" strike="noStrike">
              <a:solidFill>
                <a:schemeClr val="dk1"/>
              </a:solidFill>
              <a:effectLst/>
              <a:uFillTx/>
              <a:latin typeface="Neue Haas Grotesk Text Pro"/>
            </a:endParaRPr>
          </a:p>
        </p:txBody>
      </p:sp>
      <p:sp>
        <p:nvSpPr>
          <p:cNvPr id="28" name="PlaceHolder 2"/>
          <p:cNvSpPr>
            <a:spLocks noGrp="1"/>
          </p:cNvSpPr>
          <p:nvPr>
            <p:ph type="body"/>
          </p:nvPr>
        </p:nvSpPr>
        <p:spPr>
          <a:xfrm>
            <a:off x="612720" y="1825560"/>
            <a:ext cx="5181120" cy="4350960"/>
          </a:xfrm>
          <a:prstGeom prst="rect">
            <a:avLst/>
          </a:prstGeom>
          <a:noFill/>
          <a:ln w="0">
            <a:noFill/>
          </a:ln>
        </p:spPr>
        <p:txBody>
          <a:bodyPr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29"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30" name="PlaceHolder 4"/>
          <p:cNvSpPr>
            <a:spLocks noGrp="1"/>
          </p:cNvSpPr>
          <p:nvPr>
            <p:ph type="dt" idx="16"/>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31" name="PlaceHolder 5"/>
          <p:cNvSpPr>
            <a:spLocks noGrp="1"/>
          </p:cNvSpPr>
          <p:nvPr>
            <p:ph type="ftr" idx="17"/>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32" name="PlaceHolder 6"/>
          <p:cNvSpPr>
            <a:spLocks noGrp="1"/>
          </p:cNvSpPr>
          <p:nvPr>
            <p:ph type="sldNum" idx="18"/>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0CD642F3-C52B-4372-8288-6A1711E246F3}"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ison">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547560"/>
            <a:ext cx="10745280" cy="114300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Click to edit Master title style</a:t>
            </a:r>
            <a:endParaRPr lang="pl-PL" sz="3600" b="0" u="none" strike="noStrike">
              <a:solidFill>
                <a:schemeClr val="dk1"/>
              </a:solidFill>
              <a:effectLst/>
              <a:uFillTx/>
              <a:latin typeface="Neue Haas Grotesk Text Pro"/>
            </a:endParaRPr>
          </a:p>
        </p:txBody>
      </p:sp>
      <p:sp>
        <p:nvSpPr>
          <p:cNvPr id="34" name="PlaceHolder 2"/>
          <p:cNvSpPr>
            <a:spLocks noGrp="1"/>
          </p:cNvSpPr>
          <p:nvPr>
            <p:ph type="body"/>
          </p:nvPr>
        </p:nvSpPr>
        <p:spPr>
          <a:xfrm>
            <a:off x="609480" y="1685880"/>
            <a:ext cx="5157360" cy="559440"/>
          </a:xfrm>
          <a:prstGeom prst="rect">
            <a:avLst/>
          </a:prstGeom>
          <a:noFill/>
          <a:ln w="0">
            <a:noFill/>
          </a:ln>
        </p:spPr>
        <p:txBody>
          <a:bodyPr lIns="91440" tIns="45720" rIns="91440" bIns="45720" anchor="b">
            <a:normAutofit/>
          </a:bodyPr>
          <a:lstStyle/>
          <a:p>
            <a:pPr indent="0" defTabSz="914400">
              <a:lnSpc>
                <a:spcPct val="90000"/>
              </a:lnSpc>
              <a:spcBef>
                <a:spcPts val="1001"/>
              </a:spcBef>
              <a:buNone/>
              <a:tabLst>
                <a:tab pos="0" algn="l"/>
              </a:tabLst>
            </a:pPr>
            <a:r>
              <a:rPr lang="en-US" sz="2000" b="1" u="none" strike="noStrike" cap="all">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p:txBody>
      </p:sp>
      <p:sp>
        <p:nvSpPr>
          <p:cNvPr id="35" name="PlaceHolder 3"/>
          <p:cNvSpPr>
            <a:spLocks noGrp="1"/>
          </p:cNvSpPr>
          <p:nvPr>
            <p:ph type="body"/>
          </p:nvPr>
        </p:nvSpPr>
        <p:spPr>
          <a:xfrm>
            <a:off x="609480" y="2386800"/>
            <a:ext cx="5157360" cy="3764880"/>
          </a:xfrm>
          <a:prstGeom prst="rect">
            <a:avLst/>
          </a:prstGeom>
          <a:noFill/>
          <a:ln w="0">
            <a:noFill/>
          </a:ln>
        </p:spPr>
        <p:txBody>
          <a:bodyPr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36" name="PlaceHolder 4"/>
          <p:cNvSpPr>
            <a:spLocks noGrp="1"/>
          </p:cNvSpPr>
          <p:nvPr>
            <p:ph type="body"/>
          </p:nvPr>
        </p:nvSpPr>
        <p:spPr>
          <a:xfrm>
            <a:off x="6172200" y="1685880"/>
            <a:ext cx="5182920" cy="559440"/>
          </a:xfrm>
          <a:prstGeom prst="rect">
            <a:avLst/>
          </a:prstGeom>
          <a:noFill/>
          <a:ln w="0">
            <a:noFill/>
          </a:ln>
        </p:spPr>
        <p:txBody>
          <a:bodyPr lIns="91440" tIns="45720" rIns="91440" bIns="45720" anchor="b">
            <a:normAutofit/>
          </a:bodyPr>
          <a:lstStyle/>
          <a:p>
            <a:pPr indent="0" defTabSz="914400">
              <a:lnSpc>
                <a:spcPct val="90000"/>
              </a:lnSpc>
              <a:spcBef>
                <a:spcPts val="1001"/>
              </a:spcBef>
              <a:buNone/>
              <a:tabLst>
                <a:tab pos="0" algn="l"/>
              </a:tabLst>
            </a:pPr>
            <a:r>
              <a:rPr lang="en-US" sz="2000" b="1" u="none" strike="noStrike" cap="all">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p:txBody>
      </p:sp>
      <p:sp>
        <p:nvSpPr>
          <p:cNvPr id="37" name="PlaceHolder 5"/>
          <p:cNvSpPr>
            <a:spLocks noGrp="1"/>
          </p:cNvSpPr>
          <p:nvPr>
            <p:ph type="body"/>
          </p:nvPr>
        </p:nvSpPr>
        <p:spPr>
          <a:xfrm>
            <a:off x="6172200" y="2386800"/>
            <a:ext cx="5182920" cy="3764880"/>
          </a:xfrm>
          <a:prstGeom prst="rect">
            <a:avLst/>
          </a:prstGeom>
          <a:noFill/>
          <a:ln w="0">
            <a:noFill/>
          </a:ln>
        </p:spPr>
        <p:txBody>
          <a:bodyPr lIns="91440" tIns="45720" rIns="91440" bIns="45720" anchor="t">
            <a:no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rPr>
              <a:t>Click to edit Master text styles</a:t>
            </a:r>
            <a:endParaRPr lang="pl-PL" sz="2000" b="0" u="none" strike="noStrike">
              <a:solidFill>
                <a:schemeClr val="dk1"/>
              </a:solidFill>
              <a:effectLst/>
              <a:uFillTx/>
              <a:latin typeface="Neue Haas Grotesk Text Pro"/>
            </a:endParaRPr>
          </a:p>
          <a:p>
            <a:pPr marL="457200" lvl="1" indent="-228600" defTabSz="914400">
              <a:lnSpc>
                <a:spcPct val="120000"/>
              </a:lnSpc>
              <a:spcBef>
                <a:spcPts val="499"/>
              </a:spcBef>
              <a:buClr>
                <a:srgbClr val="000000"/>
              </a:buClr>
              <a:buFont typeface="Arial"/>
              <a:buChar char="•"/>
            </a:pPr>
            <a:r>
              <a:rPr lang="en-US" sz="1800" b="0" u="none" strike="noStrike">
                <a:solidFill>
                  <a:schemeClr val="dk1"/>
                </a:solidFill>
                <a:effectLst/>
                <a:uFillTx/>
                <a:latin typeface="Neue Haas Grotesk Text Pro"/>
              </a:rPr>
              <a:t>Second level</a:t>
            </a:r>
            <a:endParaRPr lang="pl-PL" sz="1800" b="0" u="none" strike="noStrike">
              <a:solidFill>
                <a:schemeClr val="dk1"/>
              </a:solidFill>
              <a:effectLst/>
              <a:uFillTx/>
              <a:latin typeface="Neue Haas Grotesk Text Pro"/>
            </a:endParaRPr>
          </a:p>
          <a:p>
            <a:pPr marL="685800" lvl="2" indent="-228600" defTabSz="914400">
              <a:lnSpc>
                <a:spcPct val="120000"/>
              </a:lnSpc>
              <a:spcBef>
                <a:spcPts val="499"/>
              </a:spcBef>
              <a:buClr>
                <a:srgbClr val="000000"/>
              </a:buClr>
              <a:buFont typeface="Arial"/>
              <a:buChar char="•"/>
            </a:pPr>
            <a:r>
              <a:rPr lang="en-US" sz="1600" b="0" u="none" strike="noStrike">
                <a:solidFill>
                  <a:schemeClr val="dk1"/>
                </a:solidFill>
                <a:effectLst/>
                <a:uFillTx/>
                <a:latin typeface="Neue Haas Grotesk Text Pro"/>
              </a:rPr>
              <a:t>Third level</a:t>
            </a:r>
            <a:endParaRPr lang="pl-PL" sz="1600" b="0" u="none" strike="noStrike">
              <a:solidFill>
                <a:schemeClr val="dk1"/>
              </a:solidFill>
              <a:effectLst/>
              <a:uFillTx/>
              <a:latin typeface="Neue Haas Grotesk Text Pro"/>
            </a:endParaRPr>
          </a:p>
          <a:p>
            <a:pPr marL="914400" lvl="3" indent="-228600" defTabSz="914400">
              <a:lnSpc>
                <a:spcPct val="120000"/>
              </a:lnSpc>
              <a:spcBef>
                <a:spcPts val="499"/>
              </a:spcBef>
              <a:buClr>
                <a:srgbClr val="000000"/>
              </a:buClr>
              <a:buFont typeface="Arial"/>
              <a:buChar char="•"/>
            </a:pPr>
            <a:r>
              <a:rPr lang="en-US" sz="1400" b="0" u="none" strike="noStrike">
                <a:solidFill>
                  <a:schemeClr val="dk1"/>
                </a:solidFill>
                <a:effectLst/>
                <a:uFillTx/>
                <a:latin typeface="Neue Haas Grotesk Text Pro"/>
              </a:rPr>
              <a:t>Fourth level</a:t>
            </a:r>
            <a:endParaRPr lang="pl-PL" sz="1400" b="0" u="none" strike="noStrike">
              <a:solidFill>
                <a:schemeClr val="dk1"/>
              </a:solidFill>
              <a:effectLst/>
              <a:uFillTx/>
              <a:latin typeface="Neue Haas Grotesk Text Pro"/>
            </a:endParaRPr>
          </a:p>
          <a:p>
            <a:pPr marL="1143000" lvl="4" indent="-228600" defTabSz="914400">
              <a:lnSpc>
                <a:spcPct val="120000"/>
              </a:lnSpc>
              <a:spcBef>
                <a:spcPts val="499"/>
              </a:spcBef>
              <a:buClr>
                <a:srgbClr val="000000"/>
              </a:buClr>
              <a:buFont typeface="Arial"/>
              <a:buChar char="•"/>
            </a:pPr>
            <a:r>
              <a:rPr lang="en-US" sz="1200" b="0" u="none" strike="noStrike">
                <a:solidFill>
                  <a:schemeClr val="dk1"/>
                </a:solidFill>
                <a:effectLst/>
                <a:uFillTx/>
                <a:latin typeface="Neue Haas Grotesk Text Pro"/>
              </a:rPr>
              <a:t>Fifth level</a:t>
            </a:r>
            <a:endParaRPr lang="pl-PL" sz="1200" b="0" u="none" strike="noStrike">
              <a:solidFill>
                <a:schemeClr val="dk1"/>
              </a:solidFill>
              <a:effectLst/>
              <a:uFillTx/>
              <a:latin typeface="Neue Haas Grotesk Text Pro"/>
            </a:endParaRPr>
          </a:p>
        </p:txBody>
      </p:sp>
      <p:sp>
        <p:nvSpPr>
          <p:cNvPr id="38" name="PlaceHolder 6"/>
          <p:cNvSpPr>
            <a:spLocks noGrp="1"/>
          </p:cNvSpPr>
          <p:nvPr>
            <p:ph type="dt" idx="19"/>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39" name="PlaceHolder 7"/>
          <p:cNvSpPr>
            <a:spLocks noGrp="1"/>
          </p:cNvSpPr>
          <p:nvPr>
            <p:ph type="ftr" idx="20"/>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40" name="PlaceHolder 8"/>
          <p:cNvSpPr>
            <a:spLocks noGrp="1"/>
          </p:cNvSpPr>
          <p:nvPr>
            <p:ph type="sldNum" idx="21"/>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A474F2DB-D714-444A-859C-679279A36F33}"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Click to edit Master title style</a:t>
            </a:r>
            <a:endParaRPr lang="pl-PL" sz="3600" b="0" u="none" strike="noStrike">
              <a:solidFill>
                <a:schemeClr val="dk1"/>
              </a:solidFill>
              <a:effectLst/>
              <a:uFillTx/>
              <a:latin typeface="Neue Haas Grotesk Text Pro"/>
            </a:endParaRPr>
          </a:p>
        </p:txBody>
      </p:sp>
      <p:sp>
        <p:nvSpPr>
          <p:cNvPr id="42" name="PlaceHolder 2"/>
          <p:cNvSpPr>
            <a:spLocks noGrp="1"/>
          </p:cNvSpPr>
          <p:nvPr>
            <p:ph type="dt" idx="22"/>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43" name="PlaceHolder 3"/>
          <p:cNvSpPr>
            <a:spLocks noGrp="1"/>
          </p:cNvSpPr>
          <p:nvPr>
            <p:ph type="ftr" idx="23"/>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44" name="PlaceHolder 4"/>
          <p:cNvSpPr>
            <a:spLocks noGrp="1"/>
          </p:cNvSpPr>
          <p:nvPr>
            <p:ph type="sldNum" idx="24"/>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87E3AEA1-E56D-4CFC-BA62-936CDFDEA17E}"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45" name="PlaceHolder 1"/>
          <p:cNvSpPr>
            <a:spLocks noGrp="1"/>
          </p:cNvSpPr>
          <p:nvPr>
            <p:ph type="dt" idx="25"/>
          </p:nvPr>
        </p:nvSpPr>
        <p:spPr>
          <a:xfrm>
            <a:off x="137160" y="6453000"/>
            <a:ext cx="3493800" cy="364680"/>
          </a:xfrm>
          <a:prstGeom prst="rect">
            <a:avLst/>
          </a:prstGeom>
          <a:noFill/>
          <a:ln w="0">
            <a:noFill/>
          </a:ln>
        </p:spPr>
        <p:txBody>
          <a:bodyPr lIns="91440" tIns="45720" rIns="91440" bIns="45720" anchor="ctr">
            <a:noAutofit/>
          </a:bodyPr>
          <a:lstStyle>
            <a:lvl1pPr indent="0" defTabSz="914400">
              <a:lnSpc>
                <a:spcPct val="100000"/>
              </a:lnSpc>
              <a:buNone/>
              <a:defRPr lang="en-US" sz="900" b="0" u="none" strike="noStrike">
                <a:solidFill>
                  <a:schemeClr val="dk1"/>
                </a:solidFill>
                <a:effectLst/>
                <a:uFillTx/>
                <a:latin typeface="Neue Haas Grotesk Text Pro"/>
              </a:defRPr>
            </a:lvl1pPr>
          </a:lstStyle>
          <a:p>
            <a:pPr indent="0" defTabSz="914400">
              <a:lnSpc>
                <a:spcPct val="100000"/>
              </a:lnSpc>
              <a:buNone/>
            </a:pPr>
            <a:r>
              <a:rPr lang="en-US" sz="900" b="0" u="none" strike="noStrike">
                <a:solidFill>
                  <a:schemeClr val="dk1"/>
                </a:solidFill>
                <a:effectLst/>
                <a:uFillTx/>
                <a:latin typeface="Neue Haas Grotesk Text Pro"/>
              </a:rPr>
              <a:t>&lt;data/godzina&gt;</a:t>
            </a:r>
            <a:endParaRPr lang="pl-PL" sz="900" b="0" u="none" strike="noStrike">
              <a:solidFill>
                <a:srgbClr val="000000"/>
              </a:solidFill>
              <a:effectLst/>
              <a:uFillTx/>
              <a:latin typeface="Times New Roman"/>
            </a:endParaRPr>
          </a:p>
        </p:txBody>
      </p:sp>
      <p:sp>
        <p:nvSpPr>
          <p:cNvPr id="46" name="PlaceHolder 2"/>
          <p:cNvSpPr>
            <a:spLocks noGrp="1"/>
          </p:cNvSpPr>
          <p:nvPr>
            <p:ph type="ftr" idx="26"/>
          </p:nvPr>
        </p:nvSpPr>
        <p:spPr>
          <a:xfrm>
            <a:off x="8876520" y="6453000"/>
            <a:ext cx="2805120" cy="364680"/>
          </a:xfrm>
          <a:prstGeom prst="rect">
            <a:avLst/>
          </a:prstGeom>
          <a:noFill/>
          <a:ln w="0">
            <a:noFill/>
          </a:ln>
        </p:spPr>
        <p:txBody>
          <a:bodyPr lIns="91440" tIns="45720" rIns="91440" bIns="45720" anchor="ctr">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47" name="PlaceHolder 3"/>
          <p:cNvSpPr>
            <a:spLocks noGrp="1"/>
          </p:cNvSpPr>
          <p:nvPr>
            <p:ph type="sldNum" idx="27"/>
          </p:nvPr>
        </p:nvSpPr>
        <p:spPr>
          <a:xfrm>
            <a:off x="11632320" y="6453000"/>
            <a:ext cx="428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900" b="0" u="none" strike="noStrike">
                <a:solidFill>
                  <a:schemeClr val="dk1"/>
                </a:solidFill>
                <a:effectLst/>
                <a:uFillTx/>
                <a:latin typeface="Neue Haas Grotesk Text Pro"/>
              </a:defRPr>
            </a:lvl1pPr>
          </a:lstStyle>
          <a:p>
            <a:pPr indent="0" algn="r" defTabSz="914400">
              <a:lnSpc>
                <a:spcPct val="100000"/>
              </a:lnSpc>
              <a:buNone/>
            </a:pPr>
            <a:fld id="{BDD27466-405C-440F-9C7A-365849632BA0}" type="slidenum">
              <a:rPr lang="en-US" sz="900" b="0" u="none" strike="noStrike">
                <a:solidFill>
                  <a:schemeClr val="dk1"/>
                </a:solidFill>
                <a:effectLst/>
                <a:uFillTx/>
                <a:latin typeface="Neue Haas Grotesk Text Pro"/>
              </a:rPr>
              <a:t>‹#›</a:t>
            </a:fld>
            <a:endParaRPr lang="pl-PL" sz="90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pap.pl/aktualnosci/co-polacy-sadza-o-zielonym-ladzie-sondaz-cbo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https://www.youtube.com/embed/uitSFHT2Wbw?feature=oembed" TargetMode="External"/><Relationship Id="rId1" Type="http://schemas.openxmlformats.org/officeDocument/2006/relationships/video" Target="NULL" TargetMode="Externa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ct.zdmk.krakow.pl/#/application" TargetMode="External"/><Relationship Id="rId1" Type="http://schemas.openxmlformats.org/officeDocument/2006/relationships/slideLayout" Target="../slideLayouts/slideLayout4.xml"/><Relationship Id="rId4" Type="http://schemas.openxmlformats.org/officeDocument/2006/relationships/hyperlink" Target="https://www.krakow.pl/300895,artykul,strefa-czystego-transportu-w-krakowie-&#8211;-praktyczny-przewodnik.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ztp.krakow.pl/wszystkie-aktualnosci/sct/zapoznaj-sie-z-nowym-projektem-uchwaly-nowej-strefy-czystego-transportu.html" TargetMode="External"/><Relationship Id="rId3" Type="http://schemas.openxmlformats.org/officeDocument/2006/relationships/hyperlink" Target="https://www.krakow.pl/300895,artykul,strefa-czystego-transportu-w-krakowie-&#8211;-praktyczny-przewodnik.html" TargetMode="External"/><Relationship Id="rId7" Type="http://schemas.openxmlformats.org/officeDocument/2006/relationships/hyperlink" Target="https://pl.wikipedia.org/wiki/Strefa_czystego_transportu" TargetMode="External"/><Relationship Id="rId12" Type="http://schemas.openxmlformats.org/officeDocument/2006/relationships/hyperlink" Target="https://www.natewade.com/service/what-the-color-of-visible-tailpipe-emissions-means/" TargetMode="External"/><Relationship Id="rId2" Type="http://schemas.openxmlformats.org/officeDocument/2006/relationships/hyperlink" Target="https://sct.zdmk.krakow.pl/#/application" TargetMode="External"/><Relationship Id="rId1" Type="http://schemas.openxmlformats.org/officeDocument/2006/relationships/slideLayout" Target="../slideLayouts/slideLayout4.xml"/><Relationship Id="rId6" Type="http://schemas.openxmlformats.org/officeDocument/2006/relationships/hyperlink" Target="https://www.pap.pl/aktualnosci/co-polacy-sadza-o-zielonym-ladzie-sondaz-cbos" TargetMode="External"/><Relationship Id="rId11" Type="http://schemas.openxmlformats.org/officeDocument/2006/relationships/hyperlink" Target="https://eufreshness.eu/index.php/green-deal" TargetMode="External"/><Relationship Id="rId5" Type="http://schemas.openxmlformats.org/officeDocument/2006/relationships/hyperlink" Target="https://www.youtube.com/watch?v=uitSFHT2Wbw" TargetMode="External"/><Relationship Id="rId10" Type="http://schemas.openxmlformats.org/officeDocument/2006/relationships/hyperlink" Target="https://www.youtube.com/watch?v=H37grur6HaU" TargetMode="External"/><Relationship Id="rId4" Type="http://schemas.openxmlformats.org/officeDocument/2006/relationships/hyperlink" Target="https://commission.europa.eu/strategy-and-policy/priorities-2019-2024/european-green-deal_pl" TargetMode="External"/><Relationship Id="rId9" Type="http://schemas.openxmlformats.org/officeDocument/2006/relationships/hyperlink" Target="https://www.youtube.com/watch?v=e-OiG6p2dH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https://www.youtube.com/embed/H37grur6HaU?feature=oembed" TargetMode="External"/><Relationship Id="rId1" Type="http://schemas.openxmlformats.org/officeDocument/2006/relationships/video" Target="NULL"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https://www.youtube.com/embed/e-OiG6p2dHQ?feature=oembed" TargetMode="External"/><Relationship Id="rId1" Type="http://schemas.openxmlformats.org/officeDocument/2006/relationships/video" Target="NULL"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0"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effectLst/>
              <a:uFillTx/>
              <a:latin typeface="Neue Haas Grotesk Text Pro"/>
            </a:endParaRPr>
          </a:p>
        </p:txBody>
      </p:sp>
      <p:pic>
        <p:nvPicPr>
          <p:cNvPr id="61" name="Picture 3"/>
          <p:cNvPicPr/>
          <p:nvPr/>
        </p:nvPicPr>
        <p:blipFill>
          <a:blip r:embed="rId2"/>
          <a:srcRect t="10631" r="9085" b="5982"/>
          <a:stretch/>
        </p:blipFill>
        <p:spPr>
          <a:xfrm>
            <a:off x="0" y="0"/>
            <a:ext cx="12191760" cy="6857640"/>
          </a:xfrm>
          <a:prstGeom prst="rect">
            <a:avLst/>
          </a:prstGeom>
          <a:noFill/>
          <a:ln w="0">
            <a:noFill/>
          </a:ln>
        </p:spPr>
      </p:pic>
      <p:sp>
        <p:nvSpPr>
          <p:cNvPr id="62" name="Rectangle 10">
            <a:extLst>
              <a:ext uri="{C183D7F6-B498-43B3-948B-1728B52AA6E4}">
                <adec:decorative xmlns:adec="http://schemas.microsoft.com/office/drawing/2017/decorative" val="1"/>
              </a:ext>
            </a:extLst>
          </p:cNvPr>
          <p:cNvSpPr/>
          <p:nvPr/>
        </p:nvSpPr>
        <p:spPr>
          <a:xfrm rot="5400000">
            <a:off x="-172800" y="172800"/>
            <a:ext cx="6857640" cy="6511320"/>
          </a:xfrm>
          <a:prstGeom prst="rect">
            <a:avLst/>
          </a:prstGeom>
          <a:gradFill rotWithShape="0">
            <a:gsLst>
              <a:gs pos="0">
                <a:srgbClr val="000000">
                  <a:alpha val="0"/>
                </a:srgbClr>
              </a:gs>
              <a:gs pos="26000">
                <a:srgbClr val="000000">
                  <a:alpha val="17000"/>
                </a:srgbClr>
              </a:gs>
              <a:gs pos="46000">
                <a:srgbClr val="000000">
                  <a:alpha val="30000"/>
                </a:srgbClr>
              </a:gs>
              <a:gs pos="100000">
                <a:srgbClr val="000000">
                  <a:alpha val="45000"/>
                </a:srgbClr>
              </a:gs>
            </a:gsLst>
            <a:lin ang="108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effectLst/>
              <a:uFillTx/>
              <a:latin typeface="Neue Haas Grotesk Text Pro"/>
            </a:endParaRPr>
          </a:p>
        </p:txBody>
      </p:sp>
      <p:sp>
        <p:nvSpPr>
          <p:cNvPr id="63" name="PlaceHolder 1"/>
          <p:cNvSpPr>
            <a:spLocks noGrp="1"/>
          </p:cNvSpPr>
          <p:nvPr>
            <p:ph type="title"/>
          </p:nvPr>
        </p:nvSpPr>
        <p:spPr>
          <a:xfrm>
            <a:off x="286559" y="603360"/>
            <a:ext cx="6918471" cy="3836438"/>
          </a:xfrm>
          <a:prstGeom prst="rect">
            <a:avLst/>
          </a:prstGeom>
          <a:noFill/>
          <a:ln w="0">
            <a:noFill/>
          </a:ln>
        </p:spPr>
        <p:txBody>
          <a:bodyPr lIns="91440" tIns="45720" rIns="91440" bIns="45720" anchor="t">
            <a:normAutofit fontScale="90000"/>
          </a:bodyPr>
          <a:lstStyle/>
          <a:p>
            <a:pPr indent="0" defTabSz="914400">
              <a:lnSpc>
                <a:spcPct val="90000"/>
              </a:lnSpc>
              <a:buNone/>
            </a:pPr>
            <a:r>
              <a:rPr lang="pl-PL" sz="6600" b="1" u="none" strike="noStrike" dirty="0">
                <a:solidFill>
                  <a:schemeClr val="lt1"/>
                </a:solidFill>
                <a:effectLst/>
                <a:uFillTx/>
                <a:latin typeface="Neue Haas Grotesk Text Pro"/>
              </a:rPr>
              <a:t>The </a:t>
            </a:r>
            <a:r>
              <a:rPr lang="pl-PL" sz="6600" b="1" u="none" strike="noStrike" dirty="0" err="1">
                <a:solidFill>
                  <a:schemeClr val="lt1"/>
                </a:solidFill>
                <a:effectLst/>
                <a:uFillTx/>
                <a:latin typeface="Neue Haas Grotesk Text Pro"/>
              </a:rPr>
              <a:t>case</a:t>
            </a:r>
            <a:r>
              <a:rPr lang="pl-PL" sz="6600" b="1" u="none" strike="noStrike" dirty="0">
                <a:solidFill>
                  <a:schemeClr val="lt1"/>
                </a:solidFill>
                <a:effectLst/>
                <a:uFillTx/>
                <a:latin typeface="Neue Haas Grotesk Text Pro"/>
              </a:rPr>
              <a:t> </a:t>
            </a:r>
            <a:r>
              <a:rPr lang="pl-PL" sz="6600" b="1" u="none" strike="noStrike" dirty="0" err="1">
                <a:solidFill>
                  <a:schemeClr val="lt1"/>
                </a:solidFill>
                <a:effectLst/>
                <a:uFillTx/>
                <a:latin typeface="Neue Haas Grotesk Text Pro"/>
              </a:rPr>
              <a:t>study</a:t>
            </a:r>
            <a:r>
              <a:rPr lang="pl-PL" sz="6600" b="1" u="none" strike="noStrike" dirty="0">
                <a:solidFill>
                  <a:schemeClr val="lt1"/>
                </a:solidFill>
                <a:effectLst/>
                <a:uFillTx/>
                <a:latin typeface="Neue Haas Grotesk Text Pro"/>
              </a:rPr>
              <a:t> of a transport firm and </a:t>
            </a:r>
            <a:r>
              <a:rPr lang="pl-PL" sz="6600" b="1" u="none" strike="noStrike" dirty="0" err="1">
                <a:solidFill>
                  <a:schemeClr val="lt1"/>
                </a:solidFill>
                <a:effectLst/>
                <a:uFillTx/>
                <a:latin typeface="Neue Haas Grotesk Text Pro"/>
              </a:rPr>
              <a:t>European</a:t>
            </a:r>
            <a:r>
              <a:rPr lang="pl-PL" sz="6600" b="1" u="none" strike="noStrike" dirty="0">
                <a:solidFill>
                  <a:schemeClr val="lt1"/>
                </a:solidFill>
                <a:effectLst/>
                <a:uFillTx/>
                <a:latin typeface="Neue Haas Grotesk Text Pro"/>
              </a:rPr>
              <a:t> Green Deal</a:t>
            </a:r>
            <a:endParaRPr lang="pl-PL" sz="6600" b="0" u="none" strike="noStrike" dirty="0">
              <a:solidFill>
                <a:schemeClr val="dk1"/>
              </a:solidFill>
              <a:effectLst/>
              <a:uFillTx/>
              <a:latin typeface="Neue Haas Grotesk Text Pro"/>
            </a:endParaRPr>
          </a:p>
        </p:txBody>
      </p:sp>
      <p:sp>
        <p:nvSpPr>
          <p:cNvPr id="64" name="PlaceHolder 2"/>
          <p:cNvSpPr>
            <a:spLocks noGrp="1"/>
          </p:cNvSpPr>
          <p:nvPr>
            <p:ph type="subTitle"/>
          </p:nvPr>
        </p:nvSpPr>
        <p:spPr>
          <a:xfrm>
            <a:off x="286560" y="4643280"/>
            <a:ext cx="4007160" cy="1290600"/>
          </a:xfrm>
          <a:prstGeom prst="rect">
            <a:avLst/>
          </a:prstGeom>
          <a:noFill/>
          <a:ln w="0">
            <a:noFill/>
          </a:ln>
        </p:spPr>
        <p:txBody>
          <a:bodyPr lIns="91440" tIns="45720" rIns="91440" bIns="45720" anchor="ctr">
            <a:normAutofit fontScale="85000" lnSpcReduction="9999"/>
          </a:bodyPr>
          <a:lstStyle/>
          <a:p>
            <a:pPr indent="0" defTabSz="914400">
              <a:lnSpc>
                <a:spcPct val="120000"/>
              </a:lnSpc>
              <a:spcBef>
                <a:spcPts val="1001"/>
              </a:spcBef>
              <a:buNone/>
              <a:tabLst>
                <a:tab pos="0" algn="l"/>
              </a:tabLst>
            </a:pPr>
            <a:r>
              <a:rPr lang="pl-PL" sz="2200" b="0" u="none" strike="noStrike" dirty="0" err="1">
                <a:solidFill>
                  <a:schemeClr val="lt1"/>
                </a:solidFill>
                <a:effectLst/>
                <a:uFillTx/>
                <a:latin typeface="Neue Haas Grotesk Text Pro"/>
              </a:rPr>
              <a:t>Authors</a:t>
            </a:r>
            <a:r>
              <a:rPr lang="pl-PL" sz="2200" b="0" u="none" strike="noStrike" dirty="0">
                <a:solidFill>
                  <a:schemeClr val="lt1"/>
                </a:solidFill>
                <a:effectLst/>
                <a:uFillTx/>
                <a:latin typeface="Neue Haas Grotesk Text Pro"/>
              </a:rPr>
              <a:t>:</a:t>
            </a:r>
            <a:endParaRPr lang="pl-PL" sz="2200" b="0" u="none" strike="noStrike" dirty="0">
              <a:solidFill>
                <a:srgbClr val="FFFFFF"/>
              </a:solidFill>
              <a:effectLst/>
              <a:uFillTx/>
              <a:latin typeface="Arial"/>
            </a:endParaRPr>
          </a:p>
          <a:p>
            <a:pPr indent="0" defTabSz="914400">
              <a:lnSpc>
                <a:spcPct val="120000"/>
              </a:lnSpc>
              <a:spcBef>
                <a:spcPts val="1001"/>
              </a:spcBef>
              <a:buNone/>
              <a:tabLst>
                <a:tab pos="0" algn="l"/>
              </a:tabLst>
            </a:pPr>
            <a:r>
              <a:rPr lang="pl-PL" sz="2200" b="0" u="none" strike="noStrike" dirty="0">
                <a:solidFill>
                  <a:schemeClr val="lt1"/>
                </a:solidFill>
                <a:effectLst/>
                <a:uFillTx/>
                <a:latin typeface="Neue Haas Grotesk Text Pro"/>
              </a:rPr>
              <a:t>Krzysztof Wyszogrodzki</a:t>
            </a:r>
            <a:endParaRPr lang="pl-PL" sz="2200" b="0" u="none" strike="noStrike" dirty="0">
              <a:solidFill>
                <a:srgbClr val="FFFFFF"/>
              </a:solidFill>
              <a:effectLst/>
              <a:uFillTx/>
              <a:latin typeface="Arial"/>
            </a:endParaRPr>
          </a:p>
          <a:p>
            <a:pPr indent="0" defTabSz="914400">
              <a:lnSpc>
                <a:spcPct val="120000"/>
              </a:lnSpc>
              <a:spcBef>
                <a:spcPts val="1001"/>
              </a:spcBef>
              <a:buNone/>
              <a:tabLst>
                <a:tab pos="0" algn="l"/>
              </a:tabLst>
            </a:pPr>
            <a:r>
              <a:rPr lang="pl-PL" sz="2200" b="0" u="none" strike="noStrike" dirty="0">
                <a:solidFill>
                  <a:schemeClr val="lt1"/>
                </a:solidFill>
                <a:effectLst/>
                <a:uFillTx/>
                <a:latin typeface="Neue Haas Grotesk Text Pro"/>
              </a:rPr>
              <a:t>Adrianna Szeliga</a:t>
            </a:r>
            <a:endParaRPr lang="pl-PL" sz="2200" b="0" u="none" strike="noStrike" dirty="0">
              <a:solidFill>
                <a:srgbClr val="FFFFFF"/>
              </a:solidFill>
              <a:effectLst/>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Challenges </a:t>
            </a:r>
            <a:r>
              <a:rPr lang="en-US" sz="3600" b="1" u="none" strike="noStrike">
                <a:solidFill>
                  <a:schemeClr val="dk1"/>
                </a:solidFill>
                <a:effectLst/>
                <a:uFillTx/>
                <a:latin typeface="Neue Haas Grotesk Text Pro"/>
                <a:ea typeface="Neue Haas Grotesk Text Pro"/>
              </a:rPr>
              <a:t>of European Green Deal</a:t>
            </a:r>
            <a:endParaRPr lang="pl-PL" sz="3600" b="0" u="none" strike="noStrike">
              <a:solidFill>
                <a:schemeClr val="dk1"/>
              </a:solidFill>
              <a:effectLst/>
              <a:uFillTx/>
              <a:latin typeface="Neue Haas Grotesk Text Pro"/>
            </a:endParaRPr>
          </a:p>
          <a:p>
            <a:pPr indent="0" defTabSz="914400">
              <a:lnSpc>
                <a:spcPct val="90000"/>
              </a:lnSpc>
              <a:buNone/>
            </a:pPr>
            <a:endParaRPr lang="pl-PL" sz="3600" b="0" u="none" strike="noStrike">
              <a:solidFill>
                <a:schemeClr val="dk1"/>
              </a:solidFill>
              <a:effectLst/>
              <a:uFillTx/>
              <a:latin typeface="Neue Haas Grotesk Text Pro"/>
            </a:endParaRPr>
          </a:p>
        </p:txBody>
      </p:sp>
      <p:sp>
        <p:nvSpPr>
          <p:cNvPr id="100"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Challenges of European Green Deal</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rPr>
              <a:t>The Green Deal also faces challenges:</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rPr>
              <a:t>High upfront costs for governments, businesses, and households.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rPr>
              <a:t>Economic adjustments for industries that rely on fossil fuels.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rPr>
              <a:t>Concerns from some farmers and manufacturers about increased regulations and costs.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rPr>
              <a:t>The need to balance environmental goals with economic competitiveness and energy security.</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The main point of worry</a:t>
            </a:r>
            <a:br>
              <a:rPr sz="3600"/>
            </a:br>
            <a:endParaRPr lang="pl-PL" sz="3600" b="0" u="none" strike="noStrike">
              <a:solidFill>
                <a:schemeClr val="dk1"/>
              </a:solidFill>
              <a:effectLst/>
              <a:uFillTx/>
              <a:latin typeface="Neue Haas Grotesk Text Pro"/>
            </a:endParaRPr>
          </a:p>
        </p:txBody>
      </p:sp>
      <p:sp>
        <p:nvSpPr>
          <p:cNvPr id="102"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The main point of worry to the owner of Fast Track Delivery is not all parts of the European Green Deal. He agrees with most of the points of it. He is worried about the new regulations that are coming with the European Green Deal, in particular  about the LEZ - </a:t>
            </a:r>
            <a:r>
              <a:rPr lang="en-US" sz="1800" b="0" u="none" strike="noStrike">
                <a:solidFill>
                  <a:schemeClr val="dk1"/>
                </a:solidFill>
                <a:effectLst/>
                <a:uFillTx/>
                <a:latin typeface="Neue Haas Grotesk Text Pro"/>
              </a:rPr>
              <a:t>Low Emission Zones. </a:t>
            </a:r>
            <a:endParaRPr lang="pl-PL" sz="18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rPr>
              <a:t>This next part is focused on explaining what are the LEZ are. We will explain the regulations and standards that are contained in them, as also the reaction of the population about them. </a:t>
            </a:r>
            <a:endParaRPr lang="pl-PL" sz="1800" b="0" u="none" strike="noStrike">
              <a:solidFill>
                <a:schemeClr val="dk1"/>
              </a:solidFill>
              <a:effectLst/>
              <a:uFillTx/>
              <a:latin typeface="Neue Haas Grotesk Text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03"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104" name="PlaceHolder 1"/>
          <p:cNvSpPr>
            <a:spLocks noGrp="1"/>
          </p:cNvSpPr>
          <p:nvPr>
            <p:ph type="title"/>
          </p:nvPr>
        </p:nvSpPr>
        <p:spPr>
          <a:xfrm>
            <a:off x="185400" y="99000"/>
            <a:ext cx="4621320" cy="136044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What is a Low Emission Zone</a:t>
            </a:r>
            <a:endParaRPr lang="pl-PL" sz="3600" b="0" u="none" strike="noStrike">
              <a:solidFill>
                <a:schemeClr val="dk1"/>
              </a:solidFill>
              <a:effectLst/>
              <a:uFillTx/>
              <a:latin typeface="Neue Haas Grotesk Text Pro"/>
            </a:endParaRPr>
          </a:p>
        </p:txBody>
      </p:sp>
      <p:sp>
        <p:nvSpPr>
          <p:cNvPr id="105" name="PlaceHolder 2"/>
          <p:cNvSpPr>
            <a:spLocks noGrp="1"/>
          </p:cNvSpPr>
          <p:nvPr>
            <p:ph/>
          </p:nvPr>
        </p:nvSpPr>
        <p:spPr>
          <a:xfrm>
            <a:off x="185400" y="1718280"/>
            <a:ext cx="6045840" cy="3158640"/>
          </a:xfrm>
          <a:prstGeom prst="rect">
            <a:avLst/>
          </a:prstGeom>
          <a:noFill/>
          <a:ln w="0">
            <a:noFill/>
          </a:ln>
        </p:spPr>
        <p:txBody>
          <a:bodyPr lIns="91440" tIns="45720" rIns="91440" bIns="45720" anchor="t">
            <a:noAutofit/>
          </a:bodyPr>
          <a:lstStyle/>
          <a:p>
            <a:pPr indent="0" defTabSz="914400">
              <a:lnSpc>
                <a:spcPct val="110000"/>
              </a:lnSpc>
              <a:spcBef>
                <a:spcPts val="1001"/>
              </a:spcBef>
              <a:buNone/>
              <a:tabLst>
                <a:tab pos="0" algn="l"/>
              </a:tabLst>
            </a:pPr>
            <a:r>
              <a:rPr lang="en-US" sz="1800" b="0" u="none" strike="noStrike">
                <a:solidFill>
                  <a:schemeClr val="dk1"/>
                </a:solidFill>
                <a:effectLst/>
                <a:uFillTx/>
                <a:latin typeface="Neue Haas Grotesk Text Pro"/>
                <a:ea typeface="Neue Haas Grotesk Text Pro"/>
              </a:rPr>
              <a:t>In Poland, Low Emission Zones are called Clean Transport Zones (Polish: </a:t>
            </a:r>
            <a:r>
              <a:rPr lang="en-US" sz="1800" b="0" i="1" u="none" strike="noStrike">
                <a:solidFill>
                  <a:schemeClr val="dk1"/>
                </a:solidFill>
                <a:effectLst/>
                <a:uFillTx/>
                <a:latin typeface="Neue Haas Grotesk Text Pro"/>
                <a:ea typeface="Neue Haas Grotesk Text Pro"/>
              </a:rPr>
              <a:t>Strefa Czystego Transportu – SCT</a:t>
            </a:r>
            <a:r>
              <a:rPr lang="en-US" sz="1800" b="0" u="none" strike="noStrike">
                <a:solidFill>
                  <a:schemeClr val="dk1"/>
                </a:solidFill>
                <a:effectLst/>
                <a:uFillTx/>
                <a:latin typeface="Neue Haas Grotesk Text Pro"/>
                <a:ea typeface="Neue Haas Grotesk Text Pro"/>
              </a:rPr>
              <a:t>). They are established by local governments under Polish law to reduce air pollution from road traffic, particularly in large cities.</a:t>
            </a:r>
            <a:endParaRPr lang="pl-PL" sz="1800" b="0" u="none" strike="noStrike">
              <a:solidFill>
                <a:schemeClr val="dk1"/>
              </a:solidFill>
              <a:effectLst/>
              <a:uFillTx/>
              <a:latin typeface="Neue Haas Grotesk Text Pro"/>
            </a:endParaRPr>
          </a:p>
          <a:p>
            <a:pPr indent="0" defTabSz="914400">
              <a:lnSpc>
                <a:spcPct val="110000"/>
              </a:lnSpc>
              <a:spcBef>
                <a:spcPts val="1001"/>
              </a:spcBef>
              <a:buNone/>
              <a:tabLst>
                <a:tab pos="0" algn="l"/>
              </a:tabLst>
            </a:pPr>
            <a:endParaRPr lang="pl-PL" sz="1800" b="0" u="none" strike="noStrike">
              <a:solidFill>
                <a:schemeClr val="dk1"/>
              </a:solidFill>
              <a:effectLst/>
              <a:uFillTx/>
              <a:latin typeface="Neue Haas Grotesk Text Pro"/>
            </a:endParaRPr>
          </a:p>
          <a:p>
            <a:pPr indent="0" defTabSz="914400">
              <a:lnSpc>
                <a:spcPct val="110000"/>
              </a:lnSpc>
              <a:spcBef>
                <a:spcPts val="1001"/>
              </a:spcBef>
              <a:buNone/>
              <a:tabLst>
                <a:tab pos="0" algn="l"/>
              </a:tabLst>
            </a:pPr>
            <a:r>
              <a:rPr lang="en-US" sz="1800" b="0" u="none" strike="noStrike">
                <a:solidFill>
                  <a:schemeClr val="dk1"/>
                </a:solidFill>
                <a:effectLst/>
                <a:uFillTx/>
                <a:latin typeface="Neue Haas Grotesk Text Pro"/>
                <a:ea typeface="Neue Haas Grotesk Text Pro"/>
              </a:rPr>
              <a:t>Clean Transport Zones (SCT) are a local tool used to achieve the goals of the European Green Deal, which aims for climate neutrality by 2050. By restricting the entry of the highest-emitting vehicles, these zones improve urban air quality and accelerate the transition to sustainable transport.</a:t>
            </a:r>
            <a:endParaRPr lang="pl-PL" sz="1800" b="0" u="none" strike="noStrike">
              <a:solidFill>
                <a:schemeClr val="dk1"/>
              </a:solidFill>
              <a:effectLst/>
              <a:uFillTx/>
              <a:latin typeface="Neue Haas Grotesk Text Pro"/>
            </a:endParaRPr>
          </a:p>
        </p:txBody>
      </p:sp>
      <p:pic>
        <p:nvPicPr>
          <p:cNvPr id="106" name="Graphic 3"/>
          <p:cNvPicPr/>
          <p:nvPr/>
        </p:nvPicPr>
        <p:blipFill>
          <a:blip>
            <a:extLst>
              <a:ext uri="{96DAC541-7B7A-43D3-8B79-37D633B846F1}">
                <asvg:svgBlip xmlns:asvg="http://schemas.microsoft.com/office/drawing/2016/SVG/main" r:embed="rId2"/>
              </a:ext>
            </a:extLst>
          </a:blip>
          <a:stretch/>
        </p:blipFill>
        <p:spPr>
          <a:xfrm>
            <a:off x="6643080" y="1114920"/>
            <a:ext cx="4618080" cy="4627800"/>
          </a:xfrm>
          <a:prstGeom prst="rect">
            <a:avLst/>
          </a:prstGeom>
          <a:noFill/>
          <a:ln w="0">
            <a:noFill/>
          </a:ln>
        </p:spPr>
      </p:pic>
      <p:sp>
        <p:nvSpPr>
          <p:cNvPr id="107" name="TextBox 4"/>
          <p:cNvSpPr/>
          <p:nvPr/>
        </p:nvSpPr>
        <p:spPr>
          <a:xfrm>
            <a:off x="6638400" y="5906880"/>
            <a:ext cx="489096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dk1"/>
                </a:solidFill>
                <a:effectLst/>
                <a:uFillTx/>
                <a:latin typeface="Neue Haas Grotesk Text Pro"/>
              </a:rPr>
              <a:t>Image 6. </a:t>
            </a:r>
            <a:r>
              <a:rPr lang="en-US" sz="1200" b="0" u="none" strike="noStrike">
                <a:solidFill>
                  <a:schemeClr val="dk1"/>
                </a:solidFill>
                <a:effectLst/>
                <a:uFillTx/>
                <a:latin typeface="Neue Haas Grotesk Text Pro"/>
                <a:ea typeface="Neue Haas Grotesk Text Pro"/>
              </a:rPr>
              <a:t>https://pl.wikipedia.org/wiki/Strefa_czystego_transportu</a:t>
            </a:r>
            <a:endParaRPr lang="pl-PL" sz="1200" b="0" u="none" strike="noStrike">
              <a:solidFill>
                <a:srgbClr val="000000"/>
              </a:solidFill>
              <a:effectLst/>
              <a:uFillTx/>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08" name="Rectangle 13">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109" name="PlaceHolder 1"/>
          <p:cNvSpPr>
            <a:spLocks noGrp="1"/>
          </p:cNvSpPr>
          <p:nvPr>
            <p:ph type="title"/>
          </p:nvPr>
        </p:nvSpPr>
        <p:spPr>
          <a:xfrm>
            <a:off x="612720" y="352800"/>
            <a:ext cx="4621320" cy="136044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Where are they in Poland?</a:t>
            </a:r>
            <a:endParaRPr lang="pl-PL" sz="3600" b="0" u="none" strike="noStrike">
              <a:solidFill>
                <a:schemeClr val="dk1"/>
              </a:solidFill>
              <a:effectLst/>
              <a:uFillTx/>
              <a:latin typeface="Neue Haas Grotesk Text Pro"/>
            </a:endParaRPr>
          </a:p>
        </p:txBody>
      </p:sp>
      <p:sp>
        <p:nvSpPr>
          <p:cNvPr id="110" name="PlaceHolder 2"/>
          <p:cNvSpPr>
            <a:spLocks noGrp="1"/>
          </p:cNvSpPr>
          <p:nvPr>
            <p:ph/>
          </p:nvPr>
        </p:nvSpPr>
        <p:spPr>
          <a:xfrm>
            <a:off x="126720" y="1711800"/>
            <a:ext cx="5106960" cy="403092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Clr>
                <a:srgbClr val="000000"/>
              </a:buClr>
              <a:buFont typeface="Arial"/>
              <a:buChar char="•"/>
            </a:pPr>
            <a:r>
              <a:rPr lang="en-US" sz="1700" b="0" u="none" strike="noStrike">
                <a:solidFill>
                  <a:schemeClr val="dk1"/>
                </a:solidFill>
                <a:effectLst/>
                <a:uFillTx/>
                <a:latin typeface="Neue Haas Grotesk Text Pro"/>
              </a:rPr>
              <a:t>Warsaw was the first Polish city to introduce a Clean Transport Zone. It came into force in July 2024 and is being expanded gradually over several years. </a:t>
            </a:r>
            <a:endParaRPr lang="pl-PL" sz="17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700" b="0" u="none" strike="noStrike">
                <a:solidFill>
                  <a:schemeClr val="dk1"/>
                </a:solidFill>
                <a:effectLst/>
                <a:uFillTx/>
                <a:latin typeface="Neue Haas Grotesk Text Pro"/>
              </a:rPr>
              <a:t>Kraków has also been working toward implementing a Clean Transport Zone, although its plans and timeline have changed following public consultation and legal developments. This is the main reason why the owner of the company that we are analyzing is worried about his fleet. </a:t>
            </a:r>
            <a:endParaRPr lang="pl-PL" sz="1700" b="0" u="none" strike="noStrike">
              <a:solidFill>
                <a:schemeClr val="dk1"/>
              </a:solidFill>
              <a:effectLst/>
              <a:uFillTx/>
              <a:latin typeface="Neue Haas Grotesk Text Pro"/>
            </a:endParaRPr>
          </a:p>
          <a:p>
            <a:pPr indent="0" defTabSz="914400">
              <a:lnSpc>
                <a:spcPct val="120000"/>
              </a:lnSpc>
              <a:spcBef>
                <a:spcPts val="1001"/>
              </a:spcBef>
              <a:buNone/>
            </a:pPr>
            <a:endParaRPr lang="pl-PL" sz="1700" b="0" u="none" strike="noStrike">
              <a:solidFill>
                <a:schemeClr val="dk1"/>
              </a:solidFill>
              <a:effectLst/>
              <a:uFillTx/>
              <a:latin typeface="Neue Haas Grotesk Text Pro"/>
            </a:endParaRPr>
          </a:p>
        </p:txBody>
      </p:sp>
      <p:pic>
        <p:nvPicPr>
          <p:cNvPr id="111" name="Picture 4"/>
          <p:cNvPicPr/>
          <p:nvPr/>
        </p:nvPicPr>
        <p:blipFill>
          <a:blip r:embed="rId2"/>
          <a:stretch/>
        </p:blipFill>
        <p:spPr>
          <a:xfrm>
            <a:off x="5691240" y="1378440"/>
            <a:ext cx="5837400" cy="4100760"/>
          </a:xfrm>
          <a:prstGeom prst="rect">
            <a:avLst/>
          </a:prstGeom>
          <a:noFill/>
          <a:ln w="0">
            <a:noFill/>
          </a:ln>
        </p:spPr>
      </p:pic>
      <p:sp>
        <p:nvSpPr>
          <p:cNvPr id="112" name="TextBox 5"/>
          <p:cNvSpPr/>
          <p:nvPr/>
        </p:nvSpPr>
        <p:spPr>
          <a:xfrm>
            <a:off x="5727600" y="5617080"/>
            <a:ext cx="5740920" cy="43056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100" b="0" u="none" strike="noStrike">
                <a:solidFill>
                  <a:schemeClr val="dk1"/>
                </a:solidFill>
                <a:effectLst/>
                <a:uFillTx/>
                <a:latin typeface="Neue Haas Grotesk Text Pro"/>
                <a:ea typeface="Neue Haas Grotesk Text Pro"/>
              </a:rPr>
              <a:t>Image 8. https://ztp.krakow.pl/wszystkie-aktualnosci/sct/zapoznaj-sie-z-nowym-projektem-uchwaly-nowej-strefy-czystego-transportu.html</a:t>
            </a:r>
            <a:endParaRPr lang="pl-PL" sz="1100" b="0" u="none" strike="noStrike">
              <a:solidFill>
                <a:srgbClr val="000000"/>
              </a:solidFill>
              <a:effectLst/>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13" name="Rectangle 13">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114" name="PlaceHolder 1"/>
          <p:cNvSpPr>
            <a:spLocks noGrp="1"/>
          </p:cNvSpPr>
          <p:nvPr>
            <p:ph type="title"/>
          </p:nvPr>
        </p:nvSpPr>
        <p:spPr>
          <a:xfrm>
            <a:off x="612720" y="603360"/>
            <a:ext cx="3553200" cy="152676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The point of LEZ</a:t>
            </a:r>
            <a:endParaRPr lang="pl-PL" sz="3600" b="0" u="none" strike="noStrike">
              <a:solidFill>
                <a:schemeClr val="dk1"/>
              </a:solidFill>
              <a:effectLst/>
              <a:uFillTx/>
              <a:latin typeface="Neue Haas Grotesk Text Pro"/>
            </a:endParaRPr>
          </a:p>
        </p:txBody>
      </p:sp>
      <p:sp>
        <p:nvSpPr>
          <p:cNvPr id="115" name="PlaceHolder 2"/>
          <p:cNvSpPr>
            <a:spLocks noGrp="1"/>
          </p:cNvSpPr>
          <p:nvPr>
            <p:ph/>
          </p:nvPr>
        </p:nvSpPr>
        <p:spPr>
          <a:xfrm>
            <a:off x="612720" y="2212920"/>
            <a:ext cx="3553200" cy="4122000"/>
          </a:xfrm>
          <a:prstGeom prst="rect">
            <a:avLst/>
          </a:prstGeom>
          <a:noFill/>
          <a:ln w="0">
            <a:noFill/>
          </a:ln>
        </p:spPr>
        <p:txBody>
          <a:bodyPr lIns="91440" tIns="45720" rIns="91440" bIns="45720" anchor="t">
            <a:normAutofit/>
          </a:bodyPr>
          <a:lstStyle/>
          <a:p>
            <a:pPr marL="228600" indent="-228600" defTabSz="914400">
              <a:lnSpc>
                <a:spcPct val="110000"/>
              </a:lnSpc>
              <a:spcBef>
                <a:spcPts val="1001"/>
              </a:spcBef>
              <a:buClr>
                <a:srgbClr val="000000"/>
              </a:buClr>
              <a:buFont typeface="Arial"/>
              <a:buChar char="•"/>
            </a:pPr>
            <a:r>
              <a:rPr lang="en-US" sz="1500" b="0" u="none" strike="noStrike">
                <a:solidFill>
                  <a:schemeClr val="dk1"/>
                </a:solidFill>
                <a:effectLst/>
                <a:uFillTx/>
                <a:latin typeface="Neue Haas Grotesk Text Pro"/>
                <a:ea typeface="Neue Haas Grotesk Text Pro"/>
              </a:rPr>
              <a:t>Restricts the entry of vehicles that do not meet minimum emission standards. </a:t>
            </a:r>
            <a:endParaRPr lang="pl-PL" sz="15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500" b="0" u="none" strike="noStrike">
                <a:solidFill>
                  <a:schemeClr val="dk1"/>
                </a:solidFill>
                <a:effectLst/>
                <a:uFillTx/>
                <a:latin typeface="Neue Haas Grotesk Text Pro"/>
                <a:ea typeface="Neue Haas Grotesk Text Pro"/>
              </a:rPr>
              <a:t>Applies mainly to older petrol and diesel vehicles with higher emissions. </a:t>
            </a:r>
            <a:endParaRPr lang="pl-PL" sz="15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500" b="0" u="none" strike="noStrike">
                <a:solidFill>
                  <a:schemeClr val="dk1"/>
                </a:solidFill>
                <a:effectLst/>
                <a:uFillTx/>
                <a:latin typeface="Neue Haas Grotesk Text Pro"/>
                <a:ea typeface="Neue Haas Grotesk Text Pro"/>
              </a:rPr>
              <a:t>Is monitored using road signs and, in some cases, camera systems. </a:t>
            </a:r>
            <a:endParaRPr lang="pl-PL" sz="15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500" b="0" u="none" strike="noStrike">
                <a:solidFill>
                  <a:schemeClr val="dk1"/>
                </a:solidFill>
                <a:effectLst/>
                <a:uFillTx/>
                <a:latin typeface="Neue Haas Grotesk Text Pro"/>
                <a:ea typeface="Neue Haas Grotesk Text Pro"/>
              </a:rPr>
              <a:t>May provide exemptions for certain groups, such as emergency services or residents during transition periods, depending on local regulations. </a:t>
            </a:r>
            <a:endParaRPr lang="pl-PL" sz="1500" b="0" u="none" strike="noStrike">
              <a:solidFill>
                <a:schemeClr val="dk1"/>
              </a:solidFill>
              <a:effectLst/>
              <a:uFillTx/>
              <a:latin typeface="Neue Haas Grotesk Text Pro"/>
            </a:endParaRPr>
          </a:p>
          <a:p>
            <a:pPr indent="0" defTabSz="914400">
              <a:lnSpc>
                <a:spcPct val="110000"/>
              </a:lnSpc>
              <a:spcBef>
                <a:spcPts val="1001"/>
              </a:spcBef>
              <a:buNone/>
            </a:pPr>
            <a:endParaRPr lang="pl-PL" sz="1500" b="0" u="none" strike="noStrike">
              <a:solidFill>
                <a:schemeClr val="dk1"/>
              </a:solidFill>
              <a:effectLst/>
              <a:uFillTx/>
              <a:latin typeface="Neue Haas Grotesk Text Pro"/>
            </a:endParaRPr>
          </a:p>
          <a:p>
            <a:pPr indent="0" defTabSz="914400">
              <a:lnSpc>
                <a:spcPct val="110000"/>
              </a:lnSpc>
              <a:spcBef>
                <a:spcPts val="1001"/>
              </a:spcBef>
              <a:buNone/>
            </a:pPr>
            <a:endParaRPr lang="pl-PL" sz="1500" b="0" u="none" strike="noStrike">
              <a:solidFill>
                <a:schemeClr val="dk1"/>
              </a:solidFill>
              <a:effectLst/>
              <a:uFillTx/>
              <a:latin typeface="Neue Haas Grotesk Text Pro"/>
            </a:endParaRPr>
          </a:p>
        </p:txBody>
      </p:sp>
      <p:pic>
        <p:nvPicPr>
          <p:cNvPr id="116" name="Picture 4"/>
          <p:cNvPicPr/>
          <p:nvPr/>
        </p:nvPicPr>
        <p:blipFill>
          <a:blip r:embed="rId2"/>
          <a:srcRect l="10689" r="7140"/>
          <a:stretch/>
        </p:blipFill>
        <p:spPr>
          <a:xfrm>
            <a:off x="4752720" y="0"/>
            <a:ext cx="7439040" cy="6857640"/>
          </a:xfrm>
          <a:prstGeom prst="rect">
            <a:avLst/>
          </a:prstGeom>
          <a:noFill/>
          <a:ln w="0">
            <a:noFill/>
          </a:ln>
        </p:spPr>
      </p:pic>
      <p:sp>
        <p:nvSpPr>
          <p:cNvPr id="117" name="TextBox 5"/>
          <p:cNvSpPr/>
          <p:nvPr/>
        </p:nvSpPr>
        <p:spPr>
          <a:xfrm>
            <a:off x="5139000" y="6351480"/>
            <a:ext cx="6206760" cy="49032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endParaRPr lang="en-US" sz="1800" b="0" u="none" strike="noStrike">
              <a:solidFill>
                <a:schemeClr val="dk1"/>
              </a:solidFill>
              <a:effectLst/>
              <a:uFillTx/>
              <a:latin typeface="Neue Haas Grotesk Text Pro"/>
            </a:endParaRPr>
          </a:p>
        </p:txBody>
      </p:sp>
      <p:sp>
        <p:nvSpPr>
          <p:cNvPr id="118" name="TextBox 7"/>
          <p:cNvSpPr/>
          <p:nvPr/>
        </p:nvSpPr>
        <p:spPr>
          <a:xfrm>
            <a:off x="5430600" y="6210000"/>
            <a:ext cx="6567840" cy="46116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lt1"/>
                </a:solidFill>
                <a:effectLst/>
                <a:uFillTx/>
                <a:latin typeface="Neue Haas Grotesk Text Pro"/>
                <a:ea typeface="Neue Haas Grotesk Text Pro"/>
              </a:rPr>
              <a:t>Image 7. https://www.natewade.com/service/what-the-color-of-visible-tailpipe-emissions-means/</a:t>
            </a:r>
            <a:endParaRPr lang="pl-PL" sz="1200" b="0" u="none" strike="noStrike">
              <a:solidFill>
                <a:srgbClr val="000000"/>
              </a:solidFill>
              <a:effectLst/>
              <a:uFillTx/>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rmAutofit/>
          </a:bodyPr>
          <a:lstStyle/>
          <a:p>
            <a:pPr indent="0" defTabSz="914400">
              <a:lnSpc>
                <a:spcPct val="90000"/>
              </a:lnSpc>
              <a:buNone/>
            </a:pPr>
            <a:r>
              <a:rPr lang="en-US" sz="3600" b="1" u="none" strike="noStrike">
                <a:solidFill>
                  <a:schemeClr val="dk1"/>
                </a:solidFill>
                <a:effectLst/>
                <a:uFillTx/>
                <a:latin typeface="Neue Haas Grotesk Text Pro"/>
              </a:rPr>
              <a:t>Objectives of LEZ</a:t>
            </a:r>
            <a:endParaRPr lang="pl-PL" sz="3600" b="0" u="none" strike="noStrike">
              <a:solidFill>
                <a:schemeClr val="dk1"/>
              </a:solidFill>
              <a:effectLst/>
              <a:uFillTx/>
              <a:latin typeface="Neue Haas Grotesk Text Pro"/>
            </a:endParaRPr>
          </a:p>
        </p:txBody>
      </p:sp>
      <p:sp>
        <p:nvSpPr>
          <p:cNvPr id="120"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ea typeface="Neue Haas Grotesk Text Pro"/>
              </a:rPr>
              <a:t>Improve air quality in urban areas.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ea typeface="Neue Haas Grotesk Text Pro"/>
              </a:rPr>
              <a:t>Reduce emissions of nitrogen oxides (NOₓ) and particulate matter (PM).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ea typeface="Neue Haas Grotesk Text Pro"/>
              </a:rPr>
              <a:t>Protect public health.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ea typeface="Neue Haas Grotesk Text Pro"/>
              </a:rPr>
              <a:t>Encourage the use of cleaner vehicles, public transport, cycling, and walking.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2000" b="0" u="none" strike="noStrike">
                <a:solidFill>
                  <a:schemeClr val="dk1"/>
                </a:solidFill>
                <a:effectLst/>
                <a:uFillTx/>
                <a:latin typeface="Neue Haas Grotesk Text Pro"/>
                <a:ea typeface="Neue Haas Grotesk Text Pro"/>
              </a:rPr>
              <a:t>Help Poland meet EU air-quality and climate requirements.</a:t>
            </a:r>
            <a:endParaRPr lang="pl-PL" sz="2000" b="0" u="none" strike="noStrike">
              <a:solidFill>
                <a:schemeClr val="dk1"/>
              </a:solidFill>
              <a:effectLst/>
              <a:uFillTx/>
              <a:latin typeface="Neue Haas Grotesk Text Pro"/>
            </a:endParaRPr>
          </a:p>
          <a:p>
            <a:pPr indent="0" defTabSz="914400">
              <a:lnSpc>
                <a:spcPct val="120000"/>
              </a:lnSpc>
              <a:spcBef>
                <a:spcPts val="1001"/>
              </a:spcBef>
              <a:buNone/>
            </a:pPr>
            <a:endParaRPr lang="pl-PL" sz="2000" b="0" u="none" strike="noStrike">
              <a:solidFill>
                <a:schemeClr val="dk1"/>
              </a:solidFill>
              <a:effectLst/>
              <a:uFillTx/>
              <a:latin typeface="Neue Haas Grotesk Text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Benefits and challenges to Low Emission Zones</a:t>
            </a:r>
            <a:endParaRPr lang="pl-PL" sz="3600" b="0" u="none" strike="noStrike">
              <a:solidFill>
                <a:schemeClr val="dk1"/>
              </a:solidFill>
              <a:effectLst/>
              <a:uFillTx/>
              <a:latin typeface="Neue Haas Grotesk Text Pro"/>
            </a:endParaRPr>
          </a:p>
        </p:txBody>
      </p:sp>
      <p:sp>
        <p:nvSpPr>
          <p:cNvPr id="122"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lnSpcReduction="9999"/>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Benefits</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Cleaner air and fewer pollution-related illnesses.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Reduced vehicle emissions in city centres.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Increased use of low-emission transport.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Better quality of life for residents. </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Challenges</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Costs for owners of older vehicles.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Concerns from businesses and commuters.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The need for good public transport alternatives.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Public debate over fairness and the pace of implementation.</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3" name="Rectangle 9">
            <a:extLst>
              <a:ext uri="{C183D7F6-B498-43B3-948B-1728B52AA6E4}">
                <adec:decorative xmlns:adec="http://schemas.microsoft.com/office/drawing/2017/decorative" val="1"/>
              </a:ext>
            </a:extLst>
          </p:cNvPr>
          <p:cNvSpPr/>
          <p:nvPr/>
        </p:nvSpPr>
        <p:spPr>
          <a:xfrm>
            <a:off x="0" y="0"/>
            <a:ext cx="12191760" cy="6857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124" name="PlaceHolder 1"/>
          <p:cNvSpPr>
            <a:spLocks noGrp="1"/>
          </p:cNvSpPr>
          <p:nvPr>
            <p:ph type="title"/>
          </p:nvPr>
        </p:nvSpPr>
        <p:spPr>
          <a:xfrm>
            <a:off x="612720" y="1252800"/>
            <a:ext cx="2905200" cy="4768560"/>
          </a:xfrm>
          <a:prstGeom prst="rect">
            <a:avLst/>
          </a:prstGeom>
          <a:noFill/>
          <a:ln w="0">
            <a:noFill/>
          </a:ln>
        </p:spPr>
        <p:txBody>
          <a:bodyPr lIns="91440" tIns="45720" rIns="91440" bIns="45720" anchor="t">
            <a:normAutofit/>
          </a:bodyPr>
          <a:lstStyle/>
          <a:p>
            <a:pPr indent="0" defTabSz="914400">
              <a:lnSpc>
                <a:spcPct val="90000"/>
              </a:lnSpc>
              <a:buNone/>
            </a:pPr>
            <a:r>
              <a:rPr lang="en-US" sz="3200" b="1" u="none" strike="noStrike">
                <a:solidFill>
                  <a:schemeClr val="dk1"/>
                </a:solidFill>
                <a:effectLst/>
                <a:uFillTx/>
                <a:latin typeface="Neue Haas Grotesk Text Pro"/>
              </a:rPr>
              <a:t>Main standards included into the LEZ</a:t>
            </a:r>
            <a:endParaRPr lang="pl-PL" sz="3200" b="0" u="none" strike="noStrike">
              <a:solidFill>
                <a:schemeClr val="dk1"/>
              </a:solidFill>
              <a:effectLst/>
              <a:uFillTx/>
              <a:latin typeface="Neue Haas Grotesk Text Pro"/>
            </a:endParaRPr>
          </a:p>
        </p:txBody>
      </p:sp>
      <p:graphicFrame>
        <p:nvGraphicFramePr>
          <p:cNvPr id="125" name="Content Placeholder 4"/>
          <p:cNvGraphicFramePr/>
          <p:nvPr/>
        </p:nvGraphicFramePr>
        <p:xfrm>
          <a:off x="4021560" y="1359360"/>
          <a:ext cx="7535880" cy="4769280"/>
        </p:xfrm>
        <a:graphic>
          <a:graphicData uri="http://schemas.openxmlformats.org/drawingml/2006/table">
            <a:tbl>
              <a:tblPr/>
              <a:tblGrid>
                <a:gridCol w="1716120">
                  <a:extLst>
                    <a:ext uri="{9D8B030D-6E8A-4147-A177-3AD203B41FA5}">
                      <a16:colId xmlns:a16="http://schemas.microsoft.com/office/drawing/2014/main" val="20000"/>
                    </a:ext>
                  </a:extLst>
                </a:gridCol>
                <a:gridCol w="2909880">
                  <a:extLst>
                    <a:ext uri="{9D8B030D-6E8A-4147-A177-3AD203B41FA5}">
                      <a16:colId xmlns:a16="http://schemas.microsoft.com/office/drawing/2014/main" val="20001"/>
                    </a:ext>
                  </a:extLst>
                </a:gridCol>
                <a:gridCol w="2909880">
                  <a:extLst>
                    <a:ext uri="{9D8B030D-6E8A-4147-A177-3AD203B41FA5}">
                      <a16:colId xmlns:a16="http://schemas.microsoft.com/office/drawing/2014/main" val="20002"/>
                    </a:ext>
                  </a:extLst>
                </a:gridCol>
              </a:tblGrid>
              <a:tr h="329400">
                <a:tc>
                  <a:txBody>
                    <a:bodyPr/>
                    <a:lstStyle/>
                    <a:p>
                      <a:pPr defTabSz="914400">
                        <a:lnSpc>
                          <a:spcPct val="100000"/>
                        </a:lnSpc>
                      </a:pPr>
                      <a:r>
                        <a:rPr lang="en-US" sz="1500" b="1" u="none" strike="noStrike">
                          <a:solidFill>
                            <a:schemeClr val="lt1"/>
                          </a:solidFill>
                          <a:effectLst/>
                          <a:uFillTx/>
                          <a:latin typeface="Neue Haas Grotesk Text Pro"/>
                        </a:rPr>
                        <a:t>Standard</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38160">
                      <a:noFill/>
                      <a:prstDash val="solid"/>
                    </a:lnB>
                    <a:noFill/>
                  </a:tcPr>
                </a:tc>
                <a:tc>
                  <a:txBody>
                    <a:bodyPr/>
                    <a:lstStyle/>
                    <a:p>
                      <a:pPr defTabSz="914400">
                        <a:lnSpc>
                          <a:spcPct val="100000"/>
                        </a:lnSpc>
                      </a:pPr>
                      <a:r>
                        <a:rPr lang="en-US" sz="1500" b="1" u="none" strike="noStrike">
                          <a:solidFill>
                            <a:schemeClr val="lt1"/>
                          </a:solidFill>
                          <a:effectLst/>
                          <a:uFillTx/>
                          <a:latin typeface="Neue Haas Grotesk Text Pro"/>
                        </a:rPr>
                        <a:t>Year introduced (new cars)</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38160">
                      <a:noFill/>
                      <a:prstDash val="solid"/>
                    </a:lnB>
                    <a:noFill/>
                  </a:tcPr>
                </a:tc>
                <a:tc>
                  <a:txBody>
                    <a:bodyPr/>
                    <a:lstStyle/>
                    <a:p>
                      <a:pPr defTabSz="914400">
                        <a:lnSpc>
                          <a:spcPct val="100000"/>
                        </a:lnSpc>
                      </a:pPr>
                      <a:r>
                        <a:rPr lang="en-US" sz="1500" b="1" u="none" strike="noStrike">
                          <a:solidFill>
                            <a:schemeClr val="lt1"/>
                          </a:solidFill>
                          <a:effectLst/>
                          <a:uFillTx/>
                          <a:latin typeface="Neue Haas Grotesk Text Pro"/>
                        </a:rPr>
                        <a:t>Typical requirement</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38160">
                      <a:noFill/>
                      <a:prstDash val="solid"/>
                    </a:lnB>
                    <a:noFill/>
                  </a:tcPr>
                </a:tc>
                <a:extLst>
                  <a:ext uri="{0D108BD9-81ED-4DB2-BD59-A6C34878D82A}">
                    <a16:rowId xmlns:a16="http://schemas.microsoft.com/office/drawing/2014/main" val="10000"/>
                  </a:ext>
                </a:extLst>
              </a:tr>
              <a:tr h="554400">
                <a:tc>
                  <a:txBody>
                    <a:bodyPr/>
                    <a:lstStyle/>
                    <a:p>
                      <a:pPr defTabSz="914400">
                        <a:lnSpc>
                          <a:spcPct val="100000"/>
                        </a:lnSpc>
                      </a:pPr>
                      <a:r>
                        <a:rPr lang="en-US" sz="1500" b="1" u="none" strike="noStrike">
                          <a:solidFill>
                            <a:schemeClr val="dk1"/>
                          </a:solidFill>
                          <a:effectLst/>
                          <a:uFillTx/>
                          <a:latin typeface="Neue Haas Grotesk Text Pro"/>
                        </a:rPr>
                        <a:t>Euro 1</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1992</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First EU emission limits for passenger cars.</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1"/>
                  </a:ext>
                </a:extLst>
              </a:tr>
              <a:tr h="554400">
                <a:tc>
                  <a:txBody>
                    <a:bodyPr/>
                    <a:lstStyle/>
                    <a:p>
                      <a:pPr defTabSz="914400">
                        <a:lnSpc>
                          <a:spcPct val="100000"/>
                        </a:lnSpc>
                      </a:pPr>
                      <a:r>
                        <a:rPr lang="en-US" sz="1500" b="1" u="none" strike="noStrike">
                          <a:solidFill>
                            <a:schemeClr val="dk1"/>
                          </a:solidFill>
                          <a:effectLst/>
                          <a:uFillTx/>
                          <a:latin typeface="Neue Haas Grotesk Text Pro"/>
                        </a:rPr>
                        <a:t>Euro 2</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1996</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Reduced carbon monoxide (CO) and hydrocarbons.</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2"/>
                  </a:ext>
                </a:extLst>
              </a:tr>
              <a:tr h="554400">
                <a:tc>
                  <a:txBody>
                    <a:bodyPr/>
                    <a:lstStyle/>
                    <a:p>
                      <a:pPr defTabSz="914400">
                        <a:lnSpc>
                          <a:spcPct val="100000"/>
                        </a:lnSpc>
                      </a:pPr>
                      <a:r>
                        <a:rPr lang="en-US" sz="1500" b="1" u="none" strike="noStrike">
                          <a:solidFill>
                            <a:schemeClr val="dk1"/>
                          </a:solidFill>
                          <a:effectLst/>
                          <a:uFillTx/>
                          <a:latin typeface="Neue Haas Grotesk Text Pro"/>
                        </a:rPr>
                        <a:t>Euro 3</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2000</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Stricter limits on nitrogen oxides (NOₓ).</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554400">
                <a:tc>
                  <a:txBody>
                    <a:bodyPr/>
                    <a:lstStyle/>
                    <a:p>
                      <a:pPr defTabSz="914400">
                        <a:lnSpc>
                          <a:spcPct val="100000"/>
                        </a:lnSpc>
                      </a:pPr>
                      <a:r>
                        <a:rPr lang="en-US" sz="1500" b="1" u="none" strike="noStrike">
                          <a:solidFill>
                            <a:schemeClr val="dk1"/>
                          </a:solidFill>
                          <a:effectLst/>
                          <a:uFillTx/>
                          <a:latin typeface="Neue Haas Grotesk Text Pro"/>
                        </a:rPr>
                        <a:t>Euro 4</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2005</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Further reductions in NOₓ and particulate matter (PM).</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4"/>
                  </a:ext>
                </a:extLst>
              </a:tr>
              <a:tr h="1004040">
                <a:tc>
                  <a:txBody>
                    <a:bodyPr/>
                    <a:lstStyle/>
                    <a:p>
                      <a:pPr defTabSz="914400">
                        <a:lnSpc>
                          <a:spcPct val="100000"/>
                        </a:lnSpc>
                      </a:pPr>
                      <a:r>
                        <a:rPr lang="en-US" sz="1500" b="1" u="none" strike="noStrike">
                          <a:solidFill>
                            <a:schemeClr val="dk1"/>
                          </a:solidFill>
                          <a:effectLst/>
                          <a:uFillTx/>
                          <a:latin typeface="Neue Haas Grotesk Text Pro"/>
                        </a:rPr>
                        <a:t>Euro 5</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2009</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Significant reduction in particulate emissions from diesel vehicles; diesel particulate filters became common.</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5"/>
                  </a:ext>
                </a:extLst>
              </a:tr>
              <a:tr h="1004040">
                <a:tc>
                  <a:txBody>
                    <a:bodyPr/>
                    <a:lstStyle/>
                    <a:p>
                      <a:pPr defTabSz="914400">
                        <a:lnSpc>
                          <a:spcPct val="100000"/>
                        </a:lnSpc>
                      </a:pPr>
                      <a:r>
                        <a:rPr lang="en-US" sz="1500" b="1" u="none" strike="noStrike">
                          <a:solidFill>
                            <a:schemeClr val="dk1"/>
                          </a:solidFill>
                          <a:effectLst/>
                          <a:uFillTx/>
                          <a:latin typeface="Neue Haas Grotesk Text Pro"/>
                        </a:rPr>
                        <a:t>Euro 6</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2014</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tc>
                  <a:txBody>
                    <a:bodyPr/>
                    <a:lstStyle/>
                    <a:p>
                      <a:pPr defTabSz="914400">
                        <a:lnSpc>
                          <a:spcPct val="100000"/>
                        </a:lnSpc>
                      </a:pPr>
                      <a:r>
                        <a:rPr lang="en-US" sz="1500" b="0" u="none" strike="noStrike">
                          <a:solidFill>
                            <a:schemeClr val="dk1"/>
                          </a:solidFill>
                          <a:effectLst/>
                          <a:uFillTx/>
                          <a:latin typeface="Neue Haas Grotesk Text Pro"/>
                        </a:rPr>
                        <a:t>Very strict limits on NOₓ emissions from diesel vehicles and lower overall pollutant emissions.</a:t>
                      </a:r>
                      <a:endParaRPr lang="pl-PL" sz="1500" b="0" u="none" strike="noStrike">
                        <a:solidFill>
                          <a:srgbClr val="000000"/>
                        </a:solidFill>
                        <a:effectLst/>
                        <a:uFillTx/>
                        <a:latin typeface="Arial"/>
                      </a:endParaRPr>
                    </a:p>
                  </a:txBody>
                  <a:tcPr marL="74880" marR="74880" marT="37440" marB="37440" anchor="ctr">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1</a:t>
            </a:r>
            <a:endParaRPr lang="pl-PL" sz="3600" b="0" u="none" strike="noStrike">
              <a:solidFill>
                <a:schemeClr val="dk1"/>
              </a:solidFill>
              <a:effectLst/>
              <a:uFillTx/>
              <a:latin typeface="Neue Haas Grotesk Text Pro"/>
            </a:endParaRPr>
          </a:p>
        </p:txBody>
      </p:sp>
      <p:sp>
        <p:nvSpPr>
          <p:cNvPr id="127"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Euro 1 is the first European Union vehicle emission standard, introduced in 1992. It set basic limits for harmful pollutants from new cars, including carbon monoxide (CO),hydrocarbons (HC), and nitrogen oxides (NOₓ). Its introduction required most petrol cars to use catalytic converters and led to the widespread use of unleaded fuel. Euro 1marked the beginning of EU efforts to reduce air pollution from transport and became the foundation for later, stricter standards.</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2</a:t>
            </a:r>
            <a:endParaRPr lang="pl-PL" sz="3600" b="0" u="none" strike="noStrike">
              <a:solidFill>
                <a:schemeClr val="dk1"/>
              </a:solidFill>
              <a:effectLst/>
              <a:uFillTx/>
              <a:latin typeface="Neue Haas Grotesk Text Pro"/>
            </a:endParaRPr>
          </a:p>
        </p:txBody>
      </p:sp>
      <p:sp>
        <p:nvSpPr>
          <p:cNvPr id="129"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400" b="0" u="none" strike="noStrike">
                <a:solidFill>
                  <a:schemeClr val="dk1"/>
                </a:solidFill>
                <a:effectLst/>
                <a:uFillTx/>
                <a:latin typeface="Neue Haas Grotesk Text Pro"/>
                <a:ea typeface="Neue Haas Grotesk Text Pro"/>
              </a:rPr>
              <a:t>The Euro 2 emissions standard was introduced in 1996 and represented another step toward reducing harmful pollutants produced by vehicles. During this period, manufacturers began widely using catalytic converters and more advanced engine management systems. Cars meeting the Euro 2 standard emitted lower levels of carbon monoxide and hydrocarbons than Euro 1 vehicles, but by today’s standards their environmental impact was still relatively high. Diesel engines, in particular, continued to produce significant amounts of soot and nitrogen oxides.</a:t>
            </a:r>
            <a:endParaRPr lang="pl-PL" sz="24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65"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66" name="PlaceHolder 1"/>
          <p:cNvSpPr>
            <a:spLocks noGrp="1"/>
          </p:cNvSpPr>
          <p:nvPr>
            <p:ph type="title"/>
          </p:nvPr>
        </p:nvSpPr>
        <p:spPr>
          <a:xfrm>
            <a:off x="612720" y="603360"/>
            <a:ext cx="4361400" cy="152676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Introduction of a transport firm</a:t>
            </a:r>
            <a:endParaRPr lang="pl-PL" sz="3600" b="0" u="none" strike="noStrike">
              <a:solidFill>
                <a:schemeClr val="dk1"/>
              </a:solidFill>
              <a:effectLst/>
              <a:uFillTx/>
              <a:latin typeface="Neue Haas Grotesk Text Pro"/>
            </a:endParaRPr>
          </a:p>
        </p:txBody>
      </p:sp>
      <p:sp>
        <p:nvSpPr>
          <p:cNvPr id="67" name="PlaceHolder 2"/>
          <p:cNvSpPr>
            <a:spLocks noGrp="1"/>
          </p:cNvSpPr>
          <p:nvPr>
            <p:ph/>
          </p:nvPr>
        </p:nvSpPr>
        <p:spPr>
          <a:xfrm>
            <a:off x="612720" y="2212920"/>
            <a:ext cx="4361400" cy="409608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rPr>
              <a:t>In this case study the main focus is put on a transport firmcalled Fast Track Delivery. They transport all kinds of goods and packages. It is located in the city of Kraków. </a:t>
            </a:r>
            <a:endParaRPr lang="pl-PL" sz="1800" b="0" u="none" strike="noStrike">
              <a:solidFill>
                <a:schemeClr val="dk1"/>
              </a:solidFill>
              <a:effectLst/>
              <a:uFillTx/>
              <a:latin typeface="Neue Haas Grotesk Text Pro"/>
            </a:endParaRPr>
          </a:p>
        </p:txBody>
      </p:sp>
      <p:pic>
        <p:nvPicPr>
          <p:cNvPr id="68" name="Picture 3"/>
          <p:cNvPicPr/>
          <p:nvPr/>
        </p:nvPicPr>
        <p:blipFill>
          <a:blip r:embed="rId2"/>
          <a:srcRect l="3299" r="3769"/>
          <a:stretch/>
        </p:blipFill>
        <p:spPr>
          <a:xfrm>
            <a:off x="5818680" y="0"/>
            <a:ext cx="6373080" cy="6857640"/>
          </a:xfrm>
          <a:prstGeom prst="rect">
            <a:avLst/>
          </a:prstGeom>
          <a:noFill/>
          <a:ln w="0">
            <a:noFill/>
          </a:ln>
        </p:spPr>
      </p:pic>
      <p:sp>
        <p:nvSpPr>
          <p:cNvPr id="69" name="TextBox 4"/>
          <p:cNvSpPr/>
          <p:nvPr/>
        </p:nvSpPr>
        <p:spPr>
          <a:xfrm>
            <a:off x="5820480" y="6296400"/>
            <a:ext cx="636552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dk1"/>
                </a:solidFill>
                <a:effectLst/>
                <a:uFillTx/>
                <a:latin typeface="Neue Haas Grotesk Text Pro"/>
              </a:rPr>
              <a:t>Image 1. Logo of Fast Track Delivery created by Chat GPT</a:t>
            </a:r>
            <a:endParaRPr lang="pl-PL" sz="1200" b="0" u="none" strike="noStrike">
              <a:solidFill>
                <a:srgbClr val="000000"/>
              </a:solidFill>
              <a:effectLst/>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3</a:t>
            </a:r>
            <a:endParaRPr lang="pl-PL" sz="3600" b="0" u="none" strike="noStrike">
              <a:solidFill>
                <a:schemeClr val="dk1"/>
              </a:solidFill>
              <a:effectLst/>
              <a:uFillTx/>
              <a:latin typeface="Neue Haas Grotesk Text Pro"/>
            </a:endParaRPr>
          </a:p>
        </p:txBody>
      </p:sp>
      <p:sp>
        <p:nvSpPr>
          <p:cNvPr id="131"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The Euro 3 standard came into force in 2000 and introduced significantly stricter emission limits. Vehicle manufacturers were required to improve fuel injection systems and electronic engine controls to reduce harmful exhaust emissions more effectively. More rigorous testing procedures were also introduced, providing a more realistic assessment of vehicle emissions. As a result, Euro 3 vehicles were considerably cleaner than those built to previous standards.</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4</a:t>
            </a:r>
            <a:endParaRPr lang="pl-PL" sz="3600" b="0" u="none" strike="noStrike">
              <a:solidFill>
                <a:schemeClr val="dk1"/>
              </a:solidFill>
              <a:effectLst/>
              <a:uFillTx/>
              <a:latin typeface="Neue Haas Grotesk Text Pro"/>
            </a:endParaRPr>
          </a:p>
        </p:txBody>
      </p:sp>
      <p:sp>
        <p:nvSpPr>
          <p:cNvPr id="133"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Introduced in 2005, the Euro 4 standard focused on further reducing nitrogen oxide and particulate matter emissions, especially from diesel engines. To comply with the new requirements, manufacturers increasingly adopted Exhaust Gas Recirculation (EGR) systems, which lowered combustion temperatures and reduced harmful emissions. Particulate filters also began appearing in many diesel vehicles, although they were not yet as widespread as they would become later. Euro 4 vehicles remain common on roads today.</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5</a:t>
            </a:r>
            <a:endParaRPr lang="pl-PL" sz="3600" b="0" u="none" strike="noStrike">
              <a:solidFill>
                <a:schemeClr val="dk1"/>
              </a:solidFill>
              <a:effectLst/>
              <a:uFillTx/>
              <a:latin typeface="Neue Haas Grotesk Text Pro"/>
            </a:endParaRPr>
          </a:p>
        </p:txBody>
      </p:sp>
      <p:sp>
        <p:nvSpPr>
          <p:cNvPr id="135"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The Euro 5 standard was introduced in 2009 and marked a major advancement, particularly for diesel-powered vehicles. The most significant change was a substantial reduction in allowable particulate matter emissions, making Diesel Particulate Filters (DPF) virtually mandatory in new diesel cars. Emission limits for nitrogen oxides and other pollutants were also tightened. As a result, Euro 5 vehicles produce far less soot than older models, although they still do not achieve the low emission levels required under Euro 6.</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6</a:t>
            </a:r>
            <a:endParaRPr lang="pl-PL" sz="3600" b="0" u="none" strike="noStrike">
              <a:solidFill>
                <a:schemeClr val="dk1"/>
              </a:solidFill>
              <a:effectLst/>
              <a:uFillTx/>
              <a:latin typeface="Neue Haas Grotesk Text Pro"/>
            </a:endParaRPr>
          </a:p>
        </p:txBody>
      </p:sp>
      <p:sp>
        <p:nvSpPr>
          <p:cNvPr id="137"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The Euro 6 standard came into effect in 2014 and is one of the strictest emissions regulations for internal combustion engine vehicles. Its primary objective was to dramatically reduce nitrogen oxide emissions from diesel engines, which had been a major environmental concern. To meet these requirements, manufacturers introduced advanced exhaust after-treatment technologies, including Selective Catalytic Reduction (SCR) systems that use AdBlue. Later versions of the standard, such as Euro 6d, introduced Real Driving Emissions (RDE) testing to ensure vehicles met emission limits under actual road conditions rather than only in laboratory tests. As a result, Euro 6 vehicles are among the cleanest conventional combustion-engine cars available today.</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Euro 7</a:t>
            </a:r>
            <a:endParaRPr lang="pl-PL" sz="3600" b="0" u="none" strike="noStrike">
              <a:solidFill>
                <a:schemeClr val="dk1"/>
              </a:solidFill>
              <a:effectLst/>
              <a:uFillTx/>
              <a:latin typeface="Neue Haas Grotesk Text Pro"/>
            </a:endParaRPr>
          </a:p>
        </p:txBody>
      </p:sp>
      <p:sp>
        <p:nvSpPr>
          <p:cNvPr id="139"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marL="228600" indent="-22860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Euro 7 is the next generation of European vehicle emission standards and is designed to further reduce the environmental impact of both passenger cars and commercial vehicles. Unlike previous standards, Euro 7 will not only focus on exhaust emissions but will also regulate non-exhaust pollutants such as brake dust and tire particle emissions. The standard will introduce stricter testing procedures to ensure vehicles maintain low emissions throughout a much longer portion of their service life. In addition, it will set requirements for the durability and performance of batteries in electric and hybrid vehicles. The overall goal of Euro 7 is to improve air quality and ensure that vehicles remain environmentally friendly under real-world driving conditions for many years.</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Reaction of population on LEZ and on European Green Deal</a:t>
            </a:r>
            <a:endParaRPr lang="pl-PL" sz="3600" b="0" u="none" strike="noStrike">
              <a:solidFill>
                <a:schemeClr val="dk1"/>
              </a:solidFill>
              <a:effectLst/>
              <a:uFillTx/>
              <a:latin typeface="Neue Haas Grotesk Text Pro"/>
            </a:endParaRPr>
          </a:p>
        </p:txBody>
      </p:sp>
      <p:sp>
        <p:nvSpPr>
          <p:cNvPr id="141"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Most Poles view the LEZ and European Green Deal negatively, with public opinnion polls dominated by concerns over rising energy costs and the impact of environmental regulations. According to the CBOS (</a:t>
            </a:r>
            <a:r>
              <a:rPr lang="en-US" sz="2000" b="0" u="none" strike="noStrike">
                <a:solidFill>
                  <a:schemeClr val="dk1"/>
                </a:solidFill>
                <a:effectLst/>
                <a:uFillTx/>
                <a:latin typeface="Neue Haas Grotesk Text Pro"/>
                <a:ea typeface="Neue Haas Grotesk Text Pro"/>
              </a:rPr>
              <a:t>Centrum Badania Opinii Publicznej) survey the European Green Deal evokes negative associations among 52% of surveyed, and positive ones only among 14%.</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ea typeface="Neue Haas Grotesk Text Pro"/>
              </a:rPr>
              <a:t>Farmers are the most reluctant group, with 84% of respondents in this category associating the Green Deal negativly. </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r>
              <a:rPr lang="en-US" sz="1100" b="0" u="none" strike="noStrike">
                <a:solidFill>
                  <a:schemeClr val="dk1"/>
                </a:solidFill>
                <a:effectLst/>
                <a:uFillTx/>
                <a:latin typeface="Neue Haas Grotesk Text Pro"/>
                <a:ea typeface="Neue Haas Grotesk Text Pro"/>
              </a:rPr>
              <a:t>Source:</a:t>
            </a:r>
            <a:endParaRPr lang="pl-PL" sz="11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r>
              <a:rPr lang="en-US" sz="1100" b="0" u="sng" strike="noStrike">
                <a:solidFill>
                  <a:schemeClr val="dk1"/>
                </a:solidFill>
                <a:effectLst/>
                <a:uFillTx/>
                <a:latin typeface="Neue Haas Grotesk Text Pro"/>
                <a:ea typeface="Neue Haas Grotesk Text Pro"/>
                <a:hlinkClick r:id="rId2"/>
              </a:rPr>
              <a:t>https://www.pap.pl/aktualnosci/co-polacy-sadza-o-zielonym-ladzie-sondaz-cbos</a:t>
            </a:r>
            <a:endParaRPr lang="pl-PL" sz="11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11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a:buNone/>
            </a:pPr>
            <a:endParaRPr lang="pl-PL" sz="3600" b="1" u="none" strike="noStrike">
              <a:solidFill>
                <a:schemeClr val="dk1"/>
              </a:solidFill>
              <a:effectLst/>
              <a:uFillTx/>
              <a:latin typeface="Neue Haas Grotesk Text Pro"/>
            </a:endParaRPr>
          </a:p>
        </p:txBody>
      </p:sp>
      <p:pic>
        <p:nvPicPr>
          <p:cNvPr id="143" name="Picture 142">
            <a:hlinkClick r:id="" action="ppaction://media"/>
          </p:cNvPr>
          <p:cNvPicPr/>
          <p:nvPr>
            <a:videoFile r:link="rId1"/>
            <p:extLst>
              <p:ext uri="{DAA4B4D4-6D71-4841-9C94-3DE7FCFB9230}">
                <p14:media xmlns:p14="http://schemas.microsoft.com/office/powerpoint/2010/main" r:link="rId2"/>
              </p:ext>
            </p:extLst>
          </p:nvPr>
        </p:nvPicPr>
        <p:blipFill>
          <a:blip r:embed="rId4"/>
          <a:stretch>
            <a:fillRect/>
          </a:stretch>
        </p:blipFill>
        <p:spPr>
          <a:xfrm>
            <a:off x="1245240" y="821520"/>
            <a:ext cx="9386640" cy="5210640"/>
          </a:xfrm>
          <a:prstGeom prst="rect">
            <a:avLst/>
          </a:prstGeom>
          <a:ln w="0">
            <a:noFill/>
          </a:ln>
        </p:spPr>
      </p:pic>
      <p:sp>
        <p:nvSpPr>
          <p:cNvPr id="144" name="TextBox 4"/>
          <p:cNvSpPr/>
          <p:nvPr/>
        </p:nvSpPr>
        <p:spPr>
          <a:xfrm>
            <a:off x="1297440" y="6072480"/>
            <a:ext cx="665172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dk1"/>
                </a:solidFill>
                <a:effectLst/>
                <a:uFillTx/>
                <a:latin typeface="Neue Haas Grotesk Text Pro"/>
                <a:ea typeface="Neue Haas Grotesk Text Pro"/>
              </a:rPr>
              <a:t>https://www.youtube.com/watch?v=uitSFHT2Wbw</a:t>
            </a:r>
            <a:endParaRPr lang="pl-PL" sz="1200" b="0" u="none" strike="noStrike">
              <a:solidFill>
                <a:srgbClr val="000000"/>
              </a:solidFill>
              <a:effectLst/>
              <a:uFillTx/>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45" name="Rectangle 9">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146" name="PlaceHolder 1"/>
          <p:cNvSpPr>
            <a:spLocks noGrp="1"/>
          </p:cNvSpPr>
          <p:nvPr>
            <p:ph type="title"/>
          </p:nvPr>
        </p:nvSpPr>
        <p:spPr>
          <a:xfrm>
            <a:off x="612720" y="496440"/>
            <a:ext cx="4621320" cy="136044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Ways to check if you need to worry</a:t>
            </a:r>
            <a:endParaRPr lang="pl-PL" sz="3600" b="0" u="none" strike="noStrike">
              <a:solidFill>
                <a:schemeClr val="dk1"/>
              </a:solidFill>
              <a:effectLst/>
              <a:uFillTx/>
              <a:latin typeface="Neue Haas Grotesk Text Pro"/>
            </a:endParaRPr>
          </a:p>
        </p:txBody>
      </p:sp>
      <p:sp>
        <p:nvSpPr>
          <p:cNvPr id="147" name="PlaceHolder 2"/>
          <p:cNvSpPr>
            <a:spLocks noGrp="1"/>
          </p:cNvSpPr>
          <p:nvPr>
            <p:ph/>
          </p:nvPr>
        </p:nvSpPr>
        <p:spPr>
          <a:xfrm>
            <a:off x="612720" y="1965600"/>
            <a:ext cx="4621320" cy="3158640"/>
          </a:xfrm>
          <a:prstGeom prst="rect">
            <a:avLst/>
          </a:prstGeom>
          <a:noFill/>
          <a:ln w="0">
            <a:noFill/>
          </a:ln>
        </p:spPr>
        <p:txBody>
          <a:bodyPr lIns="91440" tIns="45720" rIns="91440" bIns="45720" anchor="t">
            <a:normAutofit lnSpcReduction="9999"/>
          </a:bodyPr>
          <a:lstStyle/>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ea typeface="Neue Haas Grotesk Text Pro"/>
              </a:rPr>
              <a:t>There are ways to check if your car can or can not get into the LEZ. There are special online spaces as web pages dedicated to the mater. Everyone can check if their car is able to drive into the Low Emission Zones. If you can do it, you can also apply for a special pass to do it legally and don't have to worry about controls. </a:t>
            </a:r>
            <a:endParaRPr lang="pl-PL" sz="18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1800" b="0" u="sng" strike="noStrike">
                <a:solidFill>
                  <a:schemeClr val="dk1"/>
                </a:solidFill>
                <a:effectLst/>
                <a:uFillTx/>
                <a:latin typeface="Neue Haas Grotesk Text Pro"/>
                <a:ea typeface="Neue Haas Grotesk Text Pro"/>
                <a:hlinkClick r:id="rId2"/>
              </a:rPr>
              <a:t>https://sct.zdmk.krakow.pl/#/application</a:t>
            </a:r>
            <a:endParaRPr lang="pl-PL" sz="1800" b="0" u="none" strike="noStrike">
              <a:solidFill>
                <a:schemeClr val="dk1"/>
              </a:solidFill>
              <a:effectLst/>
              <a:uFillTx/>
              <a:latin typeface="Neue Haas Grotesk Text Pro"/>
            </a:endParaRPr>
          </a:p>
        </p:txBody>
      </p:sp>
      <p:pic>
        <p:nvPicPr>
          <p:cNvPr id="148" name="Picture 3"/>
          <p:cNvPicPr/>
          <p:nvPr/>
        </p:nvPicPr>
        <p:blipFill>
          <a:blip r:embed="rId3"/>
          <a:stretch/>
        </p:blipFill>
        <p:spPr>
          <a:xfrm>
            <a:off x="5691240" y="2327040"/>
            <a:ext cx="5837400" cy="2203560"/>
          </a:xfrm>
          <a:prstGeom prst="rect">
            <a:avLst/>
          </a:prstGeom>
          <a:noFill/>
          <a:ln w="0">
            <a:noFill/>
          </a:ln>
        </p:spPr>
      </p:pic>
      <p:sp>
        <p:nvSpPr>
          <p:cNvPr id="149" name="TextBox 4"/>
          <p:cNvSpPr/>
          <p:nvPr/>
        </p:nvSpPr>
        <p:spPr>
          <a:xfrm>
            <a:off x="4416480" y="5293800"/>
            <a:ext cx="7780320" cy="88596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20000"/>
              </a:lnSpc>
              <a:spcBef>
                <a:spcPts val="1001"/>
              </a:spcBef>
            </a:pPr>
            <a:r>
              <a:rPr lang="en-US" sz="1200" b="0" u="none" strike="noStrike">
                <a:solidFill>
                  <a:schemeClr val="dk1"/>
                </a:solidFill>
                <a:effectLst/>
                <a:uFillTx/>
                <a:latin typeface="Neue Haas Grotesk Text Pro"/>
              </a:rPr>
              <a:t>Image 9. </a:t>
            </a:r>
            <a:r>
              <a:rPr lang="en-US" sz="1400" b="0" u="sng" strike="noStrike">
                <a:solidFill>
                  <a:schemeClr val="dk1"/>
                </a:solidFill>
                <a:effectLst/>
                <a:uFillTx/>
                <a:latin typeface="Neue Haas Grotesk Text Pro"/>
                <a:hlinkClick r:id="rId4"/>
              </a:rPr>
              <a:t>https://www.krakow.pl/300895,artykul,strefa-czystego-transportu-w-krakowie-–-praktyczny-przewodnik.html</a:t>
            </a:r>
            <a:endParaRPr lang="pl-PL" sz="1400" b="0" u="none" strike="noStrike">
              <a:solidFill>
                <a:srgbClr val="000000"/>
              </a:solidFill>
              <a:effectLst/>
              <a:uFillTx/>
              <a:latin typeface="Arial"/>
            </a:endParaRPr>
          </a:p>
          <a:p>
            <a:pPr defTabSz="914400">
              <a:lnSpc>
                <a:spcPct val="100000"/>
              </a:lnSpc>
            </a:pPr>
            <a:endParaRPr lang="pl-PL" sz="1800" b="0" u="none" strike="noStrike">
              <a:solidFill>
                <a:srgbClr val="000000"/>
              </a:solidFill>
              <a:effectLst/>
              <a:uFillTx/>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Summary </a:t>
            </a:r>
            <a:endParaRPr lang="pl-PL" sz="3600" b="0" u="none" strike="noStrike">
              <a:solidFill>
                <a:schemeClr val="dk1"/>
              </a:solidFill>
              <a:effectLst/>
              <a:uFillTx/>
              <a:latin typeface="Neue Haas Grotesk Text Pro"/>
            </a:endParaRPr>
          </a:p>
        </p:txBody>
      </p:sp>
      <p:sp>
        <p:nvSpPr>
          <p:cNvPr id="151" name="PlaceHolder 2"/>
          <p:cNvSpPr>
            <a:spLocks noGrp="1"/>
          </p:cNvSpPr>
          <p:nvPr>
            <p:ph/>
          </p:nvPr>
        </p:nvSpPr>
        <p:spPr>
          <a:xfrm>
            <a:off x="612720" y="1715400"/>
            <a:ext cx="10653120" cy="4593600"/>
          </a:xfrm>
          <a:prstGeom prst="rect">
            <a:avLst/>
          </a:prstGeom>
          <a:noFill/>
          <a:ln w="0">
            <a:noFill/>
          </a:ln>
        </p:spPr>
        <p:txBody>
          <a:bodyPr lIns="91440" tIns="45720" rIns="91440" bIns="45720" anchor="t">
            <a:normAutofit lnSpcReduction="9999"/>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The presentation is a case study of a Kraków-based delivery company, “Fast Track Delivery,” operating a fleet of 12 older petrol and diesel trucks (2000–2009). It examines how the European Green Deal and Low Emission Zones (Clean Transport Zones in Poland) may restrict access to city centres and force costly fleet upgrades.It explains the European Green Deal as the EU’s plan to reach climate neutrality by 2050 through emission reductions, renewable energy, energy efficiency, and sustainable transport. It also highlights LEZs in cities like Warsaw and planned zones in Kraków, which aim to improve air quality by limiting high-emission vehicles.The presentation briefly covers Euro emission standards and notes growing public concern in Poland about the financial impact of these regulations.</a:t>
            </a:r>
            <a:endParaRPr lang="pl-PL" sz="2000" b="0" u="none" strike="noStrike">
              <a:solidFill>
                <a:schemeClr val="dk1"/>
              </a:solidFill>
              <a:effectLst/>
              <a:uFillTx/>
              <a:latin typeface="Neue Haas Grotesk Text Pro"/>
            </a:endParaRPr>
          </a:p>
          <a:p>
            <a:pPr indent="0" defTabSz="914400">
              <a:lnSpc>
                <a:spcPct val="120000"/>
              </a:lnSpc>
              <a:spcBef>
                <a:spcPts val="1191"/>
              </a:spcBef>
              <a:spcAft>
                <a:spcPts val="992"/>
              </a:spcAft>
              <a:buNone/>
              <a:tabLst>
                <a:tab pos="0" algn="l"/>
              </a:tabLst>
            </a:pPr>
            <a:r>
              <a:rPr lang="en-US" sz="1000" b="0" u="none" strike="noStrike">
                <a:solidFill>
                  <a:schemeClr val="dk1"/>
                </a:solidFill>
                <a:effectLst/>
                <a:uFillTx/>
                <a:latin typeface="Neue Haas Grotesk Text Pro"/>
                <a:ea typeface="Microsoft YaHei"/>
              </a:rPr>
              <a:t> </a:t>
            </a:r>
            <a:r>
              <a:rPr lang="en-US" sz="2000" b="0" u="none" strike="noStrike">
                <a:solidFill>
                  <a:schemeClr val="dk1"/>
                </a:solidFill>
                <a:effectLst/>
                <a:uFillTx/>
                <a:latin typeface="Neue Haas Grotesk Text Pro"/>
              </a:rPr>
              <a:t>Taking into consideration everything said above, the owner of the Fast Track Delivery should check the webside to know exactly if his fleet of box trucks are able to move freely in the LEZ.</a:t>
            </a:r>
            <a:r>
              <a:rPr lang="en-US" sz="1000" b="0" u="none" strike="noStrike">
                <a:solidFill>
                  <a:schemeClr val="dk1"/>
                </a:solidFill>
                <a:effectLst/>
                <a:uFillTx/>
                <a:latin typeface="Neue Haas Grotesk Text Pro"/>
              </a:rPr>
              <a:t>  </a:t>
            </a:r>
            <a:endParaRPr lang="pl-PL" sz="1000" b="0" u="none" strike="noStrike">
              <a:solidFill>
                <a:schemeClr val="dk1"/>
              </a:solidFill>
              <a:effectLst/>
              <a:uFillTx/>
              <a:latin typeface="Neue Haas Grotesk Text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Bibliography</a:t>
            </a:r>
            <a:endParaRPr lang="pl-PL" sz="3600" b="0" u="none" strike="noStrike">
              <a:solidFill>
                <a:schemeClr val="dk1"/>
              </a:solidFill>
              <a:effectLst/>
              <a:uFillTx/>
              <a:latin typeface="Neue Haas Grotesk Text Pro"/>
            </a:endParaRPr>
          </a:p>
        </p:txBody>
      </p:sp>
      <p:sp>
        <p:nvSpPr>
          <p:cNvPr id="153" name="PlaceHolder 2"/>
          <p:cNvSpPr>
            <a:spLocks noGrp="1"/>
          </p:cNvSpPr>
          <p:nvPr>
            <p:ph/>
          </p:nvPr>
        </p:nvSpPr>
        <p:spPr>
          <a:xfrm>
            <a:off x="5040" y="1283040"/>
            <a:ext cx="12002040" cy="5571720"/>
          </a:xfrm>
          <a:prstGeom prst="rect">
            <a:avLst/>
          </a:prstGeom>
          <a:noFill/>
          <a:ln w="0">
            <a:noFill/>
          </a:ln>
        </p:spPr>
        <p:txBody>
          <a:bodyPr lIns="91440" tIns="45720" rIns="91440" bIns="45720" anchor="t">
            <a:normAutofit fontScale="92500" lnSpcReduction="9999"/>
          </a:bodyPr>
          <a:lstStyle/>
          <a:p>
            <a:pPr marL="228600" indent="-228600" defTabSz="914400">
              <a:lnSpc>
                <a:spcPct val="120000"/>
              </a:lnSpc>
              <a:spcBef>
                <a:spcPts val="1001"/>
              </a:spcBef>
              <a:buClr>
                <a:srgbClr val="000000"/>
              </a:buClr>
              <a:buFont typeface="Arial"/>
              <a:buChar char="•"/>
            </a:pPr>
            <a:r>
              <a:rPr lang="en-US" sz="1600" b="0" u="sng" strike="noStrike">
                <a:solidFill>
                  <a:schemeClr val="dk1"/>
                </a:solidFill>
                <a:effectLst/>
                <a:uFillTx/>
                <a:latin typeface="Neue Haas Grotesk Text Pro"/>
                <a:hlinkClick r:id="rId2"/>
              </a:rPr>
              <a:t>https://sct.zdmk.krakow.pl/#/application</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chemeClr val="dk1"/>
                </a:solidFill>
                <a:effectLst/>
                <a:uFillTx/>
                <a:latin typeface="Neue Haas Grotesk Text Pro"/>
                <a:hlinkClick r:id="rId3"/>
              </a:rPr>
              <a:t>https://www.krakow.pl/300895,artykul,strefa-czystego-transportu-w-krakowie-–-praktyczny-przewodnik.html</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chemeClr val="dk1"/>
                </a:solidFill>
                <a:effectLst/>
                <a:uFillTx/>
                <a:latin typeface="Neue Haas Grotesk Text Pro"/>
                <a:ea typeface="Neue Haas Grotesk Text Pro"/>
                <a:hlinkClick r:id="rId4"/>
              </a:rPr>
              <a:t>https://commission.europa.eu/strategy-and-policy/priorities-2019-2024/european-green-deal_pl</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chemeClr val="dk1"/>
                </a:solidFill>
                <a:effectLst/>
                <a:uFillTx/>
                <a:latin typeface="Neue Haas Grotesk Text Pro"/>
                <a:ea typeface="Neue Haas Grotesk Text Pro"/>
                <a:hlinkClick r:id="rId5"/>
              </a:rPr>
              <a:t>https://www.youtube.com/watch?v=uitSFHT2Wbw</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chemeClr val="dk1"/>
                </a:solidFill>
                <a:effectLst/>
                <a:uFillTx/>
                <a:latin typeface="Neue Haas Grotesk Text Pro"/>
                <a:ea typeface="Neue Haas Grotesk Text Pro"/>
                <a:hlinkClick r:id="rId6"/>
              </a:rPr>
              <a:t>https://www.pap.pl/aktualnosci/co-polacy-sadza-o-zielonym-ladzie-sondaz-cbos</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rgbClr val="169C9A"/>
                </a:solidFill>
                <a:effectLst/>
                <a:uFillTx/>
                <a:latin typeface="Neue Haas Grotesk Text Pro"/>
                <a:ea typeface="Neue Haas Grotesk Text Pro"/>
                <a:hlinkClick r:id="rId7"/>
              </a:rPr>
              <a:t>https://pl.wikipedia.org/wiki/Strefa_czystego_transportu</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rgbClr val="169C9A"/>
                </a:solidFill>
                <a:effectLst/>
                <a:uFillTx/>
                <a:latin typeface="Neue Haas Grotesk Text Pro"/>
                <a:ea typeface="Neue Haas Grotesk Text Pro"/>
                <a:hlinkClick r:id="rId8"/>
              </a:rPr>
              <a:t>https://ztp.krakow.pl/wszystkie-aktualnosci/sct/zapoznaj-sie-z-nowym-projektem-uchwaly-nowej-strefy-czystego-transportu.html</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rgbClr val="169C9A"/>
                </a:solidFill>
                <a:effectLst/>
                <a:uFillTx/>
                <a:latin typeface="Neue Haas Grotesk Text Pro"/>
                <a:ea typeface="Neue Haas Grotesk Text Pro"/>
                <a:hlinkClick r:id="rId9"/>
              </a:rPr>
              <a:t>https://www.youtube.com/watch?v=e-OiG6p2dHQ</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sng" strike="noStrike">
                <a:solidFill>
                  <a:srgbClr val="169C9A"/>
                </a:solidFill>
                <a:effectLst/>
                <a:uFillTx/>
                <a:latin typeface="Neue Haas Grotesk Text Pro"/>
                <a:ea typeface="Neue Haas Grotesk Text Pro"/>
                <a:hlinkClick r:id="rId10"/>
              </a:rPr>
              <a:t>https://www.youtube.com/watch?v=H37grur6HaU</a:t>
            </a:r>
            <a:endParaRPr lang="pl-PL" sz="16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pPr>
            <a:r>
              <a:rPr lang="en-US" sz="1600" b="0" u="none" strike="noStrike">
                <a:solidFill>
                  <a:srgbClr val="000000"/>
                </a:solidFill>
                <a:effectLst/>
                <a:uFillTx/>
                <a:latin typeface="Neue Haas Grotesk Text Pro"/>
                <a:ea typeface="Neue Haas Grotesk Text Pro"/>
              </a:rPr>
              <a:t> </a:t>
            </a:r>
            <a:r>
              <a:rPr lang="en-US" sz="1600" b="0" u="sng" strike="noStrike">
                <a:solidFill>
                  <a:srgbClr val="169C9A"/>
                </a:solidFill>
                <a:effectLst/>
                <a:uFillTx/>
                <a:latin typeface="Neue Haas Grotesk Text Pro"/>
                <a:ea typeface="Neue Haas Grotesk Text Pro"/>
                <a:hlinkClick r:id="rId11"/>
              </a:rPr>
              <a:t>https://eufreshness.eu/index.php/green-deal</a:t>
            </a:r>
            <a:endParaRPr lang="pl-PL" sz="16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a:p>
            <a:pPr marL="228600" indent="-228600" defTabSz="914400">
              <a:lnSpc>
                <a:spcPct val="120000"/>
              </a:lnSpc>
              <a:spcBef>
                <a:spcPts val="1001"/>
              </a:spcBef>
              <a:buClr>
                <a:srgbClr val="FFFFFF"/>
              </a:buClr>
              <a:buFont typeface="Arial"/>
              <a:buChar char="•"/>
            </a:pPr>
            <a:r>
              <a:rPr lang="en-US" sz="700" b="0" u="sng" strike="noStrike">
                <a:solidFill>
                  <a:schemeClr val="lt1"/>
                </a:solidFill>
                <a:effectLst/>
                <a:uFillTx/>
                <a:latin typeface="Neue Haas Grotesk Text Pro"/>
                <a:ea typeface="Neue Haas Grotesk Text Pro"/>
                <a:hlinkClick r:id="rId12"/>
              </a:rPr>
              <a:t>https://www.natewade.com/service/what-the-color-of-visible-tailpipe-emissions-means/</a:t>
            </a:r>
            <a:endParaRPr lang="pl-PL" sz="7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a:p>
            <a:pPr marL="228600" indent="-228600" defTabSz="914400">
              <a:lnSpc>
                <a:spcPct val="120000"/>
              </a:lnSpc>
              <a:spcBef>
                <a:spcPts val="1001"/>
              </a:spcBef>
              <a:buClr>
                <a:srgbClr val="FFFFFF"/>
              </a:buClr>
              <a:buFont typeface="Arial"/>
              <a:buChar char="•"/>
            </a:pPr>
            <a:r>
              <a:rPr lang="en-US" sz="700" b="0" u="none" strike="noStrike">
                <a:solidFill>
                  <a:schemeClr val="lt1"/>
                </a:solidFill>
                <a:effectLst/>
                <a:uFillTx/>
                <a:latin typeface="Neue Haas Grotesk Text Pro"/>
                <a:ea typeface="Neue Haas Grotesk Text Pro"/>
              </a:rPr>
              <a:t>https://www.natewade.com/service/what-the-color-of-visible-tailpipe-emissions-means/</a:t>
            </a:r>
            <a:endParaRPr lang="pl-PL" sz="7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a:p>
            <a:pPr indent="0" defTabSz="914400">
              <a:lnSpc>
                <a:spcPct val="120000"/>
              </a:lnSpc>
              <a:spcBef>
                <a:spcPts val="1001"/>
              </a:spcBef>
              <a:buNone/>
            </a:pPr>
            <a:endParaRPr lang="pl-PL" sz="700" b="0" u="none" strike="noStrike">
              <a:solidFill>
                <a:schemeClr val="dk1"/>
              </a:solidFill>
              <a:effectLst/>
              <a:uFillTx/>
              <a:latin typeface="Neue Haas Grotesk Text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70"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71" name="PlaceHolder 1"/>
          <p:cNvSpPr>
            <a:spLocks noGrp="1"/>
          </p:cNvSpPr>
          <p:nvPr>
            <p:ph type="title"/>
          </p:nvPr>
        </p:nvSpPr>
        <p:spPr>
          <a:xfrm>
            <a:off x="612720" y="603360"/>
            <a:ext cx="4361400" cy="152676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Size of the fleet </a:t>
            </a:r>
            <a:endParaRPr lang="pl-PL" sz="3600" b="0" u="none" strike="noStrike">
              <a:solidFill>
                <a:schemeClr val="dk1"/>
              </a:solidFill>
              <a:effectLst/>
              <a:uFillTx/>
              <a:latin typeface="Neue Haas Grotesk Text Pro"/>
            </a:endParaRPr>
          </a:p>
        </p:txBody>
      </p:sp>
      <p:sp>
        <p:nvSpPr>
          <p:cNvPr id="72" name="PlaceHolder 2"/>
          <p:cNvSpPr>
            <a:spLocks noGrp="1"/>
          </p:cNvSpPr>
          <p:nvPr>
            <p:ph/>
          </p:nvPr>
        </p:nvSpPr>
        <p:spPr>
          <a:xfrm>
            <a:off x="612720" y="2146680"/>
            <a:ext cx="5013000" cy="417348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rPr>
              <a:t>The company has a fleet of 12 delivery trucks. It contains:</a:t>
            </a:r>
            <a:endParaRPr lang="pl-PL" sz="18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Calibri"/>
              <a:buChar char="-"/>
              <a:tabLst>
                <a:tab pos="0" algn="l"/>
              </a:tabLst>
            </a:pPr>
            <a:r>
              <a:rPr lang="en-US" sz="1800" b="0" u="none" strike="noStrike">
                <a:solidFill>
                  <a:schemeClr val="dk1"/>
                </a:solidFill>
                <a:effectLst/>
                <a:uFillTx/>
                <a:latin typeface="Neue Haas Grotesk Text Pro"/>
              </a:rPr>
              <a:t>7 box trucks running on petrol produced in 2005</a:t>
            </a:r>
            <a:endParaRPr lang="pl-PL" sz="18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Calibri"/>
              <a:buChar char="-"/>
              <a:tabLst>
                <a:tab pos="0" algn="l"/>
              </a:tabLst>
            </a:pPr>
            <a:r>
              <a:rPr lang="en-US" sz="1800" b="0" u="none" strike="noStrike">
                <a:solidFill>
                  <a:schemeClr val="dk1"/>
                </a:solidFill>
                <a:effectLst/>
                <a:uFillTx/>
                <a:latin typeface="Neue Haas Grotesk Text Pro"/>
              </a:rPr>
              <a:t>5 box trucks also running on petrol produced in 2000</a:t>
            </a:r>
            <a:endParaRPr lang="pl-PL" sz="18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Calibri"/>
              <a:buChar char="-"/>
              <a:tabLst>
                <a:tab pos="0" algn="l"/>
              </a:tabLst>
            </a:pPr>
            <a:r>
              <a:rPr lang="en-US" sz="1800" b="0" u="none" strike="noStrike">
                <a:solidFill>
                  <a:schemeClr val="dk1"/>
                </a:solidFill>
                <a:effectLst/>
                <a:uFillTx/>
                <a:latin typeface="Neue Haas Grotesk Text Pro"/>
              </a:rPr>
              <a:t>1 box truck running on diesel produced in 2009</a:t>
            </a:r>
            <a:endParaRPr lang="pl-PL" sz="18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1800" b="0" u="none" strike="noStrike">
              <a:solidFill>
                <a:schemeClr val="dk1"/>
              </a:solidFill>
              <a:effectLst/>
              <a:uFillTx/>
              <a:latin typeface="Neue Haas Grotesk Text Pro"/>
            </a:endParaRPr>
          </a:p>
        </p:txBody>
      </p:sp>
      <p:pic>
        <p:nvPicPr>
          <p:cNvPr id="73" name="Picture 3"/>
          <p:cNvPicPr/>
          <p:nvPr/>
        </p:nvPicPr>
        <p:blipFill>
          <a:blip r:embed="rId2"/>
          <a:srcRect l="4097" r="33869"/>
          <a:stretch/>
        </p:blipFill>
        <p:spPr>
          <a:xfrm>
            <a:off x="5818680" y="0"/>
            <a:ext cx="6373080" cy="6857640"/>
          </a:xfrm>
          <a:prstGeom prst="rect">
            <a:avLst/>
          </a:prstGeom>
          <a:noFill/>
          <a:ln w="0">
            <a:noFill/>
          </a:ln>
        </p:spPr>
      </p:pic>
      <p:sp>
        <p:nvSpPr>
          <p:cNvPr id="74" name="TextBox 4"/>
          <p:cNvSpPr/>
          <p:nvPr/>
        </p:nvSpPr>
        <p:spPr>
          <a:xfrm>
            <a:off x="5947200" y="6318360"/>
            <a:ext cx="6243480" cy="52272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400" b="0" u="none" strike="noStrike">
                <a:solidFill>
                  <a:schemeClr val="dk1"/>
                </a:solidFill>
                <a:effectLst/>
                <a:uFillTx/>
                <a:latin typeface="Neue Haas Grotesk Text Pro"/>
              </a:rPr>
              <a:t>Image 2. Trucks, </a:t>
            </a:r>
            <a:r>
              <a:rPr lang="en-US" sz="1400" b="0" u="none" strike="noStrike">
                <a:solidFill>
                  <a:schemeClr val="dk1"/>
                </a:solidFill>
                <a:effectLst/>
                <a:uFillTx/>
                <a:latin typeface="Neue Haas Grotesk Text Pro"/>
                <a:ea typeface="Neue Haas Grotesk Text Pro"/>
              </a:rPr>
              <a:t>https://otdw.net/2022/03/30/business-advantages-to-3pl-box-truck-deliveries/</a:t>
            </a:r>
            <a:endParaRPr lang="pl-PL" sz="1400" b="0" u="none" strike="noStrike">
              <a:solidFill>
                <a:srgbClr val="000000"/>
              </a:solidFill>
              <a:effectLst/>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75"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76" name="PlaceHolder 1"/>
          <p:cNvSpPr>
            <a:spLocks noGrp="1"/>
          </p:cNvSpPr>
          <p:nvPr>
            <p:ph type="title"/>
          </p:nvPr>
        </p:nvSpPr>
        <p:spPr>
          <a:xfrm>
            <a:off x="612720" y="1114920"/>
            <a:ext cx="4621320" cy="136044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The main problem</a:t>
            </a:r>
            <a:endParaRPr lang="pl-PL" sz="3600" b="0" u="none" strike="noStrike">
              <a:solidFill>
                <a:schemeClr val="dk1"/>
              </a:solidFill>
              <a:effectLst/>
              <a:uFillTx/>
              <a:latin typeface="Neue Haas Grotesk Text Pro"/>
            </a:endParaRPr>
          </a:p>
        </p:txBody>
      </p:sp>
      <p:sp>
        <p:nvSpPr>
          <p:cNvPr id="77" name="PlaceHolder 2"/>
          <p:cNvSpPr>
            <a:spLocks noGrp="1"/>
          </p:cNvSpPr>
          <p:nvPr>
            <p:ph/>
          </p:nvPr>
        </p:nvSpPr>
        <p:spPr>
          <a:xfrm>
            <a:off x="612720" y="2584080"/>
            <a:ext cx="4621320" cy="3158640"/>
          </a:xfrm>
          <a:prstGeom prst="rect">
            <a:avLst/>
          </a:prstGeom>
          <a:noFill/>
          <a:ln w="0">
            <a:noFill/>
          </a:ln>
        </p:spPr>
        <p:txBody>
          <a:bodyPr lIns="91440" tIns="45720" rIns="91440" bIns="45720" anchor="t">
            <a:normAutofit fontScale="92500" lnSpcReduction="9999"/>
          </a:bodyPr>
          <a:lstStyle/>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rPr>
              <a:t>The main problem of this imaginary company is the new regulations of European Green Deal, especially the part that contains the new regulations of public transport in city centers. The owner is afraid that he would need to quickly switch to new trucks to be able to still operate in this area. </a:t>
            </a:r>
            <a:endParaRPr lang="pl-PL" sz="18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r>
              <a:rPr lang="en-US" sz="1800" b="0" u="none" strike="noStrike">
                <a:solidFill>
                  <a:schemeClr val="dk1"/>
                </a:solidFill>
                <a:effectLst/>
                <a:uFillTx/>
                <a:latin typeface="Neue Haas Grotesk Text Pro"/>
              </a:rPr>
              <a:t>Next prat will focus on European Green Deal – what it is, it's main objectives and benefits of it.</a:t>
            </a:r>
            <a:endParaRPr lang="pl-PL" sz="1800" b="0" u="none" strike="noStrike">
              <a:solidFill>
                <a:schemeClr val="dk1"/>
              </a:solidFill>
              <a:effectLst/>
              <a:uFillTx/>
              <a:latin typeface="Neue Haas Grotesk Text Pro"/>
            </a:endParaRPr>
          </a:p>
        </p:txBody>
      </p:sp>
      <p:sp>
        <p:nvSpPr>
          <p:cNvPr id="78" name="TextBox 4"/>
          <p:cNvSpPr/>
          <p:nvPr/>
        </p:nvSpPr>
        <p:spPr>
          <a:xfrm>
            <a:off x="5720760" y="4608360"/>
            <a:ext cx="586044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endParaRPr lang="en-US" sz="1200" b="0" u="none" strike="noStrike">
              <a:solidFill>
                <a:schemeClr val="dk1"/>
              </a:solidFill>
              <a:effectLst/>
              <a:uFillTx/>
              <a:latin typeface="Neue Haas Grotesk Text Pro"/>
            </a:endParaRPr>
          </a:p>
        </p:txBody>
      </p:sp>
      <p:pic>
        <p:nvPicPr>
          <p:cNvPr id="79" name="Picture 5"/>
          <p:cNvPicPr/>
          <p:nvPr/>
        </p:nvPicPr>
        <p:blipFill>
          <a:blip r:embed="rId2"/>
          <a:stretch/>
        </p:blipFill>
        <p:spPr>
          <a:xfrm>
            <a:off x="6093360" y="1794240"/>
            <a:ext cx="5581800" cy="3036960"/>
          </a:xfrm>
          <a:prstGeom prst="rect">
            <a:avLst/>
          </a:prstGeom>
          <a:noFill/>
          <a:ln w="0">
            <a:noFill/>
          </a:ln>
        </p:spPr>
      </p:pic>
      <p:sp>
        <p:nvSpPr>
          <p:cNvPr id="80" name="TextBox 6"/>
          <p:cNvSpPr/>
          <p:nvPr/>
        </p:nvSpPr>
        <p:spPr>
          <a:xfrm>
            <a:off x="6077160" y="4994640"/>
            <a:ext cx="558612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dk1"/>
                </a:solidFill>
                <a:effectLst/>
                <a:uFillTx/>
                <a:latin typeface="Neue Haas Grotesk Text Pro"/>
              </a:rPr>
              <a:t>Image 3. </a:t>
            </a:r>
            <a:r>
              <a:rPr lang="en-US" sz="1200" b="0" u="none" strike="noStrike">
                <a:solidFill>
                  <a:schemeClr val="dk1"/>
                </a:solidFill>
                <a:effectLst/>
                <a:uFillTx/>
                <a:latin typeface="Neue Haas Grotesk Text Pro"/>
                <a:ea typeface="Neue Haas Grotesk Text Pro"/>
              </a:rPr>
              <a:t>https://en.bia-bg.com/news/view/29664/</a:t>
            </a:r>
            <a:endParaRPr lang="pl-PL" sz="1200" b="0" u="none" strike="noStrike">
              <a:solidFill>
                <a:srgbClr val="000000"/>
              </a:solidFill>
              <a:effectLst/>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81" name="Rectangle 10">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82" name="PlaceHolder 1"/>
          <p:cNvSpPr>
            <a:spLocks noGrp="1"/>
          </p:cNvSpPr>
          <p:nvPr>
            <p:ph type="title"/>
          </p:nvPr>
        </p:nvSpPr>
        <p:spPr>
          <a:xfrm>
            <a:off x="720" y="-5040"/>
            <a:ext cx="4621320" cy="136044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What is European Green Deal</a:t>
            </a:r>
            <a:endParaRPr lang="pl-PL" sz="3600" b="0" u="none" strike="noStrike">
              <a:solidFill>
                <a:schemeClr val="dk1"/>
              </a:solidFill>
              <a:effectLst/>
              <a:uFillTx/>
              <a:latin typeface="Neue Haas Grotesk Text Pro"/>
            </a:endParaRPr>
          </a:p>
        </p:txBody>
      </p:sp>
      <p:sp>
        <p:nvSpPr>
          <p:cNvPr id="83" name="PlaceHolder 2"/>
          <p:cNvSpPr>
            <a:spLocks noGrp="1"/>
          </p:cNvSpPr>
          <p:nvPr>
            <p:ph/>
          </p:nvPr>
        </p:nvSpPr>
        <p:spPr>
          <a:xfrm>
            <a:off x="720" y="1348560"/>
            <a:ext cx="5198400" cy="4140000"/>
          </a:xfrm>
          <a:prstGeom prst="rect">
            <a:avLst/>
          </a:prstGeom>
          <a:noFill/>
          <a:ln w="0">
            <a:noFill/>
          </a:ln>
        </p:spPr>
        <p:txBody>
          <a:bodyPr lIns="91440" tIns="45720" rIns="91440" bIns="45720" anchor="t">
            <a:normAutofit/>
          </a:bodyPr>
          <a:lstStyle/>
          <a:p>
            <a:pPr marL="228600" indent="-228600" defTabSz="914400">
              <a:lnSpc>
                <a:spcPct val="110000"/>
              </a:lnSpc>
              <a:spcBef>
                <a:spcPts val="1001"/>
              </a:spcBef>
              <a:buNone/>
              <a:tabLst>
                <a:tab pos="0" algn="l"/>
              </a:tabLst>
            </a:pPr>
            <a:r>
              <a:rPr lang="en-US" sz="1800" b="0" u="none" strike="noStrike">
                <a:solidFill>
                  <a:schemeClr val="dk1"/>
                </a:solidFill>
                <a:effectLst/>
                <a:uFillTx/>
                <a:latin typeface="Neue Haas Grotesk Text Pro"/>
                <a:ea typeface="Neue Haas Grotesk Text Pro"/>
              </a:rPr>
              <a:t>The European Green Deal is the European Union's long-term strategy to make Europe's economy more sustainable while addressing climate change, protecting biodiversity, and improving people's quality of life. It was presented by the European Commission in 2019.</a:t>
            </a:r>
            <a:endParaRPr lang="pl-PL" sz="1800" b="0" u="none" strike="noStrike">
              <a:solidFill>
                <a:schemeClr val="dk1"/>
              </a:solidFill>
              <a:effectLst/>
              <a:uFillTx/>
              <a:latin typeface="Neue Haas Grotesk Text Pro"/>
            </a:endParaRPr>
          </a:p>
          <a:p>
            <a:pPr marL="228600" indent="-228600" defTabSz="914400">
              <a:lnSpc>
                <a:spcPct val="110000"/>
              </a:lnSpc>
              <a:spcBef>
                <a:spcPts val="1001"/>
              </a:spcBef>
              <a:buNone/>
              <a:tabLst>
                <a:tab pos="0" algn="l"/>
              </a:tabLst>
            </a:pPr>
            <a:r>
              <a:rPr lang="en-US" sz="1800" b="0" u="none" strike="noStrike">
                <a:solidFill>
                  <a:schemeClr val="dk1"/>
                </a:solidFill>
                <a:effectLst/>
                <a:uFillTx/>
                <a:latin typeface="Neue Haas Grotesk Text Pro"/>
                <a:ea typeface="Neue Haas Grotesk Text Pro"/>
              </a:rPr>
              <a:t>Its main goal is for the European Union to become climate neutral by 2050, meaning that it will remove or offset as much greenhouse gas from the atmosphere as it emits.</a:t>
            </a:r>
            <a:endParaRPr lang="pl-PL" sz="1800" b="0" u="none" strike="noStrike">
              <a:solidFill>
                <a:schemeClr val="dk1"/>
              </a:solidFill>
              <a:effectLst/>
              <a:uFillTx/>
              <a:latin typeface="Neue Haas Grotesk Text Pro"/>
            </a:endParaRPr>
          </a:p>
          <a:p>
            <a:pPr indent="0" defTabSz="914400">
              <a:lnSpc>
                <a:spcPct val="110000"/>
              </a:lnSpc>
              <a:spcBef>
                <a:spcPts val="1001"/>
              </a:spcBef>
              <a:buNone/>
              <a:tabLst>
                <a:tab pos="0" algn="l"/>
              </a:tabLst>
            </a:pPr>
            <a:endParaRPr lang="pl-PL" sz="1500" b="0" u="none" strike="noStrike">
              <a:solidFill>
                <a:schemeClr val="dk1"/>
              </a:solidFill>
              <a:effectLst/>
              <a:uFillTx/>
              <a:latin typeface="Neue Haas Grotesk Text Pro"/>
            </a:endParaRPr>
          </a:p>
        </p:txBody>
      </p:sp>
      <p:pic>
        <p:nvPicPr>
          <p:cNvPr id="84" name="Picture 3"/>
          <p:cNvPicPr/>
          <p:nvPr/>
        </p:nvPicPr>
        <p:blipFill>
          <a:blip r:embed="rId2"/>
          <a:stretch/>
        </p:blipFill>
        <p:spPr>
          <a:xfrm>
            <a:off x="5344920" y="2330280"/>
            <a:ext cx="6841800" cy="2555280"/>
          </a:xfrm>
          <a:prstGeom prst="rect">
            <a:avLst/>
          </a:prstGeom>
          <a:noFill/>
          <a:ln w="0">
            <a:noFill/>
          </a:ln>
        </p:spPr>
      </p:pic>
      <p:sp>
        <p:nvSpPr>
          <p:cNvPr id="85" name="TextBox 4"/>
          <p:cNvSpPr/>
          <p:nvPr/>
        </p:nvSpPr>
        <p:spPr>
          <a:xfrm>
            <a:off x="5396400" y="4871880"/>
            <a:ext cx="666576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dk1"/>
                </a:solidFill>
                <a:effectLst/>
                <a:uFillTx/>
                <a:latin typeface="Neue Haas Grotesk Text Pro"/>
              </a:rPr>
              <a:t>Image 4. https://eufreshness.eu/index.php/green-deal</a:t>
            </a:r>
            <a:endParaRPr lang="pl-PL" sz="1200" b="0" u="none" strike="noStrike">
              <a:solidFill>
                <a:srgbClr val="000000"/>
              </a:solidFill>
              <a:effectLst/>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a:buNone/>
            </a:pPr>
            <a:endParaRPr lang="pl-PL" sz="3600" b="1" u="none" strike="noStrike">
              <a:solidFill>
                <a:schemeClr val="dk1"/>
              </a:solidFill>
              <a:effectLst/>
              <a:uFillTx/>
              <a:latin typeface="Neue Haas Grotesk Text Pro"/>
            </a:endParaRPr>
          </a:p>
        </p:txBody>
      </p:sp>
      <p:pic>
        <p:nvPicPr>
          <p:cNvPr id="87" name="Picture 86">
            <a:hlinkClick r:id="" action="ppaction://media"/>
          </p:cNvPr>
          <p:cNvPicPr/>
          <p:nvPr>
            <a:videoFile r:link="rId1"/>
            <p:extLst>
              <p:ext uri="{DAA4B4D4-6D71-4841-9C94-3DE7FCFB9230}">
                <p14:media xmlns:p14="http://schemas.microsoft.com/office/powerpoint/2010/main" r:link="rId2"/>
              </p:ext>
            </p:extLst>
          </p:nvPr>
        </p:nvPicPr>
        <p:blipFill>
          <a:blip r:embed="rId4"/>
          <a:stretch>
            <a:fillRect/>
          </a:stretch>
        </p:blipFill>
        <p:spPr>
          <a:xfrm>
            <a:off x="1311480" y="832680"/>
            <a:ext cx="9563400" cy="5409360"/>
          </a:xfrm>
          <a:prstGeom prst="rect">
            <a:avLst/>
          </a:prstGeom>
          <a:ln w="0">
            <a:noFill/>
          </a:ln>
        </p:spPr>
      </p:pic>
      <p:sp>
        <p:nvSpPr>
          <p:cNvPr id="88" name="TextBox 4"/>
          <p:cNvSpPr/>
          <p:nvPr/>
        </p:nvSpPr>
        <p:spPr>
          <a:xfrm>
            <a:off x="1269720" y="6348600"/>
            <a:ext cx="6665760" cy="2458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000" b="0" u="none" strike="noStrike">
                <a:solidFill>
                  <a:schemeClr val="dk1"/>
                </a:solidFill>
                <a:effectLst/>
                <a:uFillTx/>
                <a:latin typeface="Neue Haas Grotesk Text Pro"/>
                <a:ea typeface="Neue Haas Grotesk Text Pro"/>
              </a:rPr>
              <a:t>https://www.youtube.com/watch?v=H37grur6HaU</a:t>
            </a:r>
            <a:endParaRPr lang="pl-PL" sz="1000" b="0" u="none" strike="noStrike">
              <a:solidFill>
                <a:srgbClr val="000000"/>
              </a:solidFill>
              <a:effectLst/>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89" name="Rectangle 14">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Neue Haas Grotesk Text Pro"/>
            </a:endParaRPr>
          </a:p>
        </p:txBody>
      </p:sp>
      <p:sp>
        <p:nvSpPr>
          <p:cNvPr id="90" name="PlaceHolder 1"/>
          <p:cNvSpPr>
            <a:spLocks noGrp="1"/>
          </p:cNvSpPr>
          <p:nvPr>
            <p:ph type="title"/>
          </p:nvPr>
        </p:nvSpPr>
        <p:spPr>
          <a:xfrm>
            <a:off x="720" y="-5040"/>
            <a:ext cx="4621320" cy="1360440"/>
          </a:xfrm>
          <a:prstGeom prst="rect">
            <a:avLst/>
          </a:prstGeom>
          <a:noFill/>
          <a:ln w="0">
            <a:noFill/>
          </a:ln>
        </p:spPr>
        <p:txBody>
          <a:bodyPr lIns="91440" tIns="45720" rIns="91440" bIns="45720" anchor="b">
            <a:normAutofit/>
          </a:bodyPr>
          <a:lstStyle/>
          <a:p>
            <a:pPr indent="0" defTabSz="914400">
              <a:lnSpc>
                <a:spcPct val="90000"/>
              </a:lnSpc>
              <a:buNone/>
            </a:pPr>
            <a:r>
              <a:rPr lang="en-US" sz="3600" b="1" u="none" strike="noStrike">
                <a:solidFill>
                  <a:schemeClr val="dk1"/>
                </a:solidFill>
                <a:effectLst/>
                <a:uFillTx/>
                <a:latin typeface="Neue Haas Grotesk Text Pro"/>
              </a:rPr>
              <a:t>Main objectives</a:t>
            </a:r>
            <a:br>
              <a:rPr sz="3600"/>
            </a:br>
            <a:endParaRPr lang="pl-PL" sz="3600" b="0" u="none" strike="noStrike">
              <a:solidFill>
                <a:schemeClr val="dk1"/>
              </a:solidFill>
              <a:effectLst/>
              <a:uFillTx/>
              <a:latin typeface="Neue Haas Grotesk Text Pro"/>
            </a:endParaRPr>
          </a:p>
        </p:txBody>
      </p:sp>
      <p:sp>
        <p:nvSpPr>
          <p:cNvPr id="91" name="PlaceHolder 2"/>
          <p:cNvSpPr>
            <a:spLocks noGrp="1"/>
          </p:cNvSpPr>
          <p:nvPr>
            <p:ph/>
          </p:nvPr>
        </p:nvSpPr>
        <p:spPr>
          <a:xfrm>
            <a:off x="720" y="771480"/>
            <a:ext cx="5406120" cy="6091200"/>
          </a:xfrm>
          <a:prstGeom prst="rect">
            <a:avLst/>
          </a:prstGeom>
          <a:noFill/>
          <a:ln w="0">
            <a:noFill/>
          </a:ln>
        </p:spPr>
        <p:txBody>
          <a:bodyPr lIns="91440" tIns="45720" rIns="91440" bIns="45720" anchor="t">
            <a:noAutofit/>
          </a:bodyPr>
          <a:lstStyle/>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Reducing greenhouse gas emissions by at least 55% by 2030 (compared with 1990 levels) and reaching net-zero emissions by 2050.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Transitioning to clean energy, including greater use of renewable sources such as wind and solar power.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Improving energy efficiency in buildings, industry, and transport.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Promoting sustainable transport, including electric vehicles, rail transport, and cleaner fuels.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Supporting a circular economy, where products are reused, repaired, and recycled to reduce waste.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Protecting biodiversity by restoring ecosystems, expanding protected areas, and reducing pollution.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Encouraging sustainable agriculture through initiatives such as the Farm to Fork Strategy, which aims to make food systems healthier and more environmentally friendly. </a:t>
            </a:r>
            <a:endParaRPr lang="pl-PL" sz="1600" b="0" u="none" strike="noStrike">
              <a:solidFill>
                <a:schemeClr val="dk1"/>
              </a:solidFill>
              <a:effectLst/>
              <a:uFillTx/>
              <a:latin typeface="Neue Haas Grotesk Text Pro"/>
            </a:endParaRPr>
          </a:p>
          <a:p>
            <a:pPr marL="228600" indent="-228600" defTabSz="914400">
              <a:lnSpc>
                <a:spcPct val="110000"/>
              </a:lnSpc>
              <a:spcBef>
                <a:spcPts val="1001"/>
              </a:spcBef>
              <a:buClr>
                <a:srgbClr val="000000"/>
              </a:buClr>
              <a:buFont typeface="Arial"/>
              <a:buChar char="•"/>
            </a:pPr>
            <a:r>
              <a:rPr lang="en-US" sz="1600" b="0" u="none" strike="noStrike">
                <a:solidFill>
                  <a:schemeClr val="dk1"/>
                </a:solidFill>
                <a:effectLst/>
                <a:uFillTx/>
                <a:latin typeface="Neue Haas Grotesk Text Pro"/>
                <a:ea typeface="Neue Haas Grotesk Text Pro"/>
              </a:rPr>
              <a:t>Reducing pollution in air, water, and soil through stricter environmental standards.</a:t>
            </a:r>
            <a:endParaRPr lang="pl-PL" sz="1600" b="0" u="none" strike="noStrike">
              <a:solidFill>
                <a:schemeClr val="dk1"/>
              </a:solidFill>
              <a:effectLst/>
              <a:uFillTx/>
              <a:latin typeface="Neue Haas Grotesk Text Pro"/>
            </a:endParaRPr>
          </a:p>
          <a:p>
            <a:pPr indent="0" defTabSz="914400">
              <a:lnSpc>
                <a:spcPct val="110000"/>
              </a:lnSpc>
              <a:spcBef>
                <a:spcPts val="1001"/>
              </a:spcBef>
              <a:buNone/>
            </a:pPr>
            <a:endParaRPr lang="pl-PL" sz="700" b="0" u="none" strike="noStrike">
              <a:solidFill>
                <a:schemeClr val="dk1"/>
              </a:solidFill>
              <a:effectLst/>
              <a:uFillTx/>
              <a:latin typeface="Neue Haas Grotesk Text Pro"/>
            </a:endParaRPr>
          </a:p>
        </p:txBody>
      </p:sp>
      <p:pic>
        <p:nvPicPr>
          <p:cNvPr id="92" name="Picture 4"/>
          <p:cNvPicPr/>
          <p:nvPr/>
        </p:nvPicPr>
        <p:blipFill>
          <a:blip r:embed="rId2"/>
          <a:stretch/>
        </p:blipFill>
        <p:spPr>
          <a:xfrm>
            <a:off x="5691240" y="1509840"/>
            <a:ext cx="5837400" cy="3837960"/>
          </a:xfrm>
          <a:prstGeom prst="rect">
            <a:avLst/>
          </a:prstGeom>
          <a:noFill/>
          <a:ln w="0">
            <a:noFill/>
          </a:ln>
        </p:spPr>
      </p:pic>
      <p:sp>
        <p:nvSpPr>
          <p:cNvPr id="93" name="TextBox 5"/>
          <p:cNvSpPr/>
          <p:nvPr/>
        </p:nvSpPr>
        <p:spPr>
          <a:xfrm>
            <a:off x="5479200" y="5244480"/>
            <a:ext cx="6072120" cy="43056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100" b="0" u="none" strike="noStrike">
                <a:solidFill>
                  <a:schemeClr val="dk1"/>
                </a:solidFill>
                <a:effectLst/>
                <a:uFillTx/>
                <a:latin typeface="Neue Haas Grotesk Text Pro"/>
              </a:rPr>
              <a:t>Image 5. </a:t>
            </a:r>
            <a:r>
              <a:rPr lang="en-US" sz="1100" b="0" u="none" strike="noStrike">
                <a:solidFill>
                  <a:schemeClr val="dk1"/>
                </a:solidFill>
                <a:effectLst/>
                <a:uFillTx/>
                <a:latin typeface="Neue Haas Grotesk Text Pro"/>
                <a:ea typeface="Neue Haas Grotesk Text Pro"/>
              </a:rPr>
              <a:t>https://www.researchgate.net/figure/European-Green-Deal-Source-EU-ASEAN-2022-EC-2019_fig3_367157948</a:t>
            </a:r>
            <a:endParaRPr lang="pl-PL" sz="1100" b="0" u="none" strike="noStrike">
              <a:solidFill>
                <a:srgbClr val="000000"/>
              </a:solidFill>
              <a:effectLst/>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a:buNone/>
            </a:pPr>
            <a:endParaRPr lang="pl-PL" sz="3600" b="1" u="none" strike="noStrike">
              <a:solidFill>
                <a:schemeClr val="dk1"/>
              </a:solidFill>
              <a:effectLst/>
              <a:uFillTx/>
              <a:latin typeface="Neue Haas Grotesk Text Pro"/>
            </a:endParaRPr>
          </a:p>
        </p:txBody>
      </p:sp>
      <p:pic>
        <p:nvPicPr>
          <p:cNvPr id="95" name="Picture 94">
            <a:hlinkClick r:id="" action="ppaction://media"/>
          </p:cNvPr>
          <p:cNvPicPr/>
          <p:nvPr>
            <a:videoFile r:link="rId1"/>
            <p:extLst>
              <p:ext uri="{DAA4B4D4-6D71-4841-9C94-3DE7FCFB9230}">
                <p14:media xmlns:p14="http://schemas.microsoft.com/office/powerpoint/2010/main" r:link="rId2"/>
              </p:ext>
            </p:extLst>
          </p:nvPr>
        </p:nvPicPr>
        <p:blipFill>
          <a:blip r:embed="rId4"/>
          <a:stretch>
            <a:fillRect/>
          </a:stretch>
        </p:blipFill>
        <p:spPr>
          <a:xfrm>
            <a:off x="1190160" y="655920"/>
            <a:ext cx="9817200" cy="5541840"/>
          </a:xfrm>
          <a:prstGeom prst="rect">
            <a:avLst/>
          </a:prstGeom>
          <a:ln w="0">
            <a:noFill/>
          </a:ln>
        </p:spPr>
      </p:pic>
      <p:sp>
        <p:nvSpPr>
          <p:cNvPr id="96" name="TextBox 4"/>
          <p:cNvSpPr/>
          <p:nvPr/>
        </p:nvSpPr>
        <p:spPr>
          <a:xfrm>
            <a:off x="1062720" y="6310080"/>
            <a:ext cx="9191160" cy="27648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defTabSz="914400">
              <a:lnSpc>
                <a:spcPct val="100000"/>
              </a:lnSpc>
            </a:pPr>
            <a:r>
              <a:rPr lang="en-US" sz="1200" b="0" u="none" strike="noStrike">
                <a:solidFill>
                  <a:schemeClr val="dk1"/>
                </a:solidFill>
                <a:effectLst/>
                <a:uFillTx/>
                <a:latin typeface="Neue Haas Grotesk Text Pro"/>
                <a:ea typeface="Neue Haas Grotesk Text Pro"/>
              </a:rPr>
              <a:t>https://www.youtube.com/watch?v=e-OiG6p2dHQ</a:t>
            </a:r>
            <a:endParaRPr lang="pl-PL" sz="1200" b="0" u="none" strike="noStrike">
              <a:solidFill>
                <a:srgbClr val="000000"/>
              </a:solidFill>
              <a:effectLst/>
              <a:uFillTx/>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612720" y="548640"/>
            <a:ext cx="10653120" cy="1131840"/>
          </a:xfrm>
          <a:prstGeom prst="rect">
            <a:avLst/>
          </a:prstGeom>
          <a:noFill/>
          <a:ln w="0">
            <a:noFill/>
          </a:ln>
        </p:spPr>
        <p:txBody>
          <a:bodyPr lIns="91440" tIns="45720" rIns="91440" bIns="45720" anchor="t">
            <a:noAutofit/>
          </a:bodyPr>
          <a:lstStyle/>
          <a:p>
            <a:pPr indent="0" defTabSz="914400">
              <a:lnSpc>
                <a:spcPct val="90000"/>
              </a:lnSpc>
              <a:buNone/>
            </a:pPr>
            <a:r>
              <a:rPr lang="en-US" sz="3600" b="1" u="none" strike="noStrike">
                <a:solidFill>
                  <a:schemeClr val="dk1"/>
                </a:solidFill>
                <a:effectLst/>
                <a:uFillTx/>
                <a:latin typeface="Neue Haas Grotesk Text Pro"/>
              </a:rPr>
              <a:t>Benefits of European Green Deal</a:t>
            </a:r>
            <a:endParaRPr lang="pl-PL" sz="3600" b="0" u="none" strike="noStrike">
              <a:solidFill>
                <a:schemeClr val="dk1"/>
              </a:solidFill>
              <a:effectLst/>
              <a:uFillTx/>
              <a:latin typeface="Neue Haas Grotesk Text Pro"/>
            </a:endParaRPr>
          </a:p>
        </p:txBody>
      </p:sp>
      <p:sp>
        <p:nvSpPr>
          <p:cNvPr id="98" name="PlaceHolder 2"/>
          <p:cNvSpPr>
            <a:spLocks noGrp="1"/>
          </p:cNvSpPr>
          <p:nvPr>
            <p:ph/>
          </p:nvPr>
        </p:nvSpPr>
        <p:spPr>
          <a:xfrm>
            <a:off x="334800" y="1581840"/>
            <a:ext cx="10931400" cy="4346280"/>
          </a:xfrm>
          <a:prstGeom prst="rect">
            <a:avLst/>
          </a:prstGeom>
          <a:noFill/>
          <a:ln w="0">
            <a:noFill/>
          </a:ln>
        </p:spPr>
        <p:txBody>
          <a:bodyPr lIns="91440" tIns="45720" rIns="91440" bIns="45720" anchor="t">
            <a:normAutofit/>
          </a:bodyPr>
          <a:lstStyle/>
          <a:p>
            <a:pPr indent="0" defTabSz="914400">
              <a:lnSpc>
                <a:spcPct val="120000"/>
              </a:lnSpc>
              <a:spcBef>
                <a:spcPts val="1001"/>
              </a:spcBef>
              <a:buNone/>
              <a:tabLst>
                <a:tab pos="0" algn="l"/>
              </a:tabLst>
            </a:pPr>
            <a:r>
              <a:rPr lang="en-US" sz="2000" b="0" u="none" strike="noStrike">
                <a:solidFill>
                  <a:schemeClr val="dk1"/>
                </a:solidFill>
                <a:effectLst/>
                <a:uFillTx/>
                <a:latin typeface="Neue Haas Grotesk Text Pro"/>
              </a:rPr>
              <a:t>Benefits of European Green Deal</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Supporters argue that the European Green Deal can:</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Help combat climate change.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Improve air and water quality.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Create new jobs in renewable energy and green industries.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Reduce dependence on imported fossil fuels. </a:t>
            </a:r>
            <a:endParaRPr lang="pl-PL" sz="2000" b="0" u="none" strike="noStrike">
              <a:solidFill>
                <a:schemeClr val="dk1"/>
              </a:solidFill>
              <a:effectLst/>
              <a:uFillTx/>
              <a:latin typeface="Neue Haas Grotesk Text Pro"/>
            </a:endParaRPr>
          </a:p>
          <a:p>
            <a:pPr marL="228600" indent="-228600" defTabSz="914400">
              <a:lnSpc>
                <a:spcPct val="120000"/>
              </a:lnSpc>
              <a:spcBef>
                <a:spcPts val="1001"/>
              </a:spcBef>
              <a:buClr>
                <a:srgbClr val="000000"/>
              </a:buClr>
              <a:buFont typeface="Arial"/>
              <a:buChar char="•"/>
              <a:tabLst>
                <a:tab pos="0" algn="l"/>
              </a:tabLst>
            </a:pPr>
            <a:r>
              <a:rPr lang="en-US" sz="2000" b="0" u="none" strike="noStrike">
                <a:solidFill>
                  <a:schemeClr val="dk1"/>
                </a:solidFill>
                <a:effectLst/>
                <a:uFillTx/>
                <a:latin typeface="Neue Haas Grotesk Text Pro"/>
                <a:ea typeface="Neue Haas Grotesk Text Pro"/>
              </a:rPr>
              <a:t>Improve public health through lower pollution. </a:t>
            </a:r>
            <a:endParaRPr lang="pl-PL" sz="2000" b="0" u="none" strike="noStrike">
              <a:solidFill>
                <a:schemeClr val="dk1"/>
              </a:solidFill>
              <a:effectLst/>
              <a:uFillTx/>
              <a:latin typeface="Neue Haas Grotesk Text Pro"/>
            </a:endParaRPr>
          </a:p>
          <a:p>
            <a:pPr indent="0" defTabSz="914400">
              <a:lnSpc>
                <a:spcPct val="120000"/>
              </a:lnSpc>
              <a:spcBef>
                <a:spcPts val="1001"/>
              </a:spcBef>
              <a:buNone/>
              <a:tabLst>
                <a:tab pos="0" algn="l"/>
              </a:tabLst>
            </a:pPr>
            <a:endParaRPr lang="pl-PL" sz="2000" b="0" u="none" strike="noStrike">
              <a:solidFill>
                <a:schemeClr val="dk1"/>
              </a:solidFill>
              <a:effectLst/>
              <a:uFillTx/>
              <a:latin typeface="Neue Haas Grotesk Text Pro"/>
            </a:endParaRPr>
          </a:p>
        </p:txBody>
      </p:sp>
    </p:spTree>
  </p:cSld>
  <p:clrMapOvr>
    <a:masterClrMapping/>
  </p:clrMapOvr>
</p:sld>
</file>

<file path=ppt/theme/theme1.xml><?xml version="1.0" encoding="utf-8"?>
<a:theme xmlns:a="http://schemas.openxmlformats.org/drawingml/2006/main" name="VanillaVTI">
  <a:themeElements>
    <a:clrScheme name="Vanilla">
      <a:dk1>
        <a:srgbClr val="000000"/>
      </a:dk1>
      <a:lt1>
        <a:srgbClr val="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ff1fd8c2-a002-46b2-9f06-a6b993e827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22791D8B0AC374E8A1602D7AFCAF802" ma:contentTypeVersion="8" ma:contentTypeDescription="Utwórz nowy dokument." ma:contentTypeScope="" ma:versionID="9004efa9f0ea536ff48b477764870fbb">
  <xsd:schema xmlns:xsd="http://www.w3.org/2001/XMLSchema" xmlns:xs="http://www.w3.org/2001/XMLSchema" xmlns:p="http://schemas.microsoft.com/office/2006/metadata/properties" xmlns:ns2="ff1fd8c2-a002-46b2-9f06-a6b993e827bb" targetNamespace="http://schemas.microsoft.com/office/2006/metadata/properties" ma:root="true" ma:fieldsID="f2b022b371f6e9ee200aafa1dba7e519" ns2:_="">
    <xsd:import namespace="ff1fd8c2-a002-46b2-9f06-a6b993e827bb"/>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fd8c2-a002-46b2-9f06-a6b993e827b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2691E9-E0BE-4A66-AA20-30B27312BBFC}">
  <ds:schemaRefs>
    <ds:schemaRef ds:uri="ff1fd8c2-a002-46b2-9f06-a6b993e827bb"/>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B94E15DD-1BE7-42CE-835E-EE0FB4772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fd8c2-a002-46b2-9f06-a6b993e82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A38F17-9045-4DB2-B712-481BB6DC1E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2472</Words>
  <Application>Microsoft Macintosh PowerPoint</Application>
  <PresentationFormat>Widescreen</PresentationFormat>
  <Paragraphs>150</Paragraphs>
  <Slides>29</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Neue Haas Grotesk Text Pro</vt:lpstr>
      <vt:lpstr>Symbol</vt:lpstr>
      <vt:lpstr>Times New Roman</vt:lpstr>
      <vt:lpstr>Wingdings</vt:lpstr>
      <vt:lpstr>VanillaVTI</vt:lpstr>
      <vt:lpstr>The case study of a transport firm and European Green Deal</vt:lpstr>
      <vt:lpstr>Introduction of a transport firm</vt:lpstr>
      <vt:lpstr>Size of the fleet </vt:lpstr>
      <vt:lpstr>The main problem</vt:lpstr>
      <vt:lpstr>What is European Green Deal</vt:lpstr>
      <vt:lpstr>PowerPoint Presentation</vt:lpstr>
      <vt:lpstr>Main objectives </vt:lpstr>
      <vt:lpstr>PowerPoint Presentation</vt:lpstr>
      <vt:lpstr>Benefits of European Green Deal</vt:lpstr>
      <vt:lpstr>Challenges of European Green Deal </vt:lpstr>
      <vt:lpstr>The main point of worry </vt:lpstr>
      <vt:lpstr>What is a Low Emission Zone</vt:lpstr>
      <vt:lpstr>Where are they in Poland?</vt:lpstr>
      <vt:lpstr>The point of LEZ</vt:lpstr>
      <vt:lpstr>Objectives of LEZ</vt:lpstr>
      <vt:lpstr>Benefits and challenges to Low Emission Zones</vt:lpstr>
      <vt:lpstr>Main standards included into the LEZ</vt:lpstr>
      <vt:lpstr>Euro 1</vt:lpstr>
      <vt:lpstr>Euro 2</vt:lpstr>
      <vt:lpstr>Euro 3</vt:lpstr>
      <vt:lpstr>Euro 4</vt:lpstr>
      <vt:lpstr>Euro 5</vt:lpstr>
      <vt:lpstr>Euro 6</vt:lpstr>
      <vt:lpstr>Euro 7</vt:lpstr>
      <vt:lpstr>Reaction of population on LEZ and on European Green Deal</vt:lpstr>
      <vt:lpstr>PowerPoint Presentation</vt:lpstr>
      <vt:lpstr>Ways to check if you need to worry</vt:lpstr>
      <vt:lpstr>Summary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VF</cp:lastModifiedBy>
  <cp:revision>563</cp:revision>
  <dcterms:created xsi:type="dcterms:W3CDTF">2026-06-18T16:17:23Z</dcterms:created>
  <dcterms:modified xsi:type="dcterms:W3CDTF">2026-07-07T09:50:26Z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29</vt:i4>
  </property>
  <property fmtid="{D5CDD505-2E9C-101B-9397-08002B2CF9AE}" pid="4" name="ContentTypeId">
    <vt:lpwstr>0x010100122791D8B0AC374E8A1602D7AFCAF802</vt:lpwstr>
  </property>
</Properties>
</file>