
<file path=[Content_Types].xml><?xml version="1.0" encoding="utf-8"?>
<Types xmlns="http://schemas.openxmlformats.org/package/2006/content-types">
  <Default Extension="rels" ContentType="application/vnd.openxmlformats-package.relationships+xml"/>
  <Default Extension="xml" ContentType="application/xml"/>
  <Default Extension="mp4" ContentType="video/mp4"/>
  <Default Extension="fntdata" ContentType="application/x-fontdata"/>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y="10287000" cx="18288000"/>
  <p:notesSz cx="6858000" cy="9144000"/>
  <p:embeddedFontLst>
    <p:embeddedFont>
      <p:font typeface="Canva Sans" panose="020B0604020202020204" charset="0"/>
      <p:regular r:id="rId21"/>
    </p:embeddedFont>
    <p:embeddedFont>
      <p:font typeface="Hangyaboly" panose="020B0604020202020204" charset="0"/>
      <p:regular r:id="rId22"/>
    </p:embeddedFont>
    <p:embeddedFont>
      <p:font typeface="Poppins" panose="00000500000000000000" pitchFamily="2" charset="-18"/>
      <p:regular r:id="rId23"/>
    </p:embeddedFont>
    <p:embeddedFont>
      <p:font typeface="Poppins Bold" panose="020B0604020202020204" charset="-18"/>
      <p:regular r:id="rId24"/>
    </p:embeddedFont>
    <p:embeddedFont>
      <p:font typeface="Poppins Medium" panose="00000600000000000000" pitchFamily="2" charset="-18"/>
      <p:regular r:id="rId25"/>
    </p:embeddedFont>
  </p:embeddedFontLst>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autoAdjust="0"/>
    <p:restoredTop sz="94622" autoAdjust="0"/>
  </p:normalViewPr>
  <p:slideViewPr>
    <p:cSldViewPr>
      <p:cViewPr varScale="1">
        <p:scale>
          <a:sx n="52" d="100"/>
          <a:sy n="52" d="100"/>
        </p:scale>
        <p:origin x="8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font" Target="fonts/font1.fntdata"/><Relationship Id="rId22" Type="http://schemas.openxmlformats.org/officeDocument/2006/relationships/font" Target="fonts/font2.fntdata"/><Relationship Id="rId23" Type="http://schemas.openxmlformats.org/officeDocument/2006/relationships/font" Target="fonts/font3.fntdata"/><Relationship Id="rId24" Type="http://schemas.openxmlformats.org/officeDocument/2006/relationships/font" Target="fonts/font4.fntdata"/><Relationship Id="rId25" Type="http://schemas.openxmlformats.org/officeDocument/2006/relationships/font" Target="fonts/font5.fntdata"/><Relationship Id="rId26" Type="http://schemas.openxmlformats.org/officeDocument/2006/relationships/tableStyles" Target="tableStyle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81" name=""/>
        <p:cNvGrpSpPr/>
        <p:nvPr/>
      </p:nvGrpSpPr>
      <p:grpSpPr>
        <a:xfrm>
          <a:off x="0" y="0"/>
          <a:ext cx="0" cy="0"/>
          <a:chOff x="0" y="0"/>
          <a:chExt cx="0" cy="0"/>
        </a:xfrm>
      </p:grpSpPr>
      <p:sp>
        <p:nvSpPr>
          <p:cNvPr id="1048814"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815"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816"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817"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818"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819"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70" name=""/>
        <p:cNvGrpSpPr/>
        <p:nvPr/>
      </p:nvGrpSpPr>
      <p:grpSpPr>
        <a:xfrm>
          <a:off x="0" y="0"/>
          <a:ext cx="0" cy="0"/>
          <a:chOff x="0" y="0"/>
          <a:chExt cx="0" cy="0"/>
        </a:xfrm>
      </p:grpSpPr>
      <p:sp>
        <p:nvSpPr>
          <p:cNvPr id="1048759" name="Title 1"/>
          <p:cNvSpPr>
            <a:spLocks noGrp="1"/>
          </p:cNvSpPr>
          <p:nvPr>
            <p:ph type="ctrTitle"/>
          </p:nvPr>
        </p:nvSpPr>
        <p:spPr>
          <a:xfrm>
            <a:off x="685800" y="2130425"/>
            <a:ext cx="7772400" cy="1470025"/>
          </a:xfrm>
        </p:spPr>
        <p:txBody>
          <a:bodyPr/>
          <a:p>
            <a:r>
              <a:rPr lang="en-US"/>
              <a:t>Click to edit Master title style</a:t>
            </a:r>
          </a:p>
        </p:txBody>
      </p:sp>
      <p:sp>
        <p:nvSpPr>
          <p:cNvPr id="1048760"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p>
        </p:txBody>
      </p:sp>
      <p:sp>
        <p:nvSpPr>
          <p:cNvPr id="1048761" name="Date Placeholder 3"/>
          <p:cNvSpPr>
            <a:spLocks noGrp="1"/>
          </p:cNvSpPr>
          <p:nvPr>
            <p:ph type="dt" sz="half" idx="10"/>
          </p:nvPr>
        </p:nvSpPr>
        <p:spPr/>
        <p:txBody>
          <a:bodyPr/>
          <a:p>
            <a:fld id="{1D8BD707-D9CF-40AE-B4C6-C98DA3205C09}" type="datetimeFigureOut">
              <a:rPr lang="en-US" smtClean="0"/>
              <a:t>7/2/2026</a:t>
            </a:fld>
            <a:endParaRPr lang="en-US"/>
          </a:p>
        </p:txBody>
      </p:sp>
      <p:sp>
        <p:nvSpPr>
          <p:cNvPr id="1048762" name="Footer Placeholder 4"/>
          <p:cNvSpPr>
            <a:spLocks noGrp="1"/>
          </p:cNvSpPr>
          <p:nvPr>
            <p:ph type="ftr" sz="quarter" idx="11"/>
          </p:nvPr>
        </p:nvSpPr>
        <p:spPr/>
        <p:txBody>
          <a:bodyPr/>
          <a:p>
            <a:endParaRPr lang="en-US"/>
          </a:p>
        </p:txBody>
      </p:sp>
      <p:sp>
        <p:nvSpPr>
          <p:cNvPr id="1048763"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5" name=""/>
        <p:cNvGrpSpPr/>
        <p:nvPr/>
      </p:nvGrpSpPr>
      <p:grpSpPr>
        <a:xfrm>
          <a:off x="0" y="0"/>
          <a:ext cx="0" cy="0"/>
          <a:chOff x="0" y="0"/>
          <a:chExt cx="0" cy="0"/>
        </a:xfrm>
      </p:grpSpPr>
      <p:sp>
        <p:nvSpPr>
          <p:cNvPr id="1048784" name="Title 1"/>
          <p:cNvSpPr>
            <a:spLocks noGrp="1"/>
          </p:cNvSpPr>
          <p:nvPr>
            <p:ph type="title"/>
          </p:nvPr>
        </p:nvSpPr>
        <p:spPr/>
        <p:txBody>
          <a:bodyPr/>
          <a:p>
            <a:r>
              <a:rPr lang="en-US"/>
              <a:t>Click to edit Master title style</a:t>
            </a:r>
          </a:p>
        </p:txBody>
      </p:sp>
      <p:sp>
        <p:nvSpPr>
          <p:cNvPr id="1048785"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6" name="Date Placeholder 3"/>
          <p:cNvSpPr>
            <a:spLocks noGrp="1"/>
          </p:cNvSpPr>
          <p:nvPr>
            <p:ph type="dt" sz="half" idx="10"/>
          </p:nvPr>
        </p:nvSpPr>
        <p:spPr/>
        <p:txBody>
          <a:bodyPr/>
          <a:p>
            <a:fld id="{1D8BD707-D9CF-40AE-B4C6-C98DA3205C09}" type="datetimeFigureOut">
              <a:rPr lang="en-US" smtClean="0"/>
              <a:t>7/2/2026</a:t>
            </a:fld>
            <a:endParaRPr lang="en-US"/>
          </a:p>
        </p:txBody>
      </p:sp>
      <p:sp>
        <p:nvSpPr>
          <p:cNvPr id="1048787" name="Footer Placeholder 4"/>
          <p:cNvSpPr>
            <a:spLocks noGrp="1"/>
          </p:cNvSpPr>
          <p:nvPr>
            <p:ph type="ftr" sz="quarter" idx="11"/>
          </p:nvPr>
        </p:nvSpPr>
        <p:spPr/>
        <p:txBody>
          <a:bodyPr/>
          <a:p>
            <a:endParaRPr lang="en-US"/>
          </a:p>
        </p:txBody>
      </p:sp>
      <p:sp>
        <p:nvSpPr>
          <p:cNvPr id="1048788"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2" name=""/>
        <p:cNvGrpSpPr/>
        <p:nvPr/>
      </p:nvGrpSpPr>
      <p:grpSpPr>
        <a:xfrm>
          <a:off x="0" y="0"/>
          <a:ext cx="0" cy="0"/>
          <a:chOff x="0" y="0"/>
          <a:chExt cx="0" cy="0"/>
        </a:xfrm>
      </p:grpSpPr>
      <p:sp>
        <p:nvSpPr>
          <p:cNvPr id="1048768" name="Vertical Title 1"/>
          <p:cNvSpPr>
            <a:spLocks noGrp="1"/>
          </p:cNvSpPr>
          <p:nvPr>
            <p:ph type="title" orient="vert"/>
          </p:nvPr>
        </p:nvSpPr>
        <p:spPr>
          <a:xfrm>
            <a:off x="6629400" y="274638"/>
            <a:ext cx="2057400" cy="5851525"/>
          </a:xfrm>
        </p:spPr>
        <p:txBody>
          <a:bodyPr vert="eaVert"/>
          <a:p>
            <a:r>
              <a:rPr lang="en-US"/>
              <a:t>Click to edit Master title style</a:t>
            </a:r>
          </a:p>
        </p:txBody>
      </p:sp>
      <p:sp>
        <p:nvSpPr>
          <p:cNvPr id="1048769" name="Vertical Text Placeholder 2"/>
          <p:cNvSpPr>
            <a:spLocks noGrp="1"/>
          </p:cNvSpPr>
          <p:nvPr>
            <p:ph type="body" orient="vert" idx="1"/>
          </p:nvPr>
        </p:nvSpPr>
        <p:spPr>
          <a:xfrm>
            <a:off x="457200" y="274638"/>
            <a:ext cx="6019800" cy="5851525"/>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0" name="Date Placeholder 3"/>
          <p:cNvSpPr>
            <a:spLocks noGrp="1"/>
          </p:cNvSpPr>
          <p:nvPr>
            <p:ph type="dt" sz="half" idx="10"/>
          </p:nvPr>
        </p:nvSpPr>
        <p:spPr/>
        <p:txBody>
          <a:bodyPr/>
          <a:p>
            <a:fld id="{1D8BD707-D9CF-40AE-B4C6-C98DA3205C09}" type="datetimeFigureOut">
              <a:rPr lang="en-US" smtClean="0"/>
              <a:t>7/2/2026</a:t>
            </a:fld>
            <a:endParaRPr lang="en-US"/>
          </a:p>
        </p:txBody>
      </p:sp>
      <p:sp>
        <p:nvSpPr>
          <p:cNvPr id="1048771" name="Footer Placeholder 4"/>
          <p:cNvSpPr>
            <a:spLocks noGrp="1"/>
          </p:cNvSpPr>
          <p:nvPr>
            <p:ph type="ftr" sz="quarter" idx="11"/>
          </p:nvPr>
        </p:nvSpPr>
        <p:spPr/>
        <p:txBody>
          <a:bodyPr/>
          <a:p>
            <a:endParaRPr lang="en-US"/>
          </a:p>
        </p:txBody>
      </p:sp>
      <p:sp>
        <p:nvSpPr>
          <p:cNvPr id="1048772"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73" name=""/>
        <p:cNvGrpSpPr/>
        <p:nvPr/>
      </p:nvGrpSpPr>
      <p:grpSpPr>
        <a:xfrm>
          <a:off x="0" y="0"/>
          <a:ext cx="0" cy="0"/>
          <a:chOff x="0" y="0"/>
          <a:chExt cx="0" cy="0"/>
        </a:xfrm>
      </p:grpSpPr>
      <p:sp>
        <p:nvSpPr>
          <p:cNvPr id="1048773" name="Title 1"/>
          <p:cNvSpPr>
            <a:spLocks noGrp="1"/>
          </p:cNvSpPr>
          <p:nvPr>
            <p:ph type="title"/>
          </p:nvPr>
        </p:nvSpPr>
        <p:spPr/>
        <p:txBody>
          <a:bodyPr/>
          <a:p>
            <a:r>
              <a:rPr lang="en-US"/>
              <a:t>Click to edit Master title style</a:t>
            </a:r>
          </a:p>
        </p:txBody>
      </p:sp>
      <p:sp>
        <p:nvSpPr>
          <p:cNvPr id="1048774"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5" name="Date Placeholder 3"/>
          <p:cNvSpPr>
            <a:spLocks noGrp="1"/>
          </p:cNvSpPr>
          <p:nvPr>
            <p:ph type="dt" sz="half" idx="10"/>
          </p:nvPr>
        </p:nvSpPr>
        <p:spPr/>
        <p:txBody>
          <a:bodyPr/>
          <a:p>
            <a:fld id="{1D8BD707-D9CF-40AE-B4C6-C98DA3205C09}" type="datetimeFigureOut">
              <a:rPr lang="en-US" smtClean="0"/>
              <a:t>7/2/2026</a:t>
            </a:fld>
            <a:endParaRPr lang="en-US"/>
          </a:p>
        </p:txBody>
      </p:sp>
      <p:sp>
        <p:nvSpPr>
          <p:cNvPr id="1048776" name="Footer Placeholder 4"/>
          <p:cNvSpPr>
            <a:spLocks noGrp="1"/>
          </p:cNvSpPr>
          <p:nvPr>
            <p:ph type="ftr" sz="quarter" idx="11"/>
          </p:nvPr>
        </p:nvSpPr>
        <p:spPr/>
        <p:txBody>
          <a:bodyPr/>
          <a:p>
            <a:endParaRPr lang="en-US"/>
          </a:p>
        </p:txBody>
      </p:sp>
      <p:sp>
        <p:nvSpPr>
          <p:cNvPr id="1048777"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76" name=""/>
        <p:cNvGrpSpPr/>
        <p:nvPr/>
      </p:nvGrpSpPr>
      <p:grpSpPr>
        <a:xfrm>
          <a:off x="0" y="0"/>
          <a:ext cx="0" cy="0"/>
          <a:chOff x="0" y="0"/>
          <a:chExt cx="0" cy="0"/>
        </a:xfrm>
      </p:grpSpPr>
      <p:sp>
        <p:nvSpPr>
          <p:cNvPr id="1048789" name="Title 1"/>
          <p:cNvSpPr>
            <a:spLocks noGrp="1"/>
          </p:cNvSpPr>
          <p:nvPr>
            <p:ph type="title"/>
          </p:nvPr>
        </p:nvSpPr>
        <p:spPr>
          <a:xfrm>
            <a:off x="722313" y="4406900"/>
            <a:ext cx="7772400" cy="1362075"/>
          </a:xfrm>
        </p:spPr>
        <p:txBody>
          <a:bodyPr anchor="t"/>
          <a:lstStyle>
            <a:lvl1pPr algn="l">
              <a:defRPr b="1" cap="all" sz="4000"/>
            </a:lvl1pPr>
          </a:lstStyle>
          <a:p>
            <a:r>
              <a:rPr lang="en-US"/>
              <a:t>Click to edit Master title style</a:t>
            </a:r>
          </a:p>
        </p:txBody>
      </p:sp>
      <p:sp>
        <p:nvSpPr>
          <p:cNvPr id="1048790"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791" name="Date Placeholder 3"/>
          <p:cNvSpPr>
            <a:spLocks noGrp="1"/>
          </p:cNvSpPr>
          <p:nvPr>
            <p:ph type="dt" sz="half" idx="10"/>
          </p:nvPr>
        </p:nvSpPr>
        <p:spPr/>
        <p:txBody>
          <a:bodyPr/>
          <a:p>
            <a:fld id="{1D8BD707-D9CF-40AE-B4C6-C98DA3205C09}" type="datetimeFigureOut">
              <a:rPr lang="en-US" smtClean="0"/>
              <a:t>7/2/2026</a:t>
            </a:fld>
            <a:endParaRPr lang="en-US"/>
          </a:p>
        </p:txBody>
      </p:sp>
      <p:sp>
        <p:nvSpPr>
          <p:cNvPr id="1048792" name="Footer Placeholder 4"/>
          <p:cNvSpPr>
            <a:spLocks noGrp="1"/>
          </p:cNvSpPr>
          <p:nvPr>
            <p:ph type="ftr" sz="quarter" idx="11"/>
          </p:nvPr>
        </p:nvSpPr>
        <p:spPr/>
        <p:txBody>
          <a:bodyPr/>
          <a:p>
            <a:endParaRPr lang="en-US"/>
          </a:p>
        </p:txBody>
      </p:sp>
      <p:sp>
        <p:nvSpPr>
          <p:cNvPr id="1048793"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77" name=""/>
        <p:cNvGrpSpPr/>
        <p:nvPr/>
      </p:nvGrpSpPr>
      <p:grpSpPr>
        <a:xfrm>
          <a:off x="0" y="0"/>
          <a:ext cx="0" cy="0"/>
          <a:chOff x="0" y="0"/>
          <a:chExt cx="0" cy="0"/>
        </a:xfrm>
      </p:grpSpPr>
      <p:sp>
        <p:nvSpPr>
          <p:cNvPr id="1048794" name="Title 1"/>
          <p:cNvSpPr>
            <a:spLocks noGrp="1"/>
          </p:cNvSpPr>
          <p:nvPr>
            <p:ph type="title"/>
          </p:nvPr>
        </p:nvSpPr>
        <p:spPr/>
        <p:txBody>
          <a:bodyPr/>
          <a:p>
            <a:r>
              <a:rPr lang="en-US"/>
              <a:t>Click to edit Master title style</a:t>
            </a:r>
          </a:p>
        </p:txBody>
      </p:sp>
      <p:sp>
        <p:nvSpPr>
          <p:cNvPr id="1048795"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6"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7" name="Date Placeholder 4"/>
          <p:cNvSpPr>
            <a:spLocks noGrp="1"/>
          </p:cNvSpPr>
          <p:nvPr>
            <p:ph type="dt" sz="half" idx="10"/>
          </p:nvPr>
        </p:nvSpPr>
        <p:spPr/>
        <p:txBody>
          <a:bodyPr/>
          <a:p>
            <a:fld id="{1D8BD707-D9CF-40AE-B4C6-C98DA3205C09}" type="datetimeFigureOut">
              <a:rPr lang="en-US" smtClean="0"/>
              <a:t>7/2/2026</a:t>
            </a:fld>
            <a:endParaRPr lang="en-US"/>
          </a:p>
        </p:txBody>
      </p:sp>
      <p:sp>
        <p:nvSpPr>
          <p:cNvPr id="1048798" name="Footer Placeholder 5"/>
          <p:cNvSpPr>
            <a:spLocks noGrp="1"/>
          </p:cNvSpPr>
          <p:nvPr>
            <p:ph type="ftr" sz="quarter" idx="11"/>
          </p:nvPr>
        </p:nvSpPr>
        <p:spPr/>
        <p:txBody>
          <a:bodyPr/>
          <a:p>
            <a:endParaRPr lang="en-US"/>
          </a:p>
        </p:txBody>
      </p:sp>
      <p:sp>
        <p:nvSpPr>
          <p:cNvPr id="1048799"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78" name=""/>
        <p:cNvGrpSpPr/>
        <p:nvPr/>
      </p:nvGrpSpPr>
      <p:grpSpPr>
        <a:xfrm>
          <a:off x="0" y="0"/>
          <a:ext cx="0" cy="0"/>
          <a:chOff x="0" y="0"/>
          <a:chExt cx="0" cy="0"/>
        </a:xfrm>
      </p:grpSpPr>
      <p:sp>
        <p:nvSpPr>
          <p:cNvPr id="1048800" name="Title 1"/>
          <p:cNvSpPr>
            <a:spLocks noGrp="1"/>
          </p:cNvSpPr>
          <p:nvPr>
            <p:ph type="title"/>
          </p:nvPr>
        </p:nvSpPr>
        <p:spPr/>
        <p:txBody>
          <a:bodyPr/>
          <a:p>
            <a:r>
              <a:rPr lang="en-US"/>
              <a:t>Click to edit Master title style</a:t>
            </a:r>
          </a:p>
        </p:txBody>
      </p:sp>
      <p:sp>
        <p:nvSpPr>
          <p:cNvPr id="1048801"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0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3"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0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5" name="Date Placeholder 6"/>
          <p:cNvSpPr>
            <a:spLocks noGrp="1"/>
          </p:cNvSpPr>
          <p:nvPr>
            <p:ph type="dt" sz="half" idx="10"/>
          </p:nvPr>
        </p:nvSpPr>
        <p:spPr/>
        <p:txBody>
          <a:bodyPr/>
          <a:p>
            <a:fld id="{1D8BD707-D9CF-40AE-B4C6-C98DA3205C09}" type="datetimeFigureOut">
              <a:rPr lang="en-US" smtClean="0"/>
              <a:t>7/2/2026</a:t>
            </a:fld>
            <a:endParaRPr lang="en-US"/>
          </a:p>
        </p:txBody>
      </p:sp>
      <p:sp>
        <p:nvSpPr>
          <p:cNvPr id="1048806" name="Footer Placeholder 7"/>
          <p:cNvSpPr>
            <a:spLocks noGrp="1"/>
          </p:cNvSpPr>
          <p:nvPr>
            <p:ph type="ftr" sz="quarter" idx="11"/>
          </p:nvPr>
        </p:nvSpPr>
        <p:spPr/>
        <p:txBody>
          <a:bodyPr/>
          <a:p>
            <a:endParaRPr lang="en-US"/>
          </a:p>
        </p:txBody>
      </p:sp>
      <p:sp>
        <p:nvSpPr>
          <p:cNvPr id="1048807"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1" name=""/>
        <p:cNvGrpSpPr/>
        <p:nvPr/>
      </p:nvGrpSpPr>
      <p:grpSpPr>
        <a:xfrm>
          <a:off x="0" y="0"/>
          <a:ext cx="0" cy="0"/>
          <a:chOff x="0" y="0"/>
          <a:chExt cx="0" cy="0"/>
        </a:xfrm>
      </p:grpSpPr>
      <p:sp>
        <p:nvSpPr>
          <p:cNvPr id="1048764" name="Title 1"/>
          <p:cNvSpPr>
            <a:spLocks noGrp="1"/>
          </p:cNvSpPr>
          <p:nvPr>
            <p:ph type="title"/>
          </p:nvPr>
        </p:nvSpPr>
        <p:spPr/>
        <p:txBody>
          <a:bodyPr/>
          <a:p>
            <a:r>
              <a:rPr lang="en-US"/>
              <a:t>Click to edit Master title style</a:t>
            </a:r>
          </a:p>
        </p:txBody>
      </p:sp>
      <p:sp>
        <p:nvSpPr>
          <p:cNvPr id="1048765" name="Date Placeholder 2"/>
          <p:cNvSpPr>
            <a:spLocks noGrp="1"/>
          </p:cNvSpPr>
          <p:nvPr>
            <p:ph type="dt" sz="half" idx="10"/>
          </p:nvPr>
        </p:nvSpPr>
        <p:spPr/>
        <p:txBody>
          <a:bodyPr/>
          <a:p>
            <a:fld id="{1D8BD707-D9CF-40AE-B4C6-C98DA3205C09}" type="datetimeFigureOut">
              <a:rPr lang="en-US" smtClean="0"/>
              <a:t>7/2/2026</a:t>
            </a:fld>
            <a:endParaRPr lang="en-US"/>
          </a:p>
        </p:txBody>
      </p:sp>
      <p:sp>
        <p:nvSpPr>
          <p:cNvPr id="1048766" name="Footer Placeholder 3"/>
          <p:cNvSpPr>
            <a:spLocks noGrp="1"/>
          </p:cNvSpPr>
          <p:nvPr>
            <p:ph type="ftr" sz="quarter" idx="11"/>
          </p:nvPr>
        </p:nvSpPr>
        <p:spPr/>
        <p:txBody>
          <a:bodyPr/>
          <a:p>
            <a:endParaRPr lang="en-US"/>
          </a:p>
        </p:txBody>
      </p:sp>
      <p:sp>
        <p:nvSpPr>
          <p:cNvPr id="1048767"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3" name=""/>
        <p:cNvGrpSpPr/>
        <p:nvPr/>
      </p:nvGrpSpPr>
      <p:grpSpPr>
        <a:xfrm>
          <a:off x="0" y="0"/>
          <a:ext cx="0" cy="0"/>
          <a:chOff x="0" y="0"/>
          <a:chExt cx="0" cy="0"/>
        </a:xfrm>
      </p:grpSpPr>
      <p:sp>
        <p:nvSpPr>
          <p:cNvPr id="1048581" name="Date Placeholder 1"/>
          <p:cNvSpPr>
            <a:spLocks noGrp="1"/>
          </p:cNvSpPr>
          <p:nvPr>
            <p:ph type="dt" sz="half" idx="10"/>
          </p:nvPr>
        </p:nvSpPr>
        <p:spPr/>
        <p:txBody>
          <a:bodyPr/>
          <a:p>
            <a:fld id="{1D8BD707-D9CF-40AE-B4C6-C98DA3205C09}" type="datetimeFigureOut">
              <a:rPr lang="en-US" smtClean="0"/>
              <a:t>7/2/2026</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9" name=""/>
        <p:cNvGrpSpPr/>
        <p:nvPr/>
      </p:nvGrpSpPr>
      <p:grpSpPr>
        <a:xfrm>
          <a:off x="0" y="0"/>
          <a:ext cx="0" cy="0"/>
          <a:chOff x="0" y="0"/>
          <a:chExt cx="0" cy="0"/>
        </a:xfrm>
      </p:grpSpPr>
      <p:sp>
        <p:nvSpPr>
          <p:cNvPr id="1048808" name="Title 1"/>
          <p:cNvSpPr>
            <a:spLocks noGrp="1"/>
          </p:cNvSpPr>
          <p:nvPr>
            <p:ph type="title"/>
          </p:nvPr>
        </p:nvSpPr>
        <p:spPr>
          <a:xfrm>
            <a:off x="457200" y="273050"/>
            <a:ext cx="3008313" cy="1162050"/>
          </a:xfrm>
        </p:spPr>
        <p:txBody>
          <a:bodyPr anchor="b"/>
          <a:lstStyle>
            <a:lvl1pPr algn="l">
              <a:defRPr b="1" sz="2000"/>
            </a:lvl1pPr>
          </a:lstStyle>
          <a:p>
            <a:r>
              <a:rPr lang="en-US"/>
              <a:t>Click to edit Master title style</a:t>
            </a:r>
          </a:p>
        </p:txBody>
      </p:sp>
      <p:sp>
        <p:nvSpPr>
          <p:cNvPr id="104880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10"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11" name="Date Placeholder 4"/>
          <p:cNvSpPr>
            <a:spLocks noGrp="1"/>
          </p:cNvSpPr>
          <p:nvPr>
            <p:ph type="dt" sz="half" idx="10"/>
          </p:nvPr>
        </p:nvSpPr>
        <p:spPr/>
        <p:txBody>
          <a:bodyPr/>
          <a:p>
            <a:fld id="{1D8BD707-D9CF-40AE-B4C6-C98DA3205C09}" type="datetimeFigureOut">
              <a:rPr lang="en-US" smtClean="0"/>
              <a:t>7/2/2026</a:t>
            </a:fld>
            <a:endParaRPr lang="en-US"/>
          </a:p>
        </p:txBody>
      </p:sp>
      <p:sp>
        <p:nvSpPr>
          <p:cNvPr id="1048812" name="Footer Placeholder 5"/>
          <p:cNvSpPr>
            <a:spLocks noGrp="1"/>
          </p:cNvSpPr>
          <p:nvPr>
            <p:ph type="ftr" sz="quarter" idx="11"/>
          </p:nvPr>
        </p:nvSpPr>
        <p:spPr/>
        <p:txBody>
          <a:bodyPr/>
          <a:p>
            <a:endParaRPr lang="en-US"/>
          </a:p>
        </p:txBody>
      </p:sp>
      <p:sp>
        <p:nvSpPr>
          <p:cNvPr id="1048813"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4" name=""/>
        <p:cNvGrpSpPr/>
        <p:nvPr/>
      </p:nvGrpSpPr>
      <p:grpSpPr>
        <a:xfrm>
          <a:off x="0" y="0"/>
          <a:ext cx="0" cy="0"/>
          <a:chOff x="0" y="0"/>
          <a:chExt cx="0" cy="0"/>
        </a:xfrm>
      </p:grpSpPr>
      <p:sp>
        <p:nvSpPr>
          <p:cNvPr id="1048778" name="Title 1"/>
          <p:cNvSpPr>
            <a:spLocks noGrp="1"/>
          </p:cNvSpPr>
          <p:nvPr>
            <p:ph type="title"/>
          </p:nvPr>
        </p:nvSpPr>
        <p:spPr>
          <a:xfrm>
            <a:off x="1792288" y="4800600"/>
            <a:ext cx="5486400" cy="566738"/>
          </a:xfrm>
        </p:spPr>
        <p:txBody>
          <a:bodyPr anchor="b"/>
          <a:lstStyle>
            <a:lvl1pPr algn="l">
              <a:defRPr b="1" sz="2000"/>
            </a:lvl1pPr>
          </a:lstStyle>
          <a:p>
            <a:r>
              <a:rPr lang="en-US"/>
              <a:t>Click to edit Master title style</a:t>
            </a:r>
          </a:p>
        </p:txBody>
      </p:sp>
      <p:sp>
        <p:nvSpPr>
          <p:cNvPr id="1048779"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780"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81" name="Date Placeholder 4"/>
          <p:cNvSpPr>
            <a:spLocks noGrp="1"/>
          </p:cNvSpPr>
          <p:nvPr>
            <p:ph type="dt" sz="half" idx="10"/>
          </p:nvPr>
        </p:nvSpPr>
        <p:spPr/>
        <p:txBody>
          <a:bodyPr/>
          <a:p>
            <a:fld id="{1D8BD707-D9CF-40AE-B4C6-C98DA3205C09}" type="datetimeFigureOut">
              <a:rPr lang="en-US" smtClean="0"/>
              <a:t>7/2/2026</a:t>
            </a:fld>
            <a:endParaRPr lang="en-US"/>
          </a:p>
        </p:txBody>
      </p:sp>
      <p:sp>
        <p:nvSpPr>
          <p:cNvPr id="1048782" name="Footer Placeholder 5"/>
          <p:cNvSpPr>
            <a:spLocks noGrp="1"/>
          </p:cNvSpPr>
          <p:nvPr>
            <p:ph type="ftr" sz="quarter" idx="11"/>
          </p:nvPr>
        </p:nvSpPr>
        <p:spPr/>
        <p:txBody>
          <a:bodyPr/>
          <a:p>
            <a:endParaRPr lang="en-US"/>
          </a:p>
        </p:txBody>
      </p:sp>
      <p:sp>
        <p:nvSpPr>
          <p:cNvPr id="1048783"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7/2/2026</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 Id="rId3"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16.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3.png"/><Relationship Id="rId3"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3.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3.png"/><Relationship Id="rId3"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6.png"/><Relationship Id="rId6"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3.png"/><Relationship Id="rId3"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24" name=""/>
        <p:cNvGrpSpPr/>
        <p:nvPr/>
      </p:nvGrpSpPr>
      <p:grpSpPr>
        <a:xfrm>
          <a:off x="0" y="0"/>
          <a:ext cx="0" cy="0"/>
          <a:chOff x="0" y="0"/>
          <a:chExt cx="0" cy="0"/>
        </a:xfrm>
      </p:grpSpPr>
      <p:sp>
        <p:nvSpPr>
          <p:cNvPr id="1048584" name="Freeform 2"/>
          <p:cNvSpPr/>
          <p:nvPr/>
        </p:nvSpPr>
        <p:spPr>
          <a:xfrm>
            <a:off x="6244059" y="3635489"/>
            <a:ext cx="12043941" cy="6651511"/>
          </a:xfrm>
          <a:custGeom>
            <a:avLst/>
            <a:ahLst/>
            <a:rect l="l" t="t" r="r" b="b"/>
            <a:pathLst>
              <a:path w="12043941" h="6651511">
                <a:moveTo>
                  <a:pt x="0" y="0"/>
                </a:moveTo>
                <a:lnTo>
                  <a:pt x="12043941" y="0"/>
                </a:lnTo>
                <a:lnTo>
                  <a:pt x="12043941" y="6651511"/>
                </a:lnTo>
                <a:lnTo>
                  <a:pt x="0" y="6651511"/>
                </a:lnTo>
                <a:lnTo>
                  <a:pt x="0" y="0"/>
                </a:lnTo>
                <a:close/>
              </a:path>
            </a:pathLst>
          </a:custGeom>
          <a:blipFill>
            <a:blip xmlns:r="http://schemas.openxmlformats.org/officeDocument/2006/relationships" r:embed="rId1"/>
            <a:stretch>
              <a:fillRect/>
            </a:stretch>
          </a:blipFill>
        </p:spPr>
        <p:txBody>
          <a:bodyPr/>
          <a:p>
            <a:endParaRPr lang="pl-PL"/>
          </a:p>
        </p:txBody>
      </p:sp>
      <p:sp>
        <p:nvSpPr>
          <p:cNvPr id="1048585" name="Freeform 3"/>
          <p:cNvSpPr/>
          <p:nvPr/>
        </p:nvSpPr>
        <p:spPr>
          <a:xfrm>
            <a:off x="0" y="0"/>
            <a:ext cx="4312853" cy="5143500"/>
          </a:xfrm>
          <a:custGeom>
            <a:avLst/>
            <a:ahLst/>
            <a:rect l="l" t="t" r="r" b="b"/>
            <a:pathLst>
              <a:path w="4312853" h="5143500">
                <a:moveTo>
                  <a:pt x="0" y="0"/>
                </a:moveTo>
                <a:lnTo>
                  <a:pt x="4312853" y="0"/>
                </a:lnTo>
                <a:lnTo>
                  <a:pt x="4312853" y="5143500"/>
                </a:lnTo>
                <a:lnTo>
                  <a:pt x="0" y="5143500"/>
                </a:lnTo>
                <a:lnTo>
                  <a:pt x="0" y="0"/>
                </a:lnTo>
                <a:close/>
              </a:path>
            </a:pathLst>
          </a:custGeom>
          <a:blipFill>
            <a:blip xmlns:r="http://schemas.openxmlformats.org/officeDocument/2006/relationships" r:embed="rId2"/>
            <a:stretch>
              <a:fillRect r="-90815" b="-60000"/>
            </a:stretch>
          </a:blipFill>
        </p:spPr>
        <p:txBody>
          <a:bodyPr/>
          <a:p>
            <a:endParaRPr lang="pl-PL"/>
          </a:p>
        </p:txBody>
      </p:sp>
      <p:sp>
        <p:nvSpPr>
          <p:cNvPr id="1048586" name="Freeform 4"/>
          <p:cNvSpPr/>
          <p:nvPr/>
        </p:nvSpPr>
        <p:spPr>
          <a:xfrm flipV="1">
            <a:off x="5882366" y="-472711"/>
            <a:ext cx="8511398" cy="1670362"/>
          </a:xfrm>
          <a:custGeom>
            <a:avLst/>
            <a:ahLst/>
            <a:rect l="l" t="t" r="r" b="b"/>
            <a:pathLst>
              <a:path w="8511398" h="1670362">
                <a:moveTo>
                  <a:pt x="0" y="1670362"/>
                </a:moveTo>
                <a:lnTo>
                  <a:pt x="8511397" y="1670362"/>
                </a:lnTo>
                <a:lnTo>
                  <a:pt x="8511397" y="0"/>
                </a:lnTo>
                <a:lnTo>
                  <a:pt x="0" y="0"/>
                </a:lnTo>
                <a:lnTo>
                  <a:pt x="0" y="1670362"/>
                </a:lnTo>
                <a:close/>
              </a:path>
            </a:pathLst>
          </a:custGeom>
          <a:blipFill>
            <a:blip xmlns:r="http://schemas.openxmlformats.org/officeDocument/2006/relationships" r:embed="rId3"/>
            <a:stretch>
              <a:fillRect/>
            </a:stretch>
          </a:blipFill>
        </p:spPr>
        <p:txBody>
          <a:bodyPr/>
          <a:p>
            <a:endParaRPr lang="pl-PL"/>
          </a:p>
        </p:txBody>
      </p:sp>
      <p:sp>
        <p:nvSpPr>
          <p:cNvPr id="1048587" name="TextBox 5"/>
          <p:cNvSpPr txBox="1"/>
          <p:nvPr/>
        </p:nvSpPr>
        <p:spPr>
          <a:xfrm>
            <a:off x="958979" y="1181100"/>
            <a:ext cx="12875116" cy="2286000"/>
          </a:xfrm>
          <a:prstGeom prst="rect"/>
        </p:spPr>
        <p:txBody>
          <a:bodyPr anchor="t" bIns="0" lIns="0" rIns="0" rtlCol="0" tIns="0">
            <a:spAutoFit/>
          </a:bodyPr>
          <a:p>
            <a:pPr algn="l">
              <a:lnSpc>
                <a:spcPts val="6016"/>
              </a:lnSpc>
            </a:pPr>
            <a:r>
              <a:rPr sz="6400" lang="en-US" spc="-256">
                <a:solidFill>
                  <a:srgbClr val="555349"/>
                </a:solidFill>
                <a:latin typeface="Hangyaboly"/>
                <a:ea typeface="Hangyaboly"/>
                <a:cs typeface="Hangyaboly"/>
                <a:sym typeface="Hangyaboly"/>
              </a:rPr>
              <a:t>DIGITAL STANDARDS FOR A GREEN FUTURE</a:t>
            </a:r>
          </a:p>
          <a:p>
            <a:pPr algn="l">
              <a:lnSpc>
                <a:spcPts val="6016"/>
              </a:lnSpc>
            </a:pPr>
            <a:endParaRPr sz="6400" lang="en-US" spc="-256">
              <a:solidFill>
                <a:srgbClr val="555349"/>
              </a:solidFill>
              <a:latin typeface="Hangyaboly"/>
              <a:ea typeface="Hangyaboly"/>
              <a:cs typeface="Hangyaboly"/>
              <a:sym typeface="Hangyaboly"/>
            </a:endParaRPr>
          </a:p>
        </p:txBody>
      </p:sp>
      <p:sp>
        <p:nvSpPr>
          <p:cNvPr id="1048588" name="Freeform 6"/>
          <p:cNvSpPr/>
          <p:nvPr/>
        </p:nvSpPr>
        <p:spPr>
          <a:xfrm>
            <a:off x="11004644" y="2946262"/>
            <a:ext cx="6254656" cy="6312038"/>
          </a:xfrm>
          <a:custGeom>
            <a:avLst/>
            <a:ahLst/>
            <a:rect l="l" t="t" r="r" b="b"/>
            <a:pathLst>
              <a:path w="6254656" h="6312038">
                <a:moveTo>
                  <a:pt x="0" y="0"/>
                </a:moveTo>
                <a:lnTo>
                  <a:pt x="6254656" y="0"/>
                </a:lnTo>
                <a:lnTo>
                  <a:pt x="6254656" y="6312038"/>
                </a:lnTo>
                <a:lnTo>
                  <a:pt x="0" y="6312038"/>
                </a:lnTo>
                <a:lnTo>
                  <a:pt x="0" y="0"/>
                </a:lnTo>
                <a:close/>
              </a:path>
            </a:pathLst>
          </a:custGeom>
          <a:blipFill>
            <a:blip xmlns:r="http://schemas.openxmlformats.org/officeDocument/2006/relationships"/>
            <a:stretch>
              <a:fillRect/>
            </a:stretch>
          </a:blipFill>
        </p:spPr>
        <p:txBody>
          <a:bodyPr/>
          <a:p>
            <a:endParaRPr lang="pl-PL"/>
          </a:p>
        </p:txBody>
      </p:sp>
      <p:sp>
        <p:nvSpPr>
          <p:cNvPr id="1048589" name="TextBox 7"/>
          <p:cNvSpPr txBox="1"/>
          <p:nvPr/>
        </p:nvSpPr>
        <p:spPr>
          <a:xfrm>
            <a:off x="958979" y="7667947"/>
            <a:ext cx="9109364" cy="673602"/>
          </a:xfrm>
          <a:prstGeom prst="rect"/>
        </p:spPr>
        <p:txBody>
          <a:bodyPr anchor="t" bIns="0" lIns="0" rIns="0" rtlCol="0" tIns="0">
            <a:spAutoFit/>
          </a:bodyPr>
          <a:p>
            <a:pPr algn="l">
              <a:lnSpc>
                <a:spcPts val="2650"/>
              </a:lnSpc>
            </a:pPr>
            <a:r>
              <a:rPr sz="2208" lang="en-US">
                <a:solidFill>
                  <a:srgbClr val="555349"/>
                </a:solidFill>
                <a:latin typeface="Poppins"/>
                <a:ea typeface="Poppins"/>
                <a:cs typeface="Poppins"/>
                <a:sym typeface="Poppins"/>
              </a:rPr>
              <a:t>Environmental Protection, MSc</a:t>
            </a:r>
          </a:p>
          <a:p>
            <a:pPr algn="l">
              <a:lnSpc>
                <a:spcPts val="2650"/>
              </a:lnSpc>
            </a:pPr>
            <a:r>
              <a:rPr sz="2208" lang="en-US">
                <a:solidFill>
                  <a:srgbClr val="555349"/>
                </a:solidFill>
                <a:latin typeface="Poppins"/>
                <a:ea typeface="Poppins"/>
                <a:cs typeface="Poppins"/>
                <a:sym typeface="Poppins"/>
              </a:rPr>
              <a:t>Standards and standardisation: engineering, markets, society</a:t>
            </a:r>
          </a:p>
        </p:txBody>
      </p:sp>
      <p:sp>
        <p:nvSpPr>
          <p:cNvPr id="1048590" name="TextBox 8"/>
          <p:cNvSpPr txBox="1"/>
          <p:nvPr/>
        </p:nvSpPr>
        <p:spPr>
          <a:xfrm>
            <a:off x="958979" y="5222985"/>
            <a:ext cx="6948311" cy="879296"/>
          </a:xfrm>
          <a:prstGeom prst="rect"/>
        </p:spPr>
        <p:txBody>
          <a:bodyPr anchor="t" bIns="0" lIns="0" rIns="0" rtlCol="0" tIns="0">
            <a:spAutoFit/>
          </a:bodyPr>
          <a:p>
            <a:pPr algn="l">
              <a:lnSpc>
                <a:spcPts val="3483"/>
              </a:lnSpc>
            </a:pPr>
            <a:r>
              <a:rPr sz="2902" lang="en-US">
                <a:solidFill>
                  <a:srgbClr val="555349"/>
                </a:solidFill>
                <a:latin typeface="Poppins"/>
                <a:ea typeface="Poppins"/>
                <a:cs typeface="Poppins"/>
                <a:sym typeface="Poppins"/>
              </a:rPr>
              <a:t>Presented by </a:t>
            </a:r>
          </a:p>
          <a:p>
            <a:pPr algn="l">
              <a:lnSpc>
                <a:spcPts val="3483"/>
              </a:lnSpc>
            </a:pPr>
            <a:r>
              <a:rPr sz="2902" lang="en-US">
                <a:solidFill>
                  <a:srgbClr val="555349"/>
                </a:solidFill>
                <a:latin typeface="Poppins"/>
                <a:ea typeface="Poppins"/>
                <a:cs typeface="Poppins"/>
                <a:sym typeface="Poppins"/>
              </a:rPr>
              <a:t>Zuzanna Dąbrowska &amp; Oliwia Rekosz</a:t>
            </a:r>
          </a:p>
        </p:txBody>
      </p:sp>
      <p:sp>
        <p:nvSpPr>
          <p:cNvPr id="1048591" name="TextBox 9"/>
          <p:cNvSpPr txBox="1"/>
          <p:nvPr/>
        </p:nvSpPr>
        <p:spPr>
          <a:xfrm>
            <a:off x="834235" y="2368416"/>
            <a:ext cx="12875116" cy="1485900"/>
          </a:xfrm>
          <a:prstGeom prst="rect"/>
        </p:spPr>
        <p:txBody>
          <a:bodyPr anchor="t" bIns="0" lIns="0" rIns="0" rtlCol="0" tIns="0">
            <a:spAutoFit/>
          </a:bodyPr>
          <a:p>
            <a:pPr algn="l">
              <a:lnSpc>
                <a:spcPts val="3947"/>
              </a:lnSpc>
            </a:pPr>
            <a:r>
              <a:rPr sz="4200" lang="en-US" spc="-168">
                <a:solidFill>
                  <a:srgbClr val="555349"/>
                </a:solidFill>
                <a:latin typeface="Hangyaboly"/>
                <a:ea typeface="Hangyaboly"/>
                <a:cs typeface="Hangyaboly"/>
                <a:sym typeface="Hangyaboly"/>
              </a:rPr>
              <a:t>Case Study: Digital Air Quality Monitoring in Poland – How Standards, Ethics and EU Policies Support Environmental Protection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46" name=""/>
        <p:cNvGrpSpPr/>
        <p:nvPr/>
      </p:nvGrpSpPr>
      <p:grpSpPr>
        <a:xfrm>
          <a:off x="0" y="0"/>
          <a:ext cx="0" cy="0"/>
          <a:chOff x="0" y="0"/>
          <a:chExt cx="0" cy="0"/>
        </a:xfrm>
      </p:grpSpPr>
      <p:sp>
        <p:nvSpPr>
          <p:cNvPr id="1048668" name="Freeform 2"/>
          <p:cNvSpPr/>
          <p:nvPr/>
        </p:nvSpPr>
        <p:spPr>
          <a:xfrm>
            <a:off x="7454096" y="2057400"/>
            <a:ext cx="10833904" cy="8229600"/>
          </a:xfrm>
          <a:custGeom>
            <a:avLst/>
            <a:ahLst/>
            <a:rect l="l" t="t" r="r" b="b"/>
            <a:pathLst>
              <a:path w="10833904" h="8229600">
                <a:moveTo>
                  <a:pt x="0" y="0"/>
                </a:moveTo>
                <a:lnTo>
                  <a:pt x="10833904" y="0"/>
                </a:lnTo>
                <a:lnTo>
                  <a:pt x="10833904" y="8229600"/>
                </a:lnTo>
                <a:lnTo>
                  <a:pt x="0" y="8229600"/>
                </a:lnTo>
                <a:lnTo>
                  <a:pt x="0" y="0"/>
                </a:lnTo>
                <a:close/>
              </a:path>
            </a:pathLst>
          </a:custGeom>
          <a:blipFill>
            <a:blip xmlns:r="http://schemas.openxmlformats.org/officeDocument/2006/relationships" r:embed="rId1"/>
            <a:stretch>
              <a:fillRect/>
            </a:stretch>
          </a:blipFill>
        </p:spPr>
        <p:txBody>
          <a:bodyPr/>
          <a:p>
            <a:endParaRPr lang="pl-PL"/>
          </a:p>
        </p:txBody>
      </p:sp>
      <p:sp>
        <p:nvSpPr>
          <p:cNvPr id="1048669" name="Freeform 3"/>
          <p:cNvSpPr/>
          <p:nvPr/>
        </p:nvSpPr>
        <p:spPr>
          <a:xfrm flipH="1" flipV="1">
            <a:off x="0" y="11905"/>
            <a:ext cx="5242235" cy="2712856"/>
          </a:xfrm>
          <a:custGeom>
            <a:avLst/>
            <a:ahLst/>
            <a:rect l="l" t="t" r="r" b="b"/>
            <a:pathLst>
              <a:path w="5242235" h="2712856">
                <a:moveTo>
                  <a:pt x="5242235" y="2712856"/>
                </a:moveTo>
                <a:lnTo>
                  <a:pt x="0" y="2712856"/>
                </a:lnTo>
                <a:lnTo>
                  <a:pt x="0" y="0"/>
                </a:lnTo>
                <a:lnTo>
                  <a:pt x="5242235" y="0"/>
                </a:lnTo>
                <a:lnTo>
                  <a:pt x="5242235" y="2712856"/>
                </a:lnTo>
                <a:close/>
              </a:path>
            </a:pathLst>
          </a:custGeom>
          <a:blipFill>
            <a:blip xmlns:r="http://schemas.openxmlformats.org/officeDocument/2006/relationships" r:embed="rId2"/>
            <a:stretch>
              <a:fillRect/>
            </a:stretch>
          </a:blipFill>
        </p:spPr>
        <p:txBody>
          <a:bodyPr/>
          <a:p>
            <a:endParaRPr lang="pl-PL"/>
          </a:p>
        </p:txBody>
      </p:sp>
      <p:sp>
        <p:nvSpPr>
          <p:cNvPr id="1048670" name="Freeform 4"/>
          <p:cNvSpPr/>
          <p:nvPr/>
        </p:nvSpPr>
        <p:spPr>
          <a:xfrm>
            <a:off x="8636533" y="3467176"/>
            <a:ext cx="8622767" cy="6819824"/>
          </a:xfrm>
          <a:custGeom>
            <a:avLst/>
            <a:ahLst/>
            <a:rect l="l" t="t" r="r" b="b"/>
            <a:pathLst>
              <a:path w="8622767" h="6819824">
                <a:moveTo>
                  <a:pt x="0" y="0"/>
                </a:moveTo>
                <a:lnTo>
                  <a:pt x="8622767" y="0"/>
                </a:lnTo>
                <a:lnTo>
                  <a:pt x="8622767" y="6819824"/>
                </a:lnTo>
                <a:lnTo>
                  <a:pt x="0" y="6819824"/>
                </a:lnTo>
                <a:lnTo>
                  <a:pt x="0" y="0"/>
                </a:lnTo>
                <a:close/>
              </a:path>
            </a:pathLst>
          </a:custGeom>
          <a:blipFill>
            <a:blip xmlns:r="http://schemas.openxmlformats.org/officeDocument/2006/relationships"/>
            <a:stretch>
              <a:fillRect/>
            </a:stretch>
          </a:blipFill>
        </p:spPr>
        <p:txBody>
          <a:bodyPr/>
          <a:p>
            <a:endParaRPr lang="pl-PL"/>
          </a:p>
        </p:txBody>
      </p:sp>
      <p:sp>
        <p:nvSpPr>
          <p:cNvPr id="1048671" name="TextBox 5"/>
          <p:cNvSpPr txBox="1"/>
          <p:nvPr/>
        </p:nvSpPr>
        <p:spPr>
          <a:xfrm>
            <a:off x="1028700" y="741954"/>
            <a:ext cx="6898614" cy="1880362"/>
          </a:xfrm>
          <a:prstGeom prst="rect"/>
        </p:spPr>
        <p:txBody>
          <a:bodyPr anchor="t" bIns="0" lIns="0" rIns="0" rtlCol="0" tIns="0">
            <a:spAutoFit/>
          </a:bodyPr>
          <a:p>
            <a:pPr algn="l">
              <a:lnSpc>
                <a:spcPts val="7423"/>
              </a:lnSpc>
            </a:pPr>
            <a:r>
              <a:rPr sz="6399" lang="en-US" spc="-255">
                <a:solidFill>
                  <a:srgbClr val="555349"/>
                </a:solidFill>
                <a:latin typeface="Hangyaboly"/>
                <a:ea typeface="Hangyaboly"/>
                <a:cs typeface="Hangyaboly"/>
                <a:sym typeface="Hangyaboly"/>
              </a:rPr>
              <a:t>EU STANDARDISATION STRATEGY: DEFINITION</a:t>
            </a:r>
          </a:p>
        </p:txBody>
      </p:sp>
      <p:sp>
        <p:nvSpPr>
          <p:cNvPr id="1048672" name="TextBox 6"/>
          <p:cNvSpPr txBox="1"/>
          <p:nvPr/>
        </p:nvSpPr>
        <p:spPr>
          <a:xfrm>
            <a:off x="9356299" y="689249"/>
            <a:ext cx="7572193" cy="2419350"/>
          </a:xfrm>
          <a:prstGeom prst="rect"/>
        </p:spPr>
        <p:txBody>
          <a:bodyPr anchor="t" bIns="0" lIns="0" rIns="0" rtlCol="0" tIns="0">
            <a:spAutoFit/>
          </a:bodyPr>
          <a:p>
            <a:pPr algn="l">
              <a:lnSpc>
                <a:spcPts val="3899"/>
              </a:lnSpc>
            </a:pPr>
            <a:r>
              <a:rPr sz="2499" lang="en-US">
                <a:solidFill>
                  <a:srgbClr val="555349"/>
                </a:solidFill>
                <a:latin typeface="Poppins"/>
                <a:ea typeface="Poppins"/>
                <a:cs typeface="Poppins"/>
                <a:sym typeface="Poppins"/>
              </a:rPr>
              <a:t>Standards are embedded in policy objectives geared towards industrial competitiveness, free movement of goods and services in the internal market, innovation, safety, consumer, worker </a:t>
            </a:r>
          </a:p>
        </p:txBody>
      </p:sp>
      <p:sp>
        <p:nvSpPr>
          <p:cNvPr id="1048673" name="TextBox 7"/>
          <p:cNvSpPr txBox="1"/>
          <p:nvPr/>
        </p:nvSpPr>
        <p:spPr>
          <a:xfrm>
            <a:off x="691911" y="4553471"/>
            <a:ext cx="7572193" cy="3543300"/>
          </a:xfrm>
          <a:prstGeom prst="rect"/>
        </p:spPr>
        <p:txBody>
          <a:bodyPr anchor="t" bIns="0" lIns="0" rIns="0" rtlCol="0" tIns="0">
            <a:spAutoFit/>
          </a:bodyPr>
          <a:p>
            <a:pPr algn="l" indent="0" lvl="0" marL="0">
              <a:lnSpc>
                <a:spcPts val="4055"/>
              </a:lnSpc>
            </a:pPr>
            <a:r>
              <a:rPr sz="2599" lang="en-US">
                <a:solidFill>
                  <a:srgbClr val="555349"/>
                </a:solidFill>
                <a:latin typeface="Poppins"/>
                <a:ea typeface="Poppins"/>
                <a:cs typeface="Poppins"/>
                <a:sym typeface="Poppins"/>
              </a:rPr>
              <a:t>Why standards matter:</a:t>
            </a:r>
          </a:p>
          <a:p>
            <a:pPr algn="l" indent="0" lvl="0" marL="0">
              <a:lnSpc>
                <a:spcPts val="4055"/>
              </a:lnSpc>
            </a:pPr>
            <a:endParaRPr sz="2599" lang="en-US">
              <a:solidFill>
                <a:srgbClr val="555349"/>
              </a:solidFill>
              <a:latin typeface="Poppins"/>
              <a:ea typeface="Poppins"/>
              <a:cs typeface="Poppins"/>
              <a:sym typeface="Poppins"/>
            </a:endParaRPr>
          </a:p>
          <a:p>
            <a:pPr algn="l" indent="-280669" lvl="1" marL="561339">
              <a:lnSpc>
                <a:spcPts val="4055"/>
              </a:lnSpc>
              <a:buFont typeface="Arial"/>
              <a:buChar char="•"/>
            </a:pPr>
            <a:r>
              <a:rPr sz="2599" lang="en-US">
                <a:solidFill>
                  <a:srgbClr val="555349"/>
                </a:solidFill>
                <a:latin typeface="Poppins"/>
                <a:ea typeface="Poppins"/>
                <a:cs typeface="Poppins"/>
                <a:sym typeface="Poppins"/>
              </a:rPr>
              <a:t>Safety and reliability</a:t>
            </a:r>
          </a:p>
          <a:p>
            <a:pPr algn="l" indent="-280669" lvl="1" marL="561339">
              <a:lnSpc>
                <a:spcPts val="4055"/>
              </a:lnSpc>
              <a:buFont typeface="Arial"/>
              <a:buChar char="•"/>
            </a:pPr>
            <a:r>
              <a:rPr sz="2599" lang="en-US">
                <a:solidFill>
                  <a:srgbClr val="555349"/>
                </a:solidFill>
                <a:latin typeface="Poppins"/>
                <a:ea typeface="Poppins"/>
                <a:cs typeface="Poppins"/>
                <a:sym typeface="Poppins"/>
              </a:rPr>
              <a:t>Interoperability</a:t>
            </a:r>
          </a:p>
          <a:p>
            <a:pPr algn="l" indent="-280669" lvl="1" marL="561339">
              <a:lnSpc>
                <a:spcPts val="4055"/>
              </a:lnSpc>
              <a:buFont typeface="Arial"/>
              <a:buChar char="•"/>
            </a:pPr>
            <a:r>
              <a:rPr sz="2599" lang="en-US">
                <a:solidFill>
                  <a:srgbClr val="555349"/>
                </a:solidFill>
                <a:latin typeface="Poppins"/>
                <a:ea typeface="Poppins"/>
                <a:cs typeface="Poppins"/>
                <a:sym typeface="Poppins"/>
              </a:rPr>
              <a:t>Quality of environmental data</a:t>
            </a:r>
          </a:p>
          <a:p>
            <a:pPr algn="l" indent="-280669" lvl="1" marL="561339">
              <a:lnSpc>
                <a:spcPts val="4055"/>
              </a:lnSpc>
              <a:buFont typeface="Arial"/>
              <a:buChar char="•"/>
            </a:pPr>
            <a:r>
              <a:rPr sz="2599" lang="en-US">
                <a:solidFill>
                  <a:srgbClr val="555349"/>
                </a:solidFill>
                <a:latin typeface="Poppins"/>
                <a:ea typeface="Poppins"/>
                <a:cs typeface="Poppins"/>
                <a:sym typeface="Poppins"/>
              </a:rPr>
              <a:t>Support for innovation</a:t>
            </a:r>
          </a:p>
          <a:p>
            <a:pPr algn="l">
              <a:lnSpc>
                <a:spcPts val="3744"/>
              </a:lnSpc>
            </a:pPr>
            <a:endParaRPr sz="2599" lang="en-US">
              <a:solidFill>
                <a:srgbClr val="555349"/>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47" name=""/>
        <p:cNvGrpSpPr/>
        <p:nvPr/>
      </p:nvGrpSpPr>
      <p:grpSpPr>
        <a:xfrm>
          <a:off x="0" y="0"/>
          <a:ext cx="0" cy="0"/>
          <a:chOff x="0" y="0"/>
          <a:chExt cx="0" cy="0"/>
        </a:xfrm>
      </p:grpSpPr>
      <p:sp>
        <p:nvSpPr>
          <p:cNvPr id="1048674" name="Freeform 2"/>
          <p:cNvSpPr/>
          <p:nvPr/>
        </p:nvSpPr>
        <p:spPr>
          <a:xfrm flipV="1">
            <a:off x="6244059" y="0"/>
            <a:ext cx="12043941" cy="6651511"/>
          </a:xfrm>
          <a:custGeom>
            <a:avLst/>
            <a:ahLst/>
            <a:rect l="l" t="t" r="r" b="b"/>
            <a:pathLst>
              <a:path w="12043941" h="6651511">
                <a:moveTo>
                  <a:pt x="0" y="6651511"/>
                </a:moveTo>
                <a:lnTo>
                  <a:pt x="12043941" y="6651511"/>
                </a:lnTo>
                <a:lnTo>
                  <a:pt x="12043941" y="0"/>
                </a:lnTo>
                <a:lnTo>
                  <a:pt x="0" y="0"/>
                </a:lnTo>
                <a:lnTo>
                  <a:pt x="0" y="6651511"/>
                </a:lnTo>
                <a:close/>
              </a:path>
            </a:pathLst>
          </a:custGeom>
          <a:blipFill>
            <a:blip xmlns:r="http://schemas.openxmlformats.org/officeDocument/2006/relationships" r:embed="rId1"/>
            <a:stretch>
              <a:fillRect/>
            </a:stretch>
          </a:blipFill>
        </p:spPr>
        <p:txBody>
          <a:bodyPr/>
          <a:p>
            <a:endParaRPr lang="pl-PL"/>
          </a:p>
        </p:txBody>
      </p:sp>
      <p:sp>
        <p:nvSpPr>
          <p:cNvPr id="1048675" name="Freeform 3"/>
          <p:cNvSpPr/>
          <p:nvPr/>
        </p:nvSpPr>
        <p:spPr>
          <a:xfrm>
            <a:off x="10821763" y="812608"/>
            <a:ext cx="6437537" cy="5571396"/>
          </a:xfrm>
          <a:custGeom>
            <a:avLst/>
            <a:ahLst/>
            <a:rect l="l" t="t" r="r" b="b"/>
            <a:pathLst>
              <a:path w="6437537" h="5571396">
                <a:moveTo>
                  <a:pt x="0" y="0"/>
                </a:moveTo>
                <a:lnTo>
                  <a:pt x="6437537" y="0"/>
                </a:lnTo>
                <a:lnTo>
                  <a:pt x="6437537" y="5571395"/>
                </a:lnTo>
                <a:lnTo>
                  <a:pt x="0" y="5571395"/>
                </a:lnTo>
                <a:lnTo>
                  <a:pt x="0" y="0"/>
                </a:lnTo>
                <a:close/>
              </a:path>
            </a:pathLst>
          </a:custGeom>
          <a:blipFill>
            <a:blip xmlns:r="http://schemas.openxmlformats.org/officeDocument/2006/relationships"/>
            <a:stretch>
              <a:fillRect/>
            </a:stretch>
          </a:blipFill>
        </p:spPr>
        <p:txBody>
          <a:bodyPr/>
          <a:p>
            <a:endParaRPr lang="pl-PL"/>
          </a:p>
        </p:txBody>
      </p:sp>
      <p:sp>
        <p:nvSpPr>
          <p:cNvPr id="1048676" name="TextBox 4"/>
          <p:cNvSpPr txBox="1"/>
          <p:nvPr/>
        </p:nvSpPr>
        <p:spPr>
          <a:xfrm>
            <a:off x="710382" y="841183"/>
            <a:ext cx="10470622" cy="1065276"/>
          </a:xfrm>
          <a:prstGeom prst="rect"/>
        </p:spPr>
        <p:txBody>
          <a:bodyPr anchor="t" bIns="0" lIns="0" rIns="0" rtlCol="0" tIns="0">
            <a:spAutoFit/>
          </a:bodyPr>
          <a:p>
            <a:pPr algn="l">
              <a:lnSpc>
                <a:spcPts val="8352"/>
              </a:lnSpc>
            </a:pPr>
            <a:r>
              <a:rPr sz="7200" lang="en-US" spc="-288">
                <a:solidFill>
                  <a:srgbClr val="555349"/>
                </a:solidFill>
                <a:latin typeface="Hangyaboly"/>
                <a:ea typeface="Hangyaboly"/>
                <a:cs typeface="Hangyaboly"/>
                <a:sym typeface="Hangyaboly"/>
              </a:rPr>
              <a:t>ENVIRONMENTAL STANDARDS</a:t>
            </a:r>
          </a:p>
        </p:txBody>
      </p:sp>
      <p:sp>
        <p:nvSpPr>
          <p:cNvPr id="1048677" name="TextBox 5"/>
          <p:cNvSpPr txBox="1"/>
          <p:nvPr/>
        </p:nvSpPr>
        <p:spPr>
          <a:xfrm>
            <a:off x="710382" y="2708018"/>
            <a:ext cx="9059047" cy="2905125"/>
          </a:xfrm>
          <a:prstGeom prst="rect"/>
        </p:spPr>
        <p:txBody>
          <a:bodyPr anchor="t" bIns="0" lIns="0" rIns="0" rtlCol="0" tIns="0">
            <a:spAutoFit/>
          </a:bodyPr>
          <a:p>
            <a:pPr algn="l" indent="0" lvl="0" marL="0">
              <a:lnSpc>
                <a:spcPts val="3899"/>
              </a:lnSpc>
            </a:pPr>
            <a:r>
              <a:rPr sz="2499" lang="en-US">
                <a:solidFill>
                  <a:srgbClr val="555349"/>
                </a:solidFill>
                <a:latin typeface="Poppins"/>
                <a:ea typeface="Poppins"/>
                <a:cs typeface="Poppins"/>
                <a:sym typeface="Poppins"/>
              </a:rPr>
              <a:t>Unified technical and regulatory requirements that specify how environmental impacts must be measured, reported, and minimized, ensuring consistent protection of air, water, soil, and public health.</a:t>
            </a:r>
          </a:p>
          <a:p>
            <a:pPr algn="l" indent="0" lvl="0" marL="0">
              <a:lnSpc>
                <a:spcPts val="3899"/>
              </a:lnSpc>
            </a:pPr>
            <a:endParaRPr sz="2499" lang="en-US">
              <a:solidFill>
                <a:srgbClr val="555349"/>
              </a:solidFill>
              <a:latin typeface="Poppins"/>
              <a:ea typeface="Poppins"/>
              <a:cs typeface="Poppins"/>
              <a:sym typeface="Poppins"/>
            </a:endParaRPr>
          </a:p>
          <a:p>
            <a:pPr algn="l">
              <a:lnSpc>
                <a:spcPts val="3899"/>
              </a:lnSpc>
            </a:pPr>
            <a:r>
              <a:rPr b="1" sz="2499" lang="en-US">
                <a:solidFill>
                  <a:srgbClr val="555349"/>
                </a:solidFill>
                <a:latin typeface="Poppins Bold"/>
                <a:ea typeface="Poppins Bold"/>
                <a:cs typeface="Poppins Bold"/>
                <a:sym typeface="Poppins Bold"/>
              </a:rPr>
              <a:t>Environmental Standards Applied in the Case:</a:t>
            </a:r>
          </a:p>
        </p:txBody>
      </p:sp>
      <p:sp>
        <p:nvSpPr>
          <p:cNvPr id="1048678" name="TextBox 6"/>
          <p:cNvSpPr txBox="1"/>
          <p:nvPr/>
        </p:nvSpPr>
        <p:spPr>
          <a:xfrm>
            <a:off x="304620" y="6241555"/>
            <a:ext cx="4151134" cy="781812"/>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ISO 14001 — Environmental management</a:t>
            </a:r>
          </a:p>
        </p:txBody>
      </p:sp>
      <p:sp>
        <p:nvSpPr>
          <p:cNvPr id="1048679" name="TextBox 7"/>
          <p:cNvSpPr txBox="1"/>
          <p:nvPr/>
        </p:nvSpPr>
        <p:spPr>
          <a:xfrm>
            <a:off x="304620" y="7244139"/>
            <a:ext cx="4713514" cy="661416"/>
          </a:xfrm>
          <a:prstGeom prst="rect"/>
        </p:spPr>
        <p:txBody>
          <a:bodyPr anchor="t" bIns="0" lIns="0" rIns="0" rtlCol="0" tIns="0">
            <a:spAutoFit/>
          </a:bodyPr>
          <a:p>
            <a:pPr algn="l">
              <a:lnSpc>
                <a:spcPts val="2562"/>
              </a:lnSpc>
            </a:pPr>
            <a:r>
              <a:rPr sz="2100" lang="en-US">
                <a:solidFill>
                  <a:srgbClr val="555349"/>
                </a:solidFill>
                <a:latin typeface="Poppins"/>
                <a:ea typeface="Poppins"/>
                <a:cs typeface="Poppins"/>
                <a:sym typeface="Poppins"/>
              </a:rPr>
              <a:t>Systematic management of environmental impacts.</a:t>
            </a:r>
          </a:p>
        </p:txBody>
      </p:sp>
      <p:sp>
        <p:nvSpPr>
          <p:cNvPr id="1048680" name="TextBox 8"/>
          <p:cNvSpPr txBox="1"/>
          <p:nvPr/>
        </p:nvSpPr>
        <p:spPr>
          <a:xfrm>
            <a:off x="3778146" y="8192293"/>
            <a:ext cx="4393760" cy="781812"/>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ISO 50001 — Energy management</a:t>
            </a:r>
          </a:p>
        </p:txBody>
      </p:sp>
      <p:sp>
        <p:nvSpPr>
          <p:cNvPr id="1048681" name="TextBox 9"/>
          <p:cNvSpPr txBox="1"/>
          <p:nvPr/>
        </p:nvSpPr>
        <p:spPr>
          <a:xfrm>
            <a:off x="3778146" y="9130453"/>
            <a:ext cx="4713514" cy="985266"/>
          </a:xfrm>
          <a:prstGeom prst="rect"/>
        </p:spPr>
        <p:txBody>
          <a:bodyPr anchor="t" bIns="0" lIns="0" rIns="0" rtlCol="0" tIns="0">
            <a:spAutoFit/>
          </a:bodyPr>
          <a:p>
            <a:pPr algn="l">
              <a:lnSpc>
                <a:spcPts val="2562"/>
              </a:lnSpc>
            </a:pPr>
            <a:r>
              <a:rPr sz="2100" lang="en-US">
                <a:solidFill>
                  <a:srgbClr val="555349"/>
                </a:solidFill>
                <a:latin typeface="Poppins"/>
                <a:ea typeface="Poppins"/>
                <a:cs typeface="Poppins"/>
                <a:sym typeface="Poppins"/>
              </a:rPr>
              <a:t>Structured improvement of energy efficiency.</a:t>
            </a:r>
          </a:p>
          <a:p>
            <a:pPr algn="l">
              <a:lnSpc>
                <a:spcPts val="2562"/>
              </a:lnSpc>
            </a:pPr>
            <a:endParaRPr sz="2100" lang="en-US">
              <a:solidFill>
                <a:srgbClr val="555349"/>
              </a:solidFill>
              <a:latin typeface="Poppins"/>
              <a:ea typeface="Poppins"/>
              <a:cs typeface="Poppins"/>
              <a:sym typeface="Poppins"/>
            </a:endParaRPr>
          </a:p>
        </p:txBody>
      </p:sp>
      <p:sp>
        <p:nvSpPr>
          <p:cNvPr id="1048682" name="TextBox 10"/>
          <p:cNvSpPr txBox="1"/>
          <p:nvPr/>
        </p:nvSpPr>
        <p:spPr>
          <a:xfrm>
            <a:off x="8171906" y="6481377"/>
            <a:ext cx="4713514" cy="781812"/>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Directive (EU) 2024/2881 on Ambient Air Quality</a:t>
            </a:r>
          </a:p>
        </p:txBody>
      </p:sp>
      <p:sp>
        <p:nvSpPr>
          <p:cNvPr id="1048683" name="TextBox 11"/>
          <p:cNvSpPr txBox="1"/>
          <p:nvPr/>
        </p:nvSpPr>
        <p:spPr>
          <a:xfrm>
            <a:off x="8171906" y="7449083"/>
            <a:ext cx="4713514" cy="661416"/>
          </a:xfrm>
          <a:prstGeom prst="rect"/>
        </p:spPr>
        <p:txBody>
          <a:bodyPr anchor="t" bIns="0" lIns="0" rIns="0" rtlCol="0" tIns="0">
            <a:spAutoFit/>
          </a:bodyPr>
          <a:p>
            <a:pPr algn="l">
              <a:lnSpc>
                <a:spcPts val="2562"/>
              </a:lnSpc>
            </a:pPr>
            <a:r>
              <a:rPr sz="2100" lang="en-US">
                <a:solidFill>
                  <a:srgbClr val="555349"/>
                </a:solidFill>
                <a:latin typeface="Poppins"/>
                <a:ea typeface="Poppins"/>
                <a:cs typeface="Poppins"/>
                <a:sym typeface="Poppins"/>
              </a:rPr>
              <a:t>Defines legal limits for PM10, PM2.5 and NO₂.</a:t>
            </a:r>
          </a:p>
        </p:txBody>
      </p:sp>
      <p:sp>
        <p:nvSpPr>
          <p:cNvPr id="1048684" name="TextBox 12"/>
          <p:cNvSpPr txBox="1"/>
          <p:nvPr/>
        </p:nvSpPr>
        <p:spPr>
          <a:xfrm>
            <a:off x="13205174" y="8367691"/>
            <a:ext cx="4046290" cy="400812"/>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INSPIRE Directive</a:t>
            </a:r>
          </a:p>
        </p:txBody>
      </p:sp>
      <p:sp>
        <p:nvSpPr>
          <p:cNvPr id="1048685" name="TextBox 13"/>
          <p:cNvSpPr txBox="1"/>
          <p:nvPr/>
        </p:nvSpPr>
        <p:spPr>
          <a:xfrm>
            <a:off x="13205174" y="8955055"/>
            <a:ext cx="4713514" cy="661416"/>
          </a:xfrm>
          <a:prstGeom prst="rect"/>
        </p:spPr>
        <p:txBody>
          <a:bodyPr anchor="t" bIns="0" lIns="0" rIns="0" rtlCol="0" tIns="0">
            <a:spAutoFit/>
          </a:bodyPr>
          <a:p>
            <a:pPr algn="l">
              <a:lnSpc>
                <a:spcPts val="2562"/>
              </a:lnSpc>
            </a:pPr>
            <a:r>
              <a:rPr sz="2100" lang="en-US">
                <a:solidFill>
                  <a:srgbClr val="555349"/>
                </a:solidFill>
                <a:latin typeface="Poppins"/>
                <a:ea typeface="Poppins"/>
                <a:cs typeface="Poppins"/>
                <a:sym typeface="Poppins"/>
              </a:rPr>
              <a:t>Standardised environmental spatial data.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48" name=""/>
        <p:cNvGrpSpPr/>
        <p:nvPr/>
      </p:nvGrpSpPr>
      <p:grpSpPr>
        <a:xfrm>
          <a:off x="0" y="0"/>
          <a:ext cx="0" cy="0"/>
          <a:chOff x="0" y="0"/>
          <a:chExt cx="0" cy="0"/>
        </a:xfrm>
      </p:grpSpPr>
      <p:sp>
        <p:nvSpPr>
          <p:cNvPr id="1048686" name="Freeform 3"/>
          <p:cNvSpPr/>
          <p:nvPr/>
        </p:nvSpPr>
        <p:spPr>
          <a:xfrm flipV="1">
            <a:off x="6244059" y="0"/>
            <a:ext cx="12043941" cy="6651511"/>
          </a:xfrm>
          <a:custGeom>
            <a:avLst/>
            <a:ahLst/>
            <a:rect l="l" t="t" r="r" b="b"/>
            <a:pathLst>
              <a:path w="12043941" h="6651511">
                <a:moveTo>
                  <a:pt x="0" y="6651511"/>
                </a:moveTo>
                <a:lnTo>
                  <a:pt x="12043941" y="6651511"/>
                </a:lnTo>
                <a:lnTo>
                  <a:pt x="12043941" y="0"/>
                </a:lnTo>
                <a:lnTo>
                  <a:pt x="0" y="0"/>
                </a:lnTo>
                <a:lnTo>
                  <a:pt x="0" y="6651511"/>
                </a:lnTo>
                <a:close/>
              </a:path>
            </a:pathLst>
          </a:custGeom>
          <a:blipFill>
            <a:blip xmlns:r="http://schemas.openxmlformats.org/officeDocument/2006/relationships" r:embed="rId1"/>
            <a:stretch>
              <a:fillRect/>
            </a:stretch>
          </a:blipFill>
        </p:spPr>
        <p:txBody>
          <a:bodyPr/>
          <a:p>
            <a:endParaRPr lang="pl-PL"/>
          </a:p>
        </p:txBody>
      </p:sp>
      <p:sp>
        <p:nvSpPr>
          <p:cNvPr id="1048687" name="TextBox 2"/>
          <p:cNvSpPr txBox="1"/>
          <p:nvPr/>
        </p:nvSpPr>
        <p:spPr>
          <a:xfrm>
            <a:off x="710382" y="352234"/>
            <a:ext cx="10470622" cy="1065276"/>
          </a:xfrm>
          <a:prstGeom prst="rect"/>
        </p:spPr>
        <p:txBody>
          <a:bodyPr anchor="t" bIns="0" lIns="0" rIns="0" rtlCol="0" tIns="0">
            <a:spAutoFit/>
          </a:bodyPr>
          <a:p>
            <a:pPr algn="l">
              <a:lnSpc>
                <a:spcPts val="8352"/>
              </a:lnSpc>
            </a:pPr>
            <a:r>
              <a:rPr dirty="0" sz="7200" lang="en-US" spc="-288">
                <a:solidFill>
                  <a:srgbClr val="555349"/>
                </a:solidFill>
                <a:latin typeface="Hangyaboly"/>
                <a:ea typeface="Hangyaboly"/>
                <a:cs typeface="Hangyaboly"/>
                <a:sym typeface="Hangyaboly"/>
              </a:rPr>
              <a:t>AIR QUALITY STANDARDS</a:t>
            </a:r>
          </a:p>
        </p:txBody>
      </p:sp>
      <p:sp>
        <p:nvSpPr>
          <p:cNvPr id="1048688" name="TextBox 4"/>
          <p:cNvSpPr txBox="1"/>
          <p:nvPr/>
        </p:nvSpPr>
        <p:spPr>
          <a:xfrm>
            <a:off x="710382" y="1895036"/>
            <a:ext cx="9100427" cy="2012696"/>
          </a:xfrm>
          <a:prstGeom prst="rect"/>
        </p:spPr>
        <p:txBody>
          <a:bodyPr anchor="t" bIns="0" lIns="0" rIns="0" rtlCol="0" tIns="0">
            <a:spAutoFit/>
          </a:bodyPr>
          <a:p>
            <a:pPr algn="just">
              <a:lnSpc>
                <a:spcPts val="3171"/>
              </a:lnSpc>
              <a:spcBef>
                <a:spcPct val="0"/>
              </a:spcBef>
            </a:pPr>
            <a:r>
              <a:rPr sz="2599" lang="en-US">
                <a:solidFill>
                  <a:srgbClr val="555349"/>
                </a:solidFill>
                <a:latin typeface="Poppins"/>
                <a:ea typeface="Poppins"/>
                <a:cs typeface="Poppins"/>
                <a:sym typeface="Poppins"/>
              </a:rPr>
              <a:t>Air quality standards are legal limits established by the European Union to protect human health and the environment. Member States are required to continuously monitor air pollution and take corrective actions when the limits are exceeded.</a:t>
            </a:r>
          </a:p>
        </p:txBody>
      </p:sp>
      <p:grpSp>
        <p:nvGrpSpPr>
          <p:cNvPr id="49" name="Group 5"/>
          <p:cNvGrpSpPr/>
          <p:nvPr/>
        </p:nvGrpSpPr>
        <p:grpSpPr>
          <a:xfrm>
            <a:off x="710382" y="4876615"/>
            <a:ext cx="14297312" cy="5090705"/>
            <a:chOff x="0" y="0"/>
            <a:chExt cx="19063083" cy="6787607"/>
          </a:xfrm>
        </p:grpSpPr>
        <p:sp>
          <p:nvSpPr>
            <p:cNvPr id="1048689" name="TextBox 6"/>
            <p:cNvSpPr txBox="1"/>
            <p:nvPr/>
          </p:nvSpPr>
          <p:spPr>
            <a:xfrm>
              <a:off x="0" y="-38100"/>
              <a:ext cx="5534845" cy="521716"/>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Pollutant</a:t>
              </a:r>
            </a:p>
          </p:txBody>
        </p:sp>
        <p:sp>
          <p:nvSpPr>
            <p:cNvPr id="1048690" name="TextBox 7"/>
            <p:cNvSpPr txBox="1"/>
            <p:nvPr/>
          </p:nvSpPr>
          <p:spPr>
            <a:xfrm>
              <a:off x="0" y="982557"/>
              <a:ext cx="6284686" cy="5344245"/>
            </a:xfrm>
            <a:prstGeom prst="rect"/>
          </p:spPr>
          <p:txBody>
            <a:bodyPr anchor="t" bIns="0" lIns="0" rIns="0" rtlCol="0" tIns="0">
              <a:spAutoFit/>
            </a:bodyPr>
            <a:p>
              <a:pPr algn="l">
                <a:lnSpc>
                  <a:spcPts val="3171"/>
                </a:lnSpc>
              </a:pPr>
              <a:r>
                <a:rPr sz="2599" lang="en-US">
                  <a:solidFill>
                    <a:srgbClr val="555349"/>
                  </a:solidFill>
                  <a:latin typeface="Poppins"/>
                  <a:ea typeface="Poppins"/>
                  <a:cs typeface="Poppins"/>
                  <a:sym typeface="Poppins"/>
                </a:rPr>
                <a:t>PM10 (Particulate </a:t>
              </a:r>
            </a:p>
            <a:p>
              <a:pPr algn="l">
                <a:lnSpc>
                  <a:spcPts val="3171"/>
                </a:lnSpc>
              </a:pPr>
              <a:r>
                <a:rPr sz="2599" lang="en-US">
                  <a:solidFill>
                    <a:srgbClr val="555349"/>
                  </a:solidFill>
                  <a:latin typeface="Poppins"/>
                  <a:ea typeface="Poppins"/>
                  <a:cs typeface="Poppins"/>
                  <a:sym typeface="Poppins"/>
                </a:rPr>
                <a:t>Matter ≤10 μm)</a:t>
              </a:r>
            </a:p>
            <a:p>
              <a:pPr algn="l">
                <a:lnSpc>
                  <a:spcPts val="3171"/>
                </a:lnSpc>
              </a:pPr>
              <a:endParaRPr sz="2599" lang="en-US">
                <a:solidFill>
                  <a:srgbClr val="555349"/>
                </a:solidFill>
                <a:latin typeface="Poppins"/>
                <a:ea typeface="Poppins"/>
                <a:cs typeface="Poppins"/>
                <a:sym typeface="Poppins"/>
              </a:endParaRPr>
            </a:p>
            <a:p>
              <a:pPr algn="l">
                <a:lnSpc>
                  <a:spcPts val="3171"/>
                </a:lnSpc>
              </a:pPr>
              <a:r>
                <a:rPr sz="2599" lang="en-US">
                  <a:solidFill>
                    <a:srgbClr val="555349"/>
                  </a:solidFill>
                  <a:latin typeface="Poppins"/>
                  <a:ea typeface="Poppins"/>
                  <a:cs typeface="Poppins"/>
                  <a:sym typeface="Poppins"/>
                </a:rPr>
                <a:t>PM2.5 (Particulate</a:t>
              </a:r>
            </a:p>
            <a:p>
              <a:pPr algn="l">
                <a:lnSpc>
                  <a:spcPts val="3171"/>
                </a:lnSpc>
              </a:pPr>
              <a:r>
                <a:rPr sz="2599" lang="en-US">
                  <a:solidFill>
                    <a:srgbClr val="555349"/>
                  </a:solidFill>
                  <a:latin typeface="Poppins"/>
                  <a:ea typeface="Poppins"/>
                  <a:cs typeface="Poppins"/>
                  <a:sym typeface="Poppins"/>
                </a:rPr>
                <a:t>Matter ≤2.5 μm)</a:t>
              </a:r>
            </a:p>
            <a:p>
              <a:pPr algn="l">
                <a:lnSpc>
                  <a:spcPts val="3171"/>
                </a:lnSpc>
              </a:pPr>
              <a:endParaRPr sz="2599" lang="en-US">
                <a:solidFill>
                  <a:srgbClr val="555349"/>
                </a:solidFill>
                <a:latin typeface="Poppins"/>
                <a:ea typeface="Poppins"/>
                <a:cs typeface="Poppins"/>
                <a:sym typeface="Poppins"/>
              </a:endParaRPr>
            </a:p>
            <a:p>
              <a:pPr algn="l">
                <a:lnSpc>
                  <a:spcPts val="3171"/>
                </a:lnSpc>
              </a:pPr>
              <a:endParaRPr sz="2599" lang="en-US">
                <a:solidFill>
                  <a:srgbClr val="555349"/>
                </a:solidFill>
                <a:latin typeface="Poppins"/>
                <a:ea typeface="Poppins"/>
                <a:cs typeface="Poppins"/>
                <a:sym typeface="Poppins"/>
              </a:endParaRPr>
            </a:p>
            <a:p>
              <a:pPr algn="l">
                <a:lnSpc>
                  <a:spcPts val="3171"/>
                </a:lnSpc>
              </a:pPr>
              <a:endParaRPr sz="2599" lang="en-US">
                <a:solidFill>
                  <a:srgbClr val="555349"/>
                </a:solidFill>
                <a:latin typeface="Poppins"/>
                <a:ea typeface="Poppins"/>
                <a:cs typeface="Poppins"/>
                <a:sym typeface="Poppins"/>
              </a:endParaRPr>
            </a:p>
            <a:p>
              <a:pPr algn="l">
                <a:lnSpc>
                  <a:spcPts val="3171"/>
                </a:lnSpc>
              </a:pPr>
              <a:r>
                <a:rPr sz="2599" lang="en-US">
                  <a:solidFill>
                    <a:srgbClr val="555349"/>
                  </a:solidFill>
                  <a:latin typeface="Poppins"/>
                  <a:ea typeface="Poppins"/>
                  <a:cs typeface="Poppins"/>
                  <a:sym typeface="Poppins"/>
                </a:rPr>
                <a:t>NO₂ (Nitrogen Dioxide)</a:t>
              </a:r>
            </a:p>
            <a:p>
              <a:pPr algn="l">
                <a:lnSpc>
                  <a:spcPts val="3171"/>
                </a:lnSpc>
              </a:pPr>
              <a:endParaRPr sz="2599" lang="en-US">
                <a:solidFill>
                  <a:srgbClr val="555349"/>
                </a:solidFill>
                <a:latin typeface="Poppins"/>
                <a:ea typeface="Poppins"/>
                <a:cs typeface="Poppins"/>
                <a:sym typeface="Poppins"/>
              </a:endParaRPr>
            </a:p>
          </p:txBody>
        </p:sp>
        <p:sp>
          <p:nvSpPr>
            <p:cNvPr id="1048691" name="TextBox 8"/>
            <p:cNvSpPr txBox="1"/>
            <p:nvPr/>
          </p:nvSpPr>
          <p:spPr>
            <a:xfrm>
              <a:off x="5935257" y="18127"/>
              <a:ext cx="6284686" cy="521716"/>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EU limit</a:t>
              </a:r>
            </a:p>
          </p:txBody>
        </p:sp>
        <p:sp>
          <p:nvSpPr>
            <p:cNvPr id="1048692" name="TextBox 9"/>
            <p:cNvSpPr txBox="1"/>
            <p:nvPr/>
          </p:nvSpPr>
          <p:spPr>
            <a:xfrm>
              <a:off x="5935257" y="982557"/>
              <a:ext cx="6284686" cy="4810845"/>
            </a:xfrm>
            <a:prstGeom prst="rect"/>
          </p:spPr>
          <p:txBody>
            <a:bodyPr anchor="t" bIns="0" lIns="0" rIns="0" rtlCol="0" tIns="0">
              <a:spAutoFit/>
            </a:bodyPr>
            <a:p>
              <a:pPr algn="l">
                <a:lnSpc>
                  <a:spcPts val="3171"/>
                </a:lnSpc>
              </a:pPr>
              <a:r>
                <a:rPr sz="2599" lang="en-US">
                  <a:solidFill>
                    <a:srgbClr val="555349"/>
                  </a:solidFill>
                  <a:latin typeface="Poppins"/>
                  <a:ea typeface="Poppins"/>
                  <a:cs typeface="Poppins"/>
                  <a:sym typeface="Poppins"/>
                </a:rPr>
                <a:t>Daily limit 50 µg/m³</a:t>
              </a:r>
            </a:p>
            <a:p>
              <a:pPr algn="l">
                <a:lnSpc>
                  <a:spcPts val="3171"/>
                </a:lnSpc>
              </a:pPr>
              <a:endParaRPr sz="2599" lang="en-US">
                <a:solidFill>
                  <a:srgbClr val="555349"/>
                </a:solidFill>
                <a:latin typeface="Poppins"/>
                <a:ea typeface="Poppins"/>
                <a:cs typeface="Poppins"/>
                <a:sym typeface="Poppins"/>
              </a:endParaRPr>
            </a:p>
            <a:p>
              <a:pPr algn="l">
                <a:lnSpc>
                  <a:spcPts val="3171"/>
                </a:lnSpc>
              </a:pPr>
              <a:endParaRPr sz="2599" lang="en-US">
                <a:solidFill>
                  <a:srgbClr val="555349"/>
                </a:solidFill>
                <a:latin typeface="Poppins"/>
                <a:ea typeface="Poppins"/>
                <a:cs typeface="Poppins"/>
                <a:sym typeface="Poppins"/>
              </a:endParaRPr>
            </a:p>
            <a:p>
              <a:pPr algn="l">
                <a:lnSpc>
                  <a:spcPts val="3171"/>
                </a:lnSpc>
              </a:pPr>
              <a:r>
                <a:rPr sz="2599" lang="en-US">
                  <a:solidFill>
                    <a:srgbClr val="555349"/>
                  </a:solidFill>
                  <a:latin typeface="Poppins"/>
                  <a:ea typeface="Poppins"/>
                  <a:cs typeface="Poppins"/>
                  <a:sym typeface="Poppins"/>
                </a:rPr>
                <a:t>Annual limit 10 µg/m³ (new EU target)</a:t>
              </a:r>
            </a:p>
            <a:p>
              <a:pPr algn="l">
                <a:lnSpc>
                  <a:spcPts val="3171"/>
                </a:lnSpc>
              </a:pPr>
              <a:endParaRPr sz="2599" lang="en-US">
                <a:solidFill>
                  <a:srgbClr val="555349"/>
                </a:solidFill>
                <a:latin typeface="Poppins"/>
                <a:ea typeface="Poppins"/>
                <a:cs typeface="Poppins"/>
                <a:sym typeface="Poppins"/>
              </a:endParaRPr>
            </a:p>
            <a:p>
              <a:pPr algn="l">
                <a:lnSpc>
                  <a:spcPts val="3171"/>
                </a:lnSpc>
              </a:pPr>
              <a:endParaRPr sz="2599" lang="en-US">
                <a:solidFill>
                  <a:srgbClr val="555349"/>
                </a:solidFill>
                <a:latin typeface="Poppins"/>
                <a:ea typeface="Poppins"/>
                <a:cs typeface="Poppins"/>
                <a:sym typeface="Poppins"/>
              </a:endParaRPr>
            </a:p>
            <a:p>
              <a:pPr algn="l">
                <a:lnSpc>
                  <a:spcPts val="3171"/>
                </a:lnSpc>
              </a:pPr>
              <a:endParaRPr sz="2599" lang="en-US">
                <a:solidFill>
                  <a:srgbClr val="555349"/>
                </a:solidFill>
                <a:latin typeface="Poppins"/>
                <a:ea typeface="Poppins"/>
                <a:cs typeface="Poppins"/>
                <a:sym typeface="Poppins"/>
              </a:endParaRPr>
            </a:p>
            <a:p>
              <a:pPr algn="l">
                <a:lnSpc>
                  <a:spcPts val="3171"/>
                </a:lnSpc>
              </a:pPr>
              <a:r>
                <a:rPr sz="2599" lang="en-US">
                  <a:solidFill>
                    <a:srgbClr val="555349"/>
                  </a:solidFill>
                  <a:latin typeface="Poppins"/>
                  <a:ea typeface="Poppins"/>
                  <a:cs typeface="Poppins"/>
                  <a:sym typeface="Poppins"/>
                </a:rPr>
                <a:t>Annual limit 20 µg/m³</a:t>
              </a:r>
            </a:p>
          </p:txBody>
        </p:sp>
        <p:sp>
          <p:nvSpPr>
            <p:cNvPr id="1048693" name="TextBox 10"/>
            <p:cNvSpPr txBox="1"/>
            <p:nvPr/>
          </p:nvSpPr>
          <p:spPr>
            <a:xfrm>
              <a:off x="12778397" y="730469"/>
              <a:ext cx="6284686" cy="6057138"/>
            </a:xfrm>
            <a:prstGeom prst="rect"/>
          </p:spPr>
          <p:txBody>
            <a:bodyPr anchor="t" bIns="0" lIns="0" rIns="0" rtlCol="0" tIns="0">
              <a:spAutoFit/>
            </a:bodyPr>
            <a:p>
              <a:pPr algn="l">
                <a:lnSpc>
                  <a:spcPts val="2562"/>
                </a:lnSpc>
              </a:pPr>
              <a:r>
                <a:rPr sz="2100" lang="en-US">
                  <a:solidFill>
                    <a:srgbClr val="555349"/>
                  </a:solidFill>
                  <a:latin typeface="Poppins"/>
                  <a:ea typeface="Poppins"/>
                  <a:cs typeface="Poppins"/>
                  <a:sym typeface="Poppins"/>
                </a:rPr>
                <a:t>Fine dust particles that can cause respiratory diseases and reduce visibility.</a:t>
              </a:r>
            </a:p>
            <a:p>
              <a:pPr algn="l">
                <a:lnSpc>
                  <a:spcPts val="2562"/>
                </a:lnSpc>
              </a:pPr>
              <a:endParaRPr sz="2100" lang="en-US">
                <a:solidFill>
                  <a:srgbClr val="555349"/>
                </a:solidFill>
                <a:latin typeface="Poppins"/>
                <a:ea typeface="Poppins"/>
                <a:cs typeface="Poppins"/>
                <a:sym typeface="Poppins"/>
              </a:endParaRPr>
            </a:p>
            <a:p>
              <a:pPr algn="l">
                <a:lnSpc>
                  <a:spcPts val="2562"/>
                </a:lnSpc>
              </a:pPr>
              <a:r>
                <a:rPr sz="2100" lang="en-US">
                  <a:solidFill>
                    <a:srgbClr val="555349"/>
                  </a:solidFill>
                  <a:latin typeface="Poppins"/>
                  <a:ea typeface="Poppins"/>
                  <a:cs typeface="Poppins"/>
                  <a:sym typeface="Poppins"/>
                </a:rPr>
                <a:t>Very fine particles that penetrate deep into the lungs and bloodstream, increasing the risk of cardiovascular and respiratory diseases.</a:t>
              </a:r>
            </a:p>
            <a:p>
              <a:pPr algn="l">
                <a:lnSpc>
                  <a:spcPts val="2562"/>
                </a:lnSpc>
              </a:pPr>
              <a:endParaRPr sz="2100" lang="en-US">
                <a:solidFill>
                  <a:srgbClr val="555349"/>
                </a:solidFill>
                <a:latin typeface="Poppins"/>
                <a:ea typeface="Poppins"/>
                <a:cs typeface="Poppins"/>
                <a:sym typeface="Poppins"/>
              </a:endParaRPr>
            </a:p>
            <a:p>
              <a:pPr algn="l">
                <a:lnSpc>
                  <a:spcPts val="2562"/>
                </a:lnSpc>
              </a:pPr>
              <a:r>
                <a:rPr sz="2100" lang="en-US">
                  <a:solidFill>
                    <a:srgbClr val="555349"/>
                  </a:solidFill>
                  <a:latin typeface="Poppins"/>
                  <a:ea typeface="Poppins"/>
                  <a:cs typeface="Poppins"/>
                  <a:sym typeface="Poppins"/>
                </a:rPr>
                <a:t>Mainly emitted by road transport and industry; contributes to smog formation and irritates the respiratory system.</a:t>
              </a:r>
            </a:p>
          </p:txBody>
        </p:sp>
        <p:sp>
          <p:nvSpPr>
            <p:cNvPr id="1048694" name="TextBox 11"/>
            <p:cNvSpPr txBox="1"/>
            <p:nvPr/>
          </p:nvSpPr>
          <p:spPr>
            <a:xfrm>
              <a:off x="12778397" y="18127"/>
              <a:ext cx="6284686" cy="521716"/>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Environmental Impact</a:t>
              </a:r>
            </a:p>
          </p:txBody>
        </p:sp>
      </p:grpSp>
      <p:sp>
        <p:nvSpPr>
          <p:cNvPr id="1048695" name="TextBox 12"/>
          <p:cNvSpPr txBox="1"/>
          <p:nvPr/>
        </p:nvSpPr>
        <p:spPr>
          <a:xfrm>
            <a:off x="11181003" y="3888683"/>
            <a:ext cx="6806369" cy="245745"/>
          </a:xfrm>
          <a:prstGeom prst="rect"/>
        </p:spPr>
        <p:txBody>
          <a:bodyPr anchor="t" bIns="0" lIns="0" rIns="0" rtlCol="0" tIns="0">
            <a:spAutoFit/>
          </a:bodyPr>
          <a:p>
            <a:pPr algn="l">
              <a:lnSpc>
                <a:spcPts val="1890"/>
              </a:lnSpc>
            </a:pPr>
            <a:r>
              <a:rPr b="1" sz="1500" lang="en-US">
                <a:solidFill>
                  <a:srgbClr val="555349"/>
                </a:solidFill>
                <a:latin typeface="Poppins Medium"/>
                <a:ea typeface="Poppins Medium"/>
                <a:cs typeface="Poppins Medium"/>
                <a:sym typeface="Poppins Medium"/>
              </a:rPr>
              <a:t>NO₂ Concentration in Poland in 2019. Author: Zuzanna Dąbrowska</a:t>
            </a:r>
          </a:p>
        </p:txBody>
      </p:sp>
      <p:pic>
        <p:nvPicPr>
          <p:cNvPr id="2097154" name="Obraz 9"/>
          <p:cNvPicPr>
            <a:picLocks noChangeAspect="1" noChangeArrowheads="1"/>
          </p:cNvPicPr>
          <p:nvPr/>
        </p:nvPicPr>
        <p:blipFill>
          <a:blip xmlns:r="http://schemas.openxmlformats.org/officeDocument/2006/relationships" r:embed="rId2"/>
          <a:srcRect/>
          <a:stretch>
            <a:fillRect/>
          </a:stretch>
        </p:blipFill>
        <p:spPr bwMode="auto">
          <a:xfrm>
            <a:off x="11181003" y="639132"/>
            <a:ext cx="6396615" cy="3106581"/>
          </a:xfrm>
          <a:prstGeom prst="rect"/>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50" name=""/>
        <p:cNvGrpSpPr/>
        <p:nvPr/>
      </p:nvGrpSpPr>
      <p:grpSpPr>
        <a:xfrm>
          <a:off x="0" y="0"/>
          <a:ext cx="0" cy="0"/>
          <a:chOff x="0" y="0"/>
          <a:chExt cx="0" cy="0"/>
        </a:xfrm>
      </p:grpSpPr>
      <p:sp>
        <p:nvSpPr>
          <p:cNvPr id="1048696" name="Freeform 2"/>
          <p:cNvSpPr/>
          <p:nvPr/>
        </p:nvSpPr>
        <p:spPr>
          <a:xfrm>
            <a:off x="6244059" y="3439516"/>
            <a:ext cx="12043941" cy="6651511"/>
          </a:xfrm>
          <a:custGeom>
            <a:avLst/>
            <a:ahLst/>
            <a:rect l="l" t="t" r="r" b="b"/>
            <a:pathLst>
              <a:path w="12043941" h="6651511">
                <a:moveTo>
                  <a:pt x="0" y="0"/>
                </a:moveTo>
                <a:lnTo>
                  <a:pt x="12043941" y="0"/>
                </a:lnTo>
                <a:lnTo>
                  <a:pt x="12043941" y="6651512"/>
                </a:lnTo>
                <a:lnTo>
                  <a:pt x="0" y="6651512"/>
                </a:lnTo>
                <a:lnTo>
                  <a:pt x="0" y="0"/>
                </a:lnTo>
                <a:close/>
              </a:path>
            </a:pathLst>
          </a:custGeom>
          <a:blipFill>
            <a:blip xmlns:r="http://schemas.openxmlformats.org/officeDocument/2006/relationships" r:embed="rId1"/>
            <a:stretch>
              <a:fillRect/>
            </a:stretch>
          </a:blipFill>
        </p:spPr>
        <p:txBody>
          <a:bodyPr/>
          <a:p>
            <a:endParaRPr lang="pl-PL"/>
          </a:p>
        </p:txBody>
      </p:sp>
      <p:sp>
        <p:nvSpPr>
          <p:cNvPr id="1048697" name="Freeform 3"/>
          <p:cNvSpPr/>
          <p:nvPr/>
        </p:nvSpPr>
        <p:spPr>
          <a:xfrm>
            <a:off x="68293" y="11535"/>
            <a:ext cx="4825068" cy="5131965"/>
          </a:xfrm>
          <a:custGeom>
            <a:avLst/>
            <a:ahLst/>
            <a:rect l="l" t="t" r="r" b="b"/>
            <a:pathLst>
              <a:path w="4825068" h="5131965">
                <a:moveTo>
                  <a:pt x="0" y="0"/>
                </a:moveTo>
                <a:lnTo>
                  <a:pt x="4825068" y="0"/>
                </a:lnTo>
                <a:lnTo>
                  <a:pt x="4825068" y="5131965"/>
                </a:lnTo>
                <a:lnTo>
                  <a:pt x="0" y="5131965"/>
                </a:lnTo>
                <a:lnTo>
                  <a:pt x="0" y="0"/>
                </a:lnTo>
                <a:close/>
              </a:path>
            </a:pathLst>
          </a:custGeom>
          <a:blipFill>
            <a:blip xmlns:r="http://schemas.openxmlformats.org/officeDocument/2006/relationships" r:embed="rId2"/>
            <a:stretch>
              <a:fillRect r="-112960" b="-100224"/>
            </a:stretch>
          </a:blipFill>
        </p:spPr>
        <p:txBody>
          <a:bodyPr/>
          <a:p>
            <a:endParaRPr lang="pl-PL"/>
          </a:p>
        </p:txBody>
      </p:sp>
      <p:sp>
        <p:nvSpPr>
          <p:cNvPr id="1048698" name="TextBox 4"/>
          <p:cNvSpPr txBox="1"/>
          <p:nvPr/>
        </p:nvSpPr>
        <p:spPr>
          <a:xfrm>
            <a:off x="1089357" y="1093826"/>
            <a:ext cx="8132074" cy="2345690"/>
          </a:xfrm>
          <a:prstGeom prst="rect"/>
        </p:spPr>
        <p:txBody>
          <a:bodyPr anchor="t" bIns="0" lIns="0" rIns="0" rtlCol="0" tIns="0">
            <a:spAutoFit/>
          </a:bodyPr>
          <a:p>
            <a:pPr algn="l">
              <a:lnSpc>
                <a:spcPts val="9280"/>
              </a:lnSpc>
            </a:pPr>
            <a:r>
              <a:rPr sz="8000" lang="en-US" spc="-320">
                <a:solidFill>
                  <a:srgbClr val="555349"/>
                </a:solidFill>
                <a:latin typeface="Hangyaboly"/>
                <a:ea typeface="Hangyaboly"/>
                <a:cs typeface="Hangyaboly"/>
                <a:sym typeface="Hangyaboly"/>
              </a:rPr>
              <a:t>STANDARDS &amp; DIGITALISATION</a:t>
            </a:r>
          </a:p>
        </p:txBody>
      </p:sp>
      <p:grpSp>
        <p:nvGrpSpPr>
          <p:cNvPr id="51" name="Group 5"/>
          <p:cNvGrpSpPr/>
          <p:nvPr/>
        </p:nvGrpSpPr>
        <p:grpSpPr>
          <a:xfrm>
            <a:off x="10000533" y="562823"/>
            <a:ext cx="6508400" cy="1918008"/>
            <a:chOff x="0" y="0"/>
            <a:chExt cx="8677867" cy="2557343"/>
          </a:xfrm>
        </p:grpSpPr>
        <p:grpSp>
          <p:nvGrpSpPr>
            <p:cNvPr id="52" name="Group 6"/>
            <p:cNvGrpSpPr/>
            <p:nvPr/>
          </p:nvGrpSpPr>
          <p:grpSpPr>
            <a:xfrm>
              <a:off x="0" y="0"/>
              <a:ext cx="8677867" cy="2557343"/>
              <a:chOff x="0" y="0"/>
              <a:chExt cx="2341569" cy="690054"/>
            </a:xfrm>
          </p:grpSpPr>
          <p:sp>
            <p:nvSpPr>
              <p:cNvPr id="1048699" name="Freeform 7"/>
              <p:cNvSpPr/>
              <p:nvPr/>
            </p:nvSpPr>
            <p:spPr>
              <a:xfrm>
                <a:off x="0" y="0"/>
                <a:ext cx="2341569" cy="690054"/>
              </a:xfrm>
              <a:custGeom>
                <a:avLst/>
                <a:ahLst/>
                <a:rect l="l" t="t" r="r" b="b"/>
                <a:pathLst>
                  <a:path w="2341569" h="690054">
                    <a:moveTo>
                      <a:pt x="60666" y="0"/>
                    </a:moveTo>
                    <a:lnTo>
                      <a:pt x="2280903" y="0"/>
                    </a:lnTo>
                    <a:cubicBezTo>
                      <a:pt x="2314408" y="0"/>
                      <a:pt x="2341569" y="27161"/>
                      <a:pt x="2341569" y="60666"/>
                    </a:cubicBezTo>
                    <a:lnTo>
                      <a:pt x="2341569" y="629388"/>
                    </a:lnTo>
                    <a:cubicBezTo>
                      <a:pt x="2341569" y="662893"/>
                      <a:pt x="2314408" y="690054"/>
                      <a:pt x="2280903" y="690054"/>
                    </a:cubicBezTo>
                    <a:lnTo>
                      <a:pt x="60666" y="690054"/>
                    </a:lnTo>
                    <a:cubicBezTo>
                      <a:pt x="27161" y="690054"/>
                      <a:pt x="0" y="662893"/>
                      <a:pt x="0" y="629388"/>
                    </a:cubicBezTo>
                    <a:lnTo>
                      <a:pt x="0" y="60666"/>
                    </a:lnTo>
                    <a:cubicBezTo>
                      <a:pt x="0" y="27161"/>
                      <a:pt x="27161" y="0"/>
                      <a:pt x="60666" y="0"/>
                    </a:cubicBezTo>
                    <a:close/>
                  </a:path>
                </a:pathLst>
              </a:custGeom>
              <a:solidFill>
                <a:srgbClr val="555349"/>
              </a:solidFill>
            </p:spPr>
            <p:txBody>
              <a:bodyPr/>
              <a:p>
                <a:endParaRPr lang="pl-PL"/>
              </a:p>
            </p:txBody>
          </p:sp>
          <p:sp>
            <p:nvSpPr>
              <p:cNvPr id="1048700" name="TextBox 8"/>
              <p:cNvSpPr txBox="1"/>
              <p:nvPr/>
            </p:nvSpPr>
            <p:spPr>
              <a:xfrm>
                <a:off x="0" y="9525"/>
                <a:ext cx="2341569" cy="680529"/>
              </a:xfrm>
              <a:prstGeom prst="rect"/>
            </p:spPr>
            <p:txBody>
              <a:bodyPr anchor="ctr" bIns="50800" lIns="50800" rIns="50800" rtlCol="0" tIns="50800"/>
              <a:p>
                <a:pPr algn="ctr">
                  <a:lnSpc>
                    <a:spcPts val="1872"/>
                  </a:lnSpc>
                </a:pPr>
              </a:p>
            </p:txBody>
          </p:sp>
        </p:grpSp>
        <p:sp>
          <p:nvSpPr>
            <p:cNvPr id="1048701" name="TextBox 9"/>
            <p:cNvSpPr txBox="1"/>
            <p:nvPr/>
          </p:nvSpPr>
          <p:spPr>
            <a:xfrm>
              <a:off x="791172" y="392432"/>
              <a:ext cx="635011" cy="405829"/>
            </a:xfrm>
            <a:prstGeom prst="rect"/>
          </p:spPr>
          <p:txBody>
            <a:bodyPr anchor="t" bIns="0" lIns="0" rIns="0" rtlCol="0" tIns="0">
              <a:spAutoFit/>
            </a:bodyPr>
            <a:p>
              <a:pPr algn="l">
                <a:lnSpc>
                  <a:spcPts val="2483"/>
                </a:lnSpc>
              </a:pPr>
              <a:r>
                <a:rPr sz="1971" lang="en-US">
                  <a:solidFill>
                    <a:srgbClr val="D3E3B1"/>
                  </a:solidFill>
                  <a:latin typeface="Hangyaboly"/>
                  <a:ea typeface="Hangyaboly"/>
                  <a:cs typeface="Hangyaboly"/>
                  <a:sym typeface="Hangyaboly"/>
                </a:rPr>
                <a:t>01.</a:t>
              </a:r>
            </a:p>
          </p:txBody>
        </p:sp>
        <p:sp>
          <p:nvSpPr>
            <p:cNvPr id="1048702" name="TextBox 10"/>
            <p:cNvSpPr txBox="1"/>
            <p:nvPr/>
          </p:nvSpPr>
          <p:spPr>
            <a:xfrm>
              <a:off x="1580066" y="392432"/>
              <a:ext cx="4858895" cy="405829"/>
            </a:xfrm>
            <a:prstGeom prst="rect"/>
          </p:spPr>
          <p:txBody>
            <a:bodyPr anchor="t" bIns="0" lIns="0" rIns="0" rtlCol="0" tIns="0">
              <a:spAutoFit/>
            </a:bodyPr>
            <a:p>
              <a:pPr algn="l">
                <a:lnSpc>
                  <a:spcPts val="2483"/>
                </a:lnSpc>
              </a:pPr>
              <a:r>
                <a:rPr sz="1971" lang="en-US">
                  <a:solidFill>
                    <a:srgbClr val="D3E3B1"/>
                  </a:solidFill>
                  <a:latin typeface="Hangyaboly"/>
                  <a:ea typeface="Hangyaboly"/>
                  <a:cs typeface="Hangyaboly"/>
                  <a:sym typeface="Hangyaboly"/>
                </a:rPr>
                <a:t> UNIFIED DATA FORMATS</a:t>
              </a:r>
            </a:p>
          </p:txBody>
        </p:sp>
        <p:sp>
          <p:nvSpPr>
            <p:cNvPr id="1048703" name="TextBox 11"/>
            <p:cNvSpPr txBox="1"/>
            <p:nvPr/>
          </p:nvSpPr>
          <p:spPr>
            <a:xfrm>
              <a:off x="709436" y="1012574"/>
              <a:ext cx="7048874" cy="1141427"/>
            </a:xfrm>
            <a:prstGeom prst="rect"/>
          </p:spPr>
          <p:txBody>
            <a:bodyPr anchor="t" bIns="0" lIns="0" rIns="0" rtlCol="0" tIns="0">
              <a:spAutoFit/>
            </a:bodyPr>
            <a:p>
              <a:pPr algn="l">
                <a:lnSpc>
                  <a:spcPts val="1710"/>
                </a:lnSpc>
              </a:pPr>
              <a:r>
                <a:rPr sz="1402" lang="en-US">
                  <a:solidFill>
                    <a:srgbClr val="D3E3B1"/>
                  </a:solidFill>
                  <a:latin typeface="Poppins"/>
                  <a:ea typeface="Poppins"/>
                  <a:cs typeface="Poppins"/>
                  <a:sym typeface="Poppins"/>
                </a:rPr>
                <a:t>Environmental standards define consistent measurement and reporting rules, enabling digital systems to collect and compare environmental data reliably across regions and sectors. (np. INSPIRE, ISO data schemas) </a:t>
              </a:r>
            </a:p>
          </p:txBody>
        </p:sp>
      </p:grpSp>
      <p:grpSp>
        <p:nvGrpSpPr>
          <p:cNvPr id="53" name="Group 12"/>
          <p:cNvGrpSpPr/>
          <p:nvPr/>
        </p:nvGrpSpPr>
        <p:grpSpPr>
          <a:xfrm>
            <a:off x="10000533" y="2773405"/>
            <a:ext cx="6508400" cy="2085532"/>
            <a:chOff x="0" y="0"/>
            <a:chExt cx="8677867" cy="2780710"/>
          </a:xfrm>
        </p:grpSpPr>
        <p:grpSp>
          <p:nvGrpSpPr>
            <p:cNvPr id="54" name="Group 13"/>
            <p:cNvGrpSpPr/>
            <p:nvPr/>
          </p:nvGrpSpPr>
          <p:grpSpPr>
            <a:xfrm>
              <a:off x="0" y="0"/>
              <a:ext cx="8677867" cy="2780710"/>
              <a:chOff x="0" y="0"/>
              <a:chExt cx="2717360" cy="870743"/>
            </a:xfrm>
          </p:grpSpPr>
          <p:sp>
            <p:nvSpPr>
              <p:cNvPr id="1048704" name="Freeform 14"/>
              <p:cNvSpPr/>
              <p:nvPr/>
            </p:nvSpPr>
            <p:spPr>
              <a:xfrm>
                <a:off x="0" y="0"/>
                <a:ext cx="2717360" cy="870743"/>
              </a:xfrm>
              <a:custGeom>
                <a:avLst/>
                <a:ahLst/>
                <a:rect l="l" t="t" r="r" b="b"/>
                <a:pathLst>
                  <a:path w="2717360" h="870743">
                    <a:moveTo>
                      <a:pt x="53737" y="0"/>
                    </a:moveTo>
                    <a:lnTo>
                      <a:pt x="2663623" y="0"/>
                    </a:lnTo>
                    <a:cubicBezTo>
                      <a:pt x="2677875" y="0"/>
                      <a:pt x="2691543" y="5662"/>
                      <a:pt x="2701621" y="15739"/>
                    </a:cubicBezTo>
                    <a:cubicBezTo>
                      <a:pt x="2711699" y="25817"/>
                      <a:pt x="2717360" y="39485"/>
                      <a:pt x="2717360" y="53737"/>
                    </a:cubicBezTo>
                    <a:lnTo>
                      <a:pt x="2717360" y="817006"/>
                    </a:lnTo>
                    <a:cubicBezTo>
                      <a:pt x="2717360" y="831258"/>
                      <a:pt x="2711699" y="844926"/>
                      <a:pt x="2701621" y="855004"/>
                    </a:cubicBezTo>
                    <a:cubicBezTo>
                      <a:pt x="2691543" y="865081"/>
                      <a:pt x="2677875" y="870743"/>
                      <a:pt x="2663623" y="870743"/>
                    </a:cubicBezTo>
                    <a:lnTo>
                      <a:pt x="53737" y="870743"/>
                    </a:lnTo>
                    <a:cubicBezTo>
                      <a:pt x="24059" y="870743"/>
                      <a:pt x="0" y="846684"/>
                      <a:pt x="0" y="817006"/>
                    </a:cubicBezTo>
                    <a:lnTo>
                      <a:pt x="0" y="53737"/>
                    </a:lnTo>
                    <a:cubicBezTo>
                      <a:pt x="0" y="39485"/>
                      <a:pt x="5662" y="25817"/>
                      <a:pt x="15739" y="15739"/>
                    </a:cubicBezTo>
                    <a:cubicBezTo>
                      <a:pt x="25817" y="5662"/>
                      <a:pt x="39485" y="0"/>
                      <a:pt x="53737" y="0"/>
                    </a:cubicBezTo>
                    <a:close/>
                  </a:path>
                </a:pathLst>
              </a:custGeom>
              <a:solidFill>
                <a:srgbClr val="555349"/>
              </a:solidFill>
            </p:spPr>
            <p:txBody>
              <a:bodyPr/>
              <a:p>
                <a:endParaRPr lang="pl-PL"/>
              </a:p>
            </p:txBody>
          </p:sp>
          <p:sp>
            <p:nvSpPr>
              <p:cNvPr id="1048705" name="TextBox 15"/>
              <p:cNvSpPr txBox="1"/>
              <p:nvPr/>
            </p:nvSpPr>
            <p:spPr>
              <a:xfrm>
                <a:off x="0" y="9525"/>
                <a:ext cx="2717360" cy="861218"/>
              </a:xfrm>
              <a:prstGeom prst="rect"/>
            </p:spPr>
            <p:txBody>
              <a:bodyPr anchor="ctr" bIns="50800" lIns="50800" rIns="50800" rtlCol="0" tIns="50800"/>
              <a:p>
                <a:pPr algn="ctr">
                  <a:lnSpc>
                    <a:spcPts val="1871"/>
                  </a:lnSpc>
                </a:pPr>
              </a:p>
            </p:txBody>
          </p:sp>
        </p:grpSp>
        <p:sp>
          <p:nvSpPr>
            <p:cNvPr id="1048706" name="TextBox 16"/>
            <p:cNvSpPr txBox="1"/>
            <p:nvPr/>
          </p:nvSpPr>
          <p:spPr>
            <a:xfrm>
              <a:off x="791172" y="336844"/>
              <a:ext cx="788894" cy="351023"/>
            </a:xfrm>
            <a:prstGeom prst="rect"/>
          </p:spPr>
          <p:txBody>
            <a:bodyPr anchor="t" bIns="0" lIns="0" rIns="0" rtlCol="0" tIns="0">
              <a:spAutoFit/>
            </a:bodyPr>
            <a:p>
              <a:pPr algn="l">
                <a:lnSpc>
                  <a:spcPts val="2140"/>
                </a:lnSpc>
              </a:pPr>
              <a:r>
                <a:rPr sz="1698" lang="en-US">
                  <a:solidFill>
                    <a:srgbClr val="D3E3B1"/>
                  </a:solidFill>
                  <a:latin typeface="Hangyaboly"/>
                  <a:ea typeface="Hangyaboly"/>
                  <a:cs typeface="Hangyaboly"/>
                  <a:sym typeface="Hangyaboly"/>
                </a:rPr>
                <a:t>02.</a:t>
              </a:r>
            </a:p>
          </p:txBody>
        </p:sp>
        <p:sp>
          <p:nvSpPr>
            <p:cNvPr id="1048707" name="TextBox 17"/>
            <p:cNvSpPr txBox="1"/>
            <p:nvPr/>
          </p:nvSpPr>
          <p:spPr>
            <a:xfrm>
              <a:off x="1580066" y="327319"/>
              <a:ext cx="7097801" cy="381463"/>
            </a:xfrm>
            <a:prstGeom prst="rect"/>
          </p:spPr>
          <p:txBody>
            <a:bodyPr anchor="t" bIns="0" lIns="0" rIns="0" rtlCol="0" tIns="0">
              <a:spAutoFit/>
            </a:bodyPr>
            <a:p>
              <a:pPr algn="l">
                <a:lnSpc>
                  <a:spcPts val="2305"/>
                </a:lnSpc>
              </a:pPr>
              <a:r>
                <a:rPr sz="1829" lang="en-US">
                  <a:solidFill>
                    <a:srgbClr val="D3E3B1"/>
                  </a:solidFill>
                  <a:latin typeface="Hangyaboly"/>
                  <a:ea typeface="Hangyaboly"/>
                  <a:cs typeface="Hangyaboly"/>
                  <a:sym typeface="Hangyaboly"/>
                </a:rPr>
                <a:t>SENSOR CALIBRATION AND QUALITY ASSURANCE</a:t>
              </a:r>
            </a:p>
          </p:txBody>
        </p:sp>
        <p:sp>
          <p:nvSpPr>
            <p:cNvPr id="1048708" name="TextBox 18"/>
            <p:cNvSpPr txBox="1"/>
            <p:nvPr/>
          </p:nvSpPr>
          <p:spPr>
            <a:xfrm>
              <a:off x="750304" y="1022014"/>
              <a:ext cx="7020142" cy="1233203"/>
            </a:xfrm>
            <a:prstGeom prst="rect"/>
          </p:spPr>
          <p:txBody>
            <a:bodyPr anchor="t" bIns="0" lIns="0" rIns="0" rtlCol="0" tIns="0">
              <a:spAutoFit/>
            </a:bodyPr>
            <a:p>
              <a:pPr algn="l">
                <a:lnSpc>
                  <a:spcPts val="1817"/>
                </a:lnSpc>
              </a:pPr>
              <a:r>
                <a:rPr sz="1490" lang="en-US">
                  <a:solidFill>
                    <a:srgbClr val="D3E3B1"/>
                  </a:solidFill>
                  <a:latin typeface="Poppins"/>
                  <a:ea typeface="Poppins"/>
                  <a:cs typeface="Poppins"/>
                  <a:sym typeface="Poppins"/>
                </a:rPr>
                <a:t>Standards ensure that digital sensors (air quality, water quality, noise, emissions) operate with verified accuracy, making real‑time monitoring trustworthy and legally usable.</a:t>
              </a:r>
            </a:p>
          </p:txBody>
        </p:sp>
      </p:grpSp>
      <p:grpSp>
        <p:nvGrpSpPr>
          <p:cNvPr id="55" name="Group 19"/>
          <p:cNvGrpSpPr/>
          <p:nvPr/>
        </p:nvGrpSpPr>
        <p:grpSpPr>
          <a:xfrm>
            <a:off x="10069032" y="5083771"/>
            <a:ext cx="6439901" cy="2146777"/>
            <a:chOff x="0" y="0"/>
            <a:chExt cx="8586535" cy="2862370"/>
          </a:xfrm>
        </p:grpSpPr>
        <p:grpSp>
          <p:nvGrpSpPr>
            <p:cNvPr id="56" name="Group 20"/>
            <p:cNvGrpSpPr/>
            <p:nvPr/>
          </p:nvGrpSpPr>
          <p:grpSpPr>
            <a:xfrm>
              <a:off x="0" y="0"/>
              <a:ext cx="8586535" cy="2862370"/>
              <a:chOff x="0" y="0"/>
              <a:chExt cx="2236388" cy="745513"/>
            </a:xfrm>
          </p:grpSpPr>
          <p:sp>
            <p:nvSpPr>
              <p:cNvPr id="1048709" name="Freeform 21"/>
              <p:cNvSpPr/>
              <p:nvPr/>
            </p:nvSpPr>
            <p:spPr>
              <a:xfrm>
                <a:off x="0" y="0"/>
                <a:ext cx="2236388" cy="745513"/>
              </a:xfrm>
              <a:custGeom>
                <a:avLst/>
                <a:ahLst/>
                <a:rect l="l" t="t" r="r" b="b"/>
                <a:pathLst>
                  <a:path w="2236388" h="745513">
                    <a:moveTo>
                      <a:pt x="61311" y="0"/>
                    </a:moveTo>
                    <a:lnTo>
                      <a:pt x="2175077" y="0"/>
                    </a:lnTo>
                    <a:cubicBezTo>
                      <a:pt x="2191338" y="0"/>
                      <a:pt x="2206932" y="6460"/>
                      <a:pt x="2218430" y="17958"/>
                    </a:cubicBezTo>
                    <a:cubicBezTo>
                      <a:pt x="2229929" y="29456"/>
                      <a:pt x="2236388" y="45050"/>
                      <a:pt x="2236388" y="61311"/>
                    </a:cubicBezTo>
                    <a:lnTo>
                      <a:pt x="2236388" y="684201"/>
                    </a:lnTo>
                    <a:cubicBezTo>
                      <a:pt x="2236388" y="718063"/>
                      <a:pt x="2208938" y="745513"/>
                      <a:pt x="2175077" y="745513"/>
                    </a:cubicBezTo>
                    <a:lnTo>
                      <a:pt x="61311" y="745513"/>
                    </a:lnTo>
                    <a:cubicBezTo>
                      <a:pt x="45050" y="745513"/>
                      <a:pt x="29456" y="739053"/>
                      <a:pt x="17958" y="727555"/>
                    </a:cubicBezTo>
                    <a:cubicBezTo>
                      <a:pt x="6460" y="716057"/>
                      <a:pt x="0" y="700462"/>
                      <a:pt x="0" y="684201"/>
                    </a:cubicBezTo>
                    <a:lnTo>
                      <a:pt x="0" y="61311"/>
                    </a:lnTo>
                    <a:cubicBezTo>
                      <a:pt x="0" y="27450"/>
                      <a:pt x="27450" y="0"/>
                      <a:pt x="61311" y="0"/>
                    </a:cubicBezTo>
                    <a:close/>
                  </a:path>
                </a:pathLst>
              </a:custGeom>
              <a:solidFill>
                <a:srgbClr val="555349"/>
              </a:solidFill>
            </p:spPr>
            <p:txBody>
              <a:bodyPr/>
              <a:p>
                <a:endParaRPr lang="pl-PL"/>
              </a:p>
            </p:txBody>
          </p:sp>
          <p:sp>
            <p:nvSpPr>
              <p:cNvPr id="1048710" name="TextBox 22"/>
              <p:cNvSpPr txBox="1"/>
              <p:nvPr/>
            </p:nvSpPr>
            <p:spPr>
              <a:xfrm>
                <a:off x="0" y="9525"/>
                <a:ext cx="2236388" cy="735988"/>
              </a:xfrm>
              <a:prstGeom prst="rect"/>
            </p:spPr>
            <p:txBody>
              <a:bodyPr anchor="ctr" bIns="41078" lIns="41078" rIns="41078" rtlCol="0" tIns="41078"/>
              <a:p>
                <a:pPr algn="ctr">
                  <a:lnSpc>
                    <a:spcPts val="1872"/>
                  </a:lnSpc>
                </a:pPr>
              </a:p>
            </p:txBody>
          </p:sp>
        </p:grpSp>
        <p:sp>
          <p:nvSpPr>
            <p:cNvPr id="1048711" name="TextBox 23"/>
            <p:cNvSpPr txBox="1"/>
            <p:nvPr/>
          </p:nvSpPr>
          <p:spPr>
            <a:xfrm>
              <a:off x="897870" y="397382"/>
              <a:ext cx="780591" cy="429625"/>
            </a:xfrm>
            <a:prstGeom prst="rect"/>
          </p:spPr>
          <p:txBody>
            <a:bodyPr anchor="t" bIns="0" lIns="0" rIns="0" rtlCol="0" tIns="0">
              <a:spAutoFit/>
            </a:bodyPr>
            <a:p>
              <a:pPr algn="l">
                <a:lnSpc>
                  <a:spcPts val="2573"/>
                </a:lnSpc>
              </a:pPr>
              <a:r>
                <a:rPr sz="2042" lang="en-US">
                  <a:solidFill>
                    <a:srgbClr val="D3E3B1"/>
                  </a:solidFill>
                  <a:latin typeface="Hangyaboly"/>
                  <a:ea typeface="Hangyaboly"/>
                  <a:cs typeface="Hangyaboly"/>
                  <a:sym typeface="Hangyaboly"/>
                </a:rPr>
                <a:t>03.</a:t>
              </a:r>
            </a:p>
          </p:txBody>
        </p:sp>
        <p:sp>
          <p:nvSpPr>
            <p:cNvPr id="1048712" name="TextBox 24"/>
            <p:cNvSpPr txBox="1"/>
            <p:nvPr/>
          </p:nvSpPr>
          <p:spPr>
            <a:xfrm>
              <a:off x="1678461" y="406907"/>
              <a:ext cx="6010203" cy="383940"/>
            </a:xfrm>
            <a:prstGeom prst="rect"/>
          </p:spPr>
          <p:txBody>
            <a:bodyPr anchor="t" bIns="0" lIns="0" rIns="0" rtlCol="0" tIns="0">
              <a:spAutoFit/>
            </a:bodyPr>
            <a:p>
              <a:pPr algn="l">
                <a:lnSpc>
                  <a:spcPts val="2391"/>
                </a:lnSpc>
              </a:pPr>
              <a:r>
                <a:rPr sz="1898" lang="en-US">
                  <a:solidFill>
                    <a:srgbClr val="D3E3B1"/>
                  </a:solidFill>
                  <a:latin typeface="Hangyaboly"/>
                  <a:ea typeface="Hangyaboly"/>
                  <a:cs typeface="Hangyaboly"/>
                  <a:sym typeface="Hangyaboly"/>
                </a:rPr>
                <a:t>INSPIRE — SPATIAL DATA INTEROPERABILITY</a:t>
              </a:r>
            </a:p>
          </p:txBody>
        </p:sp>
        <p:sp>
          <p:nvSpPr>
            <p:cNvPr id="1048713" name="TextBox 25"/>
            <p:cNvSpPr txBox="1"/>
            <p:nvPr/>
          </p:nvSpPr>
          <p:spPr>
            <a:xfrm>
              <a:off x="897870" y="1192132"/>
              <a:ext cx="6470816" cy="1141396"/>
            </a:xfrm>
            <a:prstGeom prst="rect"/>
          </p:spPr>
          <p:txBody>
            <a:bodyPr anchor="t" bIns="0" lIns="0" rIns="0" rtlCol="0" tIns="0">
              <a:spAutoFit/>
            </a:bodyPr>
            <a:p>
              <a:pPr algn="l">
                <a:lnSpc>
                  <a:spcPts val="1721"/>
                </a:lnSpc>
              </a:pPr>
              <a:r>
                <a:rPr sz="1411" lang="en-US">
                  <a:solidFill>
                    <a:srgbClr val="D3E3B1"/>
                  </a:solidFill>
                  <a:latin typeface="Poppins"/>
                  <a:ea typeface="Poppins"/>
                  <a:cs typeface="Poppins"/>
                  <a:sym typeface="Poppins"/>
                </a:rPr>
                <a:t>Digital platforms follow shared standards so that data from satellites, local sensors, laboratories, and public institutions can be integrated into one coherent system.</a:t>
              </a:r>
            </a:p>
          </p:txBody>
        </p:sp>
      </p:grpSp>
      <p:sp>
        <p:nvSpPr>
          <p:cNvPr id="1048714" name="Freeform 26"/>
          <p:cNvSpPr/>
          <p:nvPr/>
        </p:nvSpPr>
        <p:spPr>
          <a:xfrm flipH="1">
            <a:off x="0" y="7862774"/>
            <a:ext cx="3212829" cy="2424226"/>
          </a:xfrm>
          <a:custGeom>
            <a:avLst/>
            <a:ahLst/>
            <a:rect l="l" t="t" r="r" b="b"/>
            <a:pathLst>
              <a:path w="3212829" h="2424226">
                <a:moveTo>
                  <a:pt x="3212829" y="0"/>
                </a:moveTo>
                <a:lnTo>
                  <a:pt x="0" y="0"/>
                </a:lnTo>
                <a:lnTo>
                  <a:pt x="0" y="2424226"/>
                </a:lnTo>
                <a:lnTo>
                  <a:pt x="3212829" y="2424226"/>
                </a:lnTo>
                <a:lnTo>
                  <a:pt x="3212829" y="0"/>
                </a:lnTo>
                <a:close/>
              </a:path>
            </a:pathLst>
          </a:custGeom>
          <a:blipFill>
            <a:blip xmlns:r="http://schemas.openxmlformats.org/officeDocument/2006/relationships"/>
            <a:stretch>
              <a:fillRect/>
            </a:stretch>
          </a:blipFill>
        </p:spPr>
        <p:txBody>
          <a:bodyPr/>
          <a:p>
            <a:endParaRPr lang="pl-PL"/>
          </a:p>
        </p:txBody>
      </p:sp>
      <p:grpSp>
        <p:nvGrpSpPr>
          <p:cNvPr id="57" name="Group 27"/>
          <p:cNvGrpSpPr/>
          <p:nvPr/>
        </p:nvGrpSpPr>
        <p:grpSpPr>
          <a:xfrm>
            <a:off x="10069032" y="7470517"/>
            <a:ext cx="6539419" cy="2253660"/>
            <a:chOff x="0" y="0"/>
            <a:chExt cx="8719225" cy="3004880"/>
          </a:xfrm>
        </p:grpSpPr>
        <p:grpSp>
          <p:nvGrpSpPr>
            <p:cNvPr id="58" name="Group 28"/>
            <p:cNvGrpSpPr/>
            <p:nvPr/>
          </p:nvGrpSpPr>
          <p:grpSpPr>
            <a:xfrm>
              <a:off x="0" y="0"/>
              <a:ext cx="8719225" cy="3004880"/>
              <a:chOff x="0" y="0"/>
              <a:chExt cx="2069543" cy="713220"/>
            </a:xfrm>
          </p:grpSpPr>
          <p:sp>
            <p:nvSpPr>
              <p:cNvPr id="1048715" name="Freeform 29"/>
              <p:cNvSpPr/>
              <p:nvPr/>
            </p:nvSpPr>
            <p:spPr>
              <a:xfrm>
                <a:off x="0" y="0"/>
                <a:ext cx="2069542" cy="713220"/>
              </a:xfrm>
              <a:custGeom>
                <a:avLst/>
                <a:ahLst/>
                <a:rect l="l" t="t" r="r" b="b"/>
                <a:pathLst>
                  <a:path w="2069542" h="713220">
                    <a:moveTo>
                      <a:pt x="53575" y="0"/>
                    </a:moveTo>
                    <a:lnTo>
                      <a:pt x="2015968" y="0"/>
                    </a:lnTo>
                    <a:cubicBezTo>
                      <a:pt x="2045556" y="0"/>
                      <a:pt x="2069542" y="23986"/>
                      <a:pt x="2069542" y="53575"/>
                    </a:cubicBezTo>
                    <a:lnTo>
                      <a:pt x="2069542" y="659645"/>
                    </a:lnTo>
                    <a:cubicBezTo>
                      <a:pt x="2069542" y="673854"/>
                      <a:pt x="2063898" y="687481"/>
                      <a:pt x="2053851" y="697528"/>
                    </a:cubicBezTo>
                    <a:cubicBezTo>
                      <a:pt x="2043804" y="707576"/>
                      <a:pt x="2030176" y="713220"/>
                      <a:pt x="2015968" y="713220"/>
                    </a:cubicBezTo>
                    <a:lnTo>
                      <a:pt x="53575" y="713220"/>
                    </a:lnTo>
                    <a:cubicBezTo>
                      <a:pt x="39366" y="713220"/>
                      <a:pt x="25739" y="707576"/>
                      <a:pt x="15692" y="697528"/>
                    </a:cubicBezTo>
                    <a:cubicBezTo>
                      <a:pt x="5644" y="687481"/>
                      <a:pt x="0" y="673854"/>
                      <a:pt x="0" y="659645"/>
                    </a:cubicBezTo>
                    <a:lnTo>
                      <a:pt x="0" y="53575"/>
                    </a:lnTo>
                    <a:cubicBezTo>
                      <a:pt x="0" y="39366"/>
                      <a:pt x="5644" y="25739"/>
                      <a:pt x="15692" y="15692"/>
                    </a:cubicBezTo>
                    <a:cubicBezTo>
                      <a:pt x="25739" y="5644"/>
                      <a:pt x="39366" y="0"/>
                      <a:pt x="53575" y="0"/>
                    </a:cubicBezTo>
                    <a:close/>
                  </a:path>
                </a:pathLst>
              </a:custGeom>
              <a:solidFill>
                <a:srgbClr val="555349"/>
              </a:solidFill>
            </p:spPr>
            <p:txBody>
              <a:bodyPr/>
              <a:p>
                <a:endParaRPr lang="pl-PL"/>
              </a:p>
            </p:txBody>
          </p:sp>
          <p:sp>
            <p:nvSpPr>
              <p:cNvPr id="1048716" name="TextBox 30"/>
              <p:cNvSpPr txBox="1"/>
              <p:nvPr/>
            </p:nvSpPr>
            <p:spPr>
              <a:xfrm>
                <a:off x="0" y="9525"/>
                <a:ext cx="2069543" cy="703695"/>
              </a:xfrm>
              <a:prstGeom prst="rect"/>
            </p:spPr>
            <p:txBody>
              <a:bodyPr anchor="ctr" bIns="50800" lIns="50800" rIns="50800" rtlCol="0" tIns="50800"/>
              <a:p>
                <a:pPr algn="ctr">
                  <a:lnSpc>
                    <a:spcPts val="1871"/>
                  </a:lnSpc>
                </a:pPr>
              </a:p>
            </p:txBody>
          </p:sp>
        </p:grpSp>
        <p:sp>
          <p:nvSpPr>
            <p:cNvPr id="1048717" name="TextBox 31"/>
            <p:cNvSpPr txBox="1"/>
            <p:nvPr/>
          </p:nvSpPr>
          <p:spPr>
            <a:xfrm>
              <a:off x="911745" y="372327"/>
              <a:ext cx="792654" cy="469582"/>
            </a:xfrm>
            <a:prstGeom prst="rect"/>
          </p:spPr>
          <p:txBody>
            <a:bodyPr anchor="t" bIns="0" lIns="0" rIns="0" rtlCol="0" tIns="0">
              <a:spAutoFit/>
            </a:bodyPr>
            <a:p>
              <a:pPr algn="l">
                <a:lnSpc>
                  <a:spcPts val="2823"/>
                </a:lnSpc>
              </a:pPr>
              <a:r>
                <a:rPr sz="2240" lang="en-US">
                  <a:solidFill>
                    <a:srgbClr val="D3E3B1"/>
                  </a:solidFill>
                  <a:latin typeface="Hangyaboly"/>
                  <a:ea typeface="Hangyaboly"/>
                  <a:cs typeface="Hangyaboly"/>
                  <a:sym typeface="Hangyaboly"/>
                </a:rPr>
                <a:t>04.</a:t>
              </a:r>
            </a:p>
          </p:txBody>
        </p:sp>
        <p:sp>
          <p:nvSpPr>
            <p:cNvPr id="1048718" name="TextBox 32"/>
            <p:cNvSpPr txBox="1"/>
            <p:nvPr/>
          </p:nvSpPr>
          <p:spPr>
            <a:xfrm>
              <a:off x="1704399" y="381852"/>
              <a:ext cx="6103081" cy="779424"/>
            </a:xfrm>
            <a:prstGeom prst="rect"/>
          </p:spPr>
          <p:txBody>
            <a:bodyPr anchor="t" bIns="0" lIns="0" rIns="0" rtlCol="0" tIns="0">
              <a:spAutoFit/>
            </a:bodyPr>
            <a:p>
              <a:pPr algn="l">
                <a:lnSpc>
                  <a:spcPts val="2347"/>
                </a:lnSpc>
              </a:pPr>
              <a:r>
                <a:rPr sz="1863" lang="en-US">
                  <a:solidFill>
                    <a:srgbClr val="D3E3B1"/>
                  </a:solidFill>
                  <a:latin typeface="Hangyaboly"/>
                  <a:ea typeface="Hangyaboly"/>
                  <a:cs typeface="Hangyaboly"/>
                  <a:sym typeface="Hangyaboly"/>
                </a:rPr>
                <a:t>CYBERSECURITY FOR ENVIRONMENTAL INFRASTRUCTURE</a:t>
              </a:r>
            </a:p>
          </p:txBody>
        </p:sp>
        <p:sp>
          <p:nvSpPr>
            <p:cNvPr id="1048719" name="TextBox 33"/>
            <p:cNvSpPr txBox="1"/>
            <p:nvPr/>
          </p:nvSpPr>
          <p:spPr>
            <a:xfrm>
              <a:off x="911745" y="1489533"/>
              <a:ext cx="6895734" cy="1104118"/>
            </a:xfrm>
            <a:prstGeom prst="rect"/>
          </p:spPr>
          <p:txBody>
            <a:bodyPr anchor="t" bIns="0" lIns="0" rIns="0" rtlCol="0" tIns="0">
              <a:spAutoFit/>
            </a:bodyPr>
            <a:p>
              <a:pPr algn="l">
                <a:lnSpc>
                  <a:spcPts val="1634"/>
                </a:lnSpc>
              </a:pPr>
              <a:r>
                <a:rPr sz="1339" lang="en-US">
                  <a:solidFill>
                    <a:srgbClr val="D3E3B1"/>
                  </a:solidFill>
                  <a:latin typeface="Poppins"/>
                  <a:ea typeface="Poppins"/>
                  <a:cs typeface="Poppins"/>
                  <a:sym typeface="Poppins"/>
                </a:rPr>
                <a:t>Standards define security requirements for digital systems controlling critical environmental infrastructure (e.g., water treatment, air monitoring networks), protecting them from cyber threats.</a:t>
              </a:r>
            </a:p>
          </p:txBody>
        </p:sp>
      </p:grpSp>
      <p:pic>
        <p:nvPicPr>
          <p:cNvPr id="2097155" name="Picture 34"/>
          <p:cNvPicPr>
            <a:picLocks noChangeAspect="1"/>
          </p:cNvPicPr>
          <p:nvPr/>
        </p:nvPicPr>
        <p:blipFill>
          <a:blip xmlns:r="http://schemas.openxmlformats.org/officeDocument/2006/relationships" r:embed="rId3"/>
          <a:stretch>
            <a:fillRect/>
          </a:stretch>
        </p:blipFill>
        <p:spPr>
          <a:xfrm>
            <a:off x="550550" y="3634186"/>
            <a:ext cx="7921441" cy="4906917"/>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59" name=""/>
        <p:cNvGrpSpPr/>
        <p:nvPr/>
      </p:nvGrpSpPr>
      <p:grpSpPr>
        <a:xfrm>
          <a:off x="0" y="0"/>
          <a:ext cx="0" cy="0"/>
          <a:chOff x="0" y="0"/>
          <a:chExt cx="0" cy="0"/>
        </a:xfrm>
      </p:grpSpPr>
      <p:sp>
        <p:nvSpPr>
          <p:cNvPr id="1048720" name="Freeform 2"/>
          <p:cNvSpPr/>
          <p:nvPr/>
        </p:nvSpPr>
        <p:spPr>
          <a:xfrm flipV="1">
            <a:off x="6244059" y="0"/>
            <a:ext cx="12043941" cy="6651511"/>
          </a:xfrm>
          <a:custGeom>
            <a:avLst/>
            <a:ahLst/>
            <a:rect l="l" t="t" r="r" b="b"/>
            <a:pathLst>
              <a:path w="12043941" h="6651511">
                <a:moveTo>
                  <a:pt x="0" y="6651511"/>
                </a:moveTo>
                <a:lnTo>
                  <a:pt x="12043941" y="6651511"/>
                </a:lnTo>
                <a:lnTo>
                  <a:pt x="12043941" y="0"/>
                </a:lnTo>
                <a:lnTo>
                  <a:pt x="0" y="0"/>
                </a:lnTo>
                <a:lnTo>
                  <a:pt x="0" y="6651511"/>
                </a:lnTo>
                <a:close/>
              </a:path>
            </a:pathLst>
          </a:custGeom>
          <a:blipFill>
            <a:blip xmlns:r="http://schemas.openxmlformats.org/officeDocument/2006/relationships" r:embed="rId1"/>
            <a:stretch>
              <a:fillRect/>
            </a:stretch>
          </a:blipFill>
        </p:spPr>
        <p:txBody>
          <a:bodyPr/>
          <a:p>
            <a:endParaRPr lang="pl-PL"/>
          </a:p>
        </p:txBody>
      </p:sp>
      <p:sp>
        <p:nvSpPr>
          <p:cNvPr id="1048721" name="Freeform 3"/>
          <p:cNvSpPr/>
          <p:nvPr/>
        </p:nvSpPr>
        <p:spPr>
          <a:xfrm>
            <a:off x="-450124" y="6388569"/>
            <a:ext cx="4880610" cy="4114800"/>
          </a:xfrm>
          <a:custGeom>
            <a:avLst/>
            <a:ahLst/>
            <a:rect l="l" t="t" r="r" b="b"/>
            <a:pathLst>
              <a:path w="4880610" h="4114800">
                <a:moveTo>
                  <a:pt x="0" y="0"/>
                </a:moveTo>
                <a:lnTo>
                  <a:pt x="4880610" y="0"/>
                </a:lnTo>
                <a:lnTo>
                  <a:pt x="4880610" y="4114800"/>
                </a:lnTo>
                <a:lnTo>
                  <a:pt x="0" y="4114800"/>
                </a:lnTo>
                <a:lnTo>
                  <a:pt x="0" y="0"/>
                </a:lnTo>
                <a:close/>
              </a:path>
            </a:pathLst>
          </a:custGeom>
          <a:blipFill>
            <a:blip xmlns:r="http://schemas.openxmlformats.org/officeDocument/2006/relationships"/>
            <a:stretch>
              <a:fillRect/>
            </a:stretch>
          </a:blipFill>
        </p:spPr>
        <p:txBody>
          <a:bodyPr/>
          <a:p>
            <a:endParaRPr lang="pl-PL"/>
          </a:p>
        </p:txBody>
      </p:sp>
      <p:sp>
        <p:nvSpPr>
          <p:cNvPr id="1048722" name="TextBox 4"/>
          <p:cNvSpPr txBox="1"/>
          <p:nvPr/>
        </p:nvSpPr>
        <p:spPr>
          <a:xfrm>
            <a:off x="608204" y="265520"/>
            <a:ext cx="13324964" cy="1880362"/>
          </a:xfrm>
          <a:prstGeom prst="rect"/>
        </p:spPr>
        <p:txBody>
          <a:bodyPr anchor="t" bIns="0" lIns="0" rIns="0" rtlCol="0" tIns="0">
            <a:spAutoFit/>
          </a:bodyPr>
          <a:p>
            <a:pPr algn="ctr">
              <a:lnSpc>
                <a:spcPts val="7424"/>
              </a:lnSpc>
            </a:pPr>
            <a:r>
              <a:rPr sz="6400" lang="en-US" spc="-256">
                <a:solidFill>
                  <a:srgbClr val="555349"/>
                </a:solidFill>
                <a:latin typeface="Hangyaboly"/>
                <a:ea typeface="Hangyaboly"/>
                <a:cs typeface="Hangyaboly"/>
                <a:sym typeface="Hangyaboly"/>
              </a:rPr>
              <a:t>ETHICS, STANDARDS AND ENVIRONMENTAL PROTECTION</a:t>
            </a:r>
          </a:p>
        </p:txBody>
      </p:sp>
      <p:sp>
        <p:nvSpPr>
          <p:cNvPr id="1048723" name="TextBox 5"/>
          <p:cNvSpPr txBox="1"/>
          <p:nvPr/>
        </p:nvSpPr>
        <p:spPr>
          <a:xfrm>
            <a:off x="8231815" y="2441157"/>
            <a:ext cx="9059047" cy="476250"/>
          </a:xfrm>
          <a:prstGeom prst="rect"/>
        </p:spPr>
        <p:txBody>
          <a:bodyPr anchor="t" bIns="0" lIns="0" rIns="0" rtlCol="0" tIns="0">
            <a:spAutoFit/>
          </a:bodyPr>
          <a:p>
            <a:pPr algn="l">
              <a:lnSpc>
                <a:spcPts val="3899"/>
              </a:lnSpc>
            </a:pPr>
          </a:p>
        </p:txBody>
      </p:sp>
      <p:grpSp>
        <p:nvGrpSpPr>
          <p:cNvPr id="60" name="Group 6"/>
          <p:cNvGrpSpPr/>
          <p:nvPr/>
        </p:nvGrpSpPr>
        <p:grpSpPr>
          <a:xfrm>
            <a:off x="710382" y="3730211"/>
            <a:ext cx="4713514" cy="2921300"/>
            <a:chOff x="0" y="0"/>
            <a:chExt cx="6284686" cy="3895066"/>
          </a:xfrm>
        </p:grpSpPr>
        <p:sp>
          <p:nvSpPr>
            <p:cNvPr id="1048724" name="TextBox 7"/>
            <p:cNvSpPr txBox="1"/>
            <p:nvPr/>
          </p:nvSpPr>
          <p:spPr>
            <a:xfrm>
              <a:off x="0" y="-38100"/>
              <a:ext cx="5534845" cy="1029716"/>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Transparency in emissions reporting</a:t>
              </a:r>
            </a:p>
          </p:txBody>
        </p:sp>
        <p:sp>
          <p:nvSpPr>
            <p:cNvPr id="1048725" name="TextBox 8"/>
            <p:cNvSpPr txBox="1"/>
            <p:nvPr/>
          </p:nvSpPr>
          <p:spPr>
            <a:xfrm>
              <a:off x="0" y="1292328"/>
              <a:ext cx="6284686" cy="2602738"/>
            </a:xfrm>
            <a:prstGeom prst="rect"/>
          </p:spPr>
          <p:txBody>
            <a:bodyPr anchor="t" bIns="0" lIns="0" rIns="0" rtlCol="0" tIns="0">
              <a:spAutoFit/>
            </a:bodyPr>
            <a:p>
              <a:pPr algn="l">
                <a:lnSpc>
                  <a:spcPts val="2562"/>
                </a:lnSpc>
              </a:pPr>
              <a:r>
                <a:rPr sz="2100" lang="en-US">
                  <a:solidFill>
                    <a:srgbClr val="555349"/>
                  </a:solidFill>
                  <a:latin typeface="Poppins"/>
                  <a:ea typeface="Poppins"/>
                  <a:cs typeface="Poppins"/>
                  <a:sym typeface="Poppins"/>
                </a:rPr>
                <a:t>Clear, accurate and publicly accessible reporting of environmental data that prevents manipulation, builds trust and ensures accountability in environmental governance.</a:t>
              </a:r>
            </a:p>
          </p:txBody>
        </p:sp>
      </p:grpSp>
      <p:grpSp>
        <p:nvGrpSpPr>
          <p:cNvPr id="61" name="Group 9"/>
          <p:cNvGrpSpPr/>
          <p:nvPr/>
        </p:nvGrpSpPr>
        <p:grpSpPr>
          <a:xfrm>
            <a:off x="4430486" y="7203459"/>
            <a:ext cx="4713514" cy="2485020"/>
            <a:chOff x="0" y="0"/>
            <a:chExt cx="6284686" cy="3313361"/>
          </a:xfrm>
        </p:grpSpPr>
        <p:sp>
          <p:nvSpPr>
            <p:cNvPr id="1048726" name="TextBox 10"/>
            <p:cNvSpPr txBox="1"/>
            <p:nvPr/>
          </p:nvSpPr>
          <p:spPr>
            <a:xfrm>
              <a:off x="0" y="-38100"/>
              <a:ext cx="5858347" cy="521716"/>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Preventing greenwashing</a:t>
              </a:r>
            </a:p>
          </p:txBody>
        </p:sp>
        <p:sp>
          <p:nvSpPr>
            <p:cNvPr id="1048727" name="TextBox 11"/>
            <p:cNvSpPr txBox="1"/>
            <p:nvPr/>
          </p:nvSpPr>
          <p:spPr>
            <a:xfrm>
              <a:off x="0" y="710623"/>
              <a:ext cx="6284686" cy="2602738"/>
            </a:xfrm>
            <a:prstGeom prst="rect"/>
          </p:spPr>
          <p:txBody>
            <a:bodyPr anchor="t" bIns="0" lIns="0" rIns="0" rtlCol="0" tIns="0">
              <a:spAutoFit/>
            </a:bodyPr>
            <a:p>
              <a:pPr algn="l">
                <a:lnSpc>
                  <a:spcPts val="2562"/>
                </a:lnSpc>
              </a:pPr>
              <a:r>
                <a:rPr sz="2100" lang="en-US">
                  <a:solidFill>
                    <a:srgbClr val="555349"/>
                  </a:solidFill>
                  <a:latin typeface="Poppins"/>
                  <a:ea typeface="Poppins"/>
                  <a:cs typeface="Poppins"/>
                  <a:sym typeface="Poppins"/>
                </a:rPr>
                <a:t>Ensuring truthful, evidence‑based environmental claims so that companies cannot mislead consumers about the real ecological impact of their products or practices.</a:t>
              </a:r>
            </a:p>
          </p:txBody>
        </p:sp>
      </p:grpSp>
      <p:grpSp>
        <p:nvGrpSpPr>
          <p:cNvPr id="62" name="Group 12"/>
          <p:cNvGrpSpPr/>
          <p:nvPr/>
        </p:nvGrpSpPr>
        <p:grpSpPr>
          <a:xfrm>
            <a:off x="8231815" y="3891170"/>
            <a:ext cx="4713514" cy="2258170"/>
            <a:chOff x="0" y="0"/>
            <a:chExt cx="6284686" cy="3010894"/>
          </a:xfrm>
        </p:grpSpPr>
        <p:sp>
          <p:nvSpPr>
            <p:cNvPr id="1048728" name="TextBox 13"/>
            <p:cNvSpPr txBox="1"/>
            <p:nvPr/>
          </p:nvSpPr>
          <p:spPr>
            <a:xfrm>
              <a:off x="0" y="-38100"/>
              <a:ext cx="6284686" cy="521716"/>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Protecting public health</a:t>
              </a:r>
            </a:p>
          </p:txBody>
        </p:sp>
        <p:sp>
          <p:nvSpPr>
            <p:cNvPr id="1048729" name="TextBox 14"/>
            <p:cNvSpPr txBox="1"/>
            <p:nvPr/>
          </p:nvSpPr>
          <p:spPr>
            <a:xfrm>
              <a:off x="0" y="839956"/>
              <a:ext cx="6284686" cy="2170938"/>
            </a:xfrm>
            <a:prstGeom prst="rect"/>
          </p:spPr>
          <p:txBody>
            <a:bodyPr anchor="t" bIns="0" lIns="0" rIns="0" rtlCol="0" tIns="0">
              <a:spAutoFit/>
            </a:bodyPr>
            <a:p>
              <a:pPr algn="l">
                <a:lnSpc>
                  <a:spcPts val="2562"/>
                </a:lnSpc>
              </a:pPr>
              <a:r>
                <a:rPr sz="2100" lang="en-US">
                  <a:solidFill>
                    <a:srgbClr val="555349"/>
                  </a:solidFill>
                  <a:latin typeface="Poppins"/>
                  <a:ea typeface="Poppins"/>
                  <a:cs typeface="Poppins"/>
                  <a:sym typeface="Poppins"/>
                </a:rPr>
                <a:t>Implementing environmental policies and standards that reduce pollution exposure and safeguard the health and well‑being of citizens across the EU.</a:t>
              </a:r>
            </a:p>
          </p:txBody>
        </p:sp>
      </p:grpSp>
      <p:grpSp>
        <p:nvGrpSpPr>
          <p:cNvPr id="63" name="Group 15"/>
          <p:cNvGrpSpPr/>
          <p:nvPr/>
        </p:nvGrpSpPr>
        <p:grpSpPr>
          <a:xfrm>
            <a:off x="12049200" y="7123103"/>
            <a:ext cx="4713514" cy="2565377"/>
            <a:chOff x="0" y="0"/>
            <a:chExt cx="6284686" cy="3420503"/>
          </a:xfrm>
        </p:grpSpPr>
        <p:sp>
          <p:nvSpPr>
            <p:cNvPr id="1048730" name="TextBox 16"/>
            <p:cNvSpPr txBox="1"/>
            <p:nvPr/>
          </p:nvSpPr>
          <p:spPr>
            <a:xfrm>
              <a:off x="0" y="-38100"/>
              <a:ext cx="5395054" cy="1029716"/>
            </a:xfrm>
            <a:prstGeom prst="rect"/>
          </p:spPr>
          <p:txBody>
            <a:bodyPr anchor="t" bIns="0" lIns="0" rIns="0" rtlCol="0" tIns="0">
              <a:spAutoFit/>
            </a:bodyPr>
            <a:p>
              <a:pPr algn="l">
                <a:lnSpc>
                  <a:spcPts val="3024"/>
                </a:lnSpc>
              </a:pPr>
              <a:r>
                <a:rPr b="1" sz="2400" lang="en-US">
                  <a:solidFill>
                    <a:srgbClr val="555349"/>
                  </a:solidFill>
                  <a:latin typeface="Poppins Medium"/>
                  <a:ea typeface="Poppins Medium"/>
                  <a:cs typeface="Poppins Medium"/>
                  <a:sym typeface="Poppins Medium"/>
                </a:rPr>
                <a:t>Responsibility toward future generations</a:t>
              </a:r>
            </a:p>
          </p:txBody>
        </p:sp>
        <p:sp>
          <p:nvSpPr>
            <p:cNvPr id="1048731" name="TextBox 17"/>
            <p:cNvSpPr txBox="1"/>
            <p:nvPr/>
          </p:nvSpPr>
          <p:spPr>
            <a:xfrm>
              <a:off x="0" y="1249565"/>
              <a:ext cx="6284686" cy="2170938"/>
            </a:xfrm>
            <a:prstGeom prst="rect"/>
          </p:spPr>
          <p:txBody>
            <a:bodyPr anchor="t" bIns="0" lIns="0" rIns="0" rtlCol="0" tIns="0">
              <a:spAutoFit/>
            </a:bodyPr>
            <a:p>
              <a:pPr algn="l">
                <a:lnSpc>
                  <a:spcPts val="2562"/>
                </a:lnSpc>
              </a:pPr>
              <a:r>
                <a:rPr sz="2100" lang="en-US">
                  <a:solidFill>
                    <a:srgbClr val="555349"/>
                  </a:solidFill>
                  <a:latin typeface="Poppins"/>
                  <a:ea typeface="Poppins"/>
                  <a:cs typeface="Poppins"/>
                  <a:sym typeface="Poppins"/>
                </a:rPr>
                <a:t>Acting ethically to preserve natural resources, biodiversity and climate stability so that future generations inherit a safe, healthy and sustainable environment.</a:t>
              </a:r>
            </a:p>
          </p:txBody>
        </p:sp>
      </p:grpSp>
      <p:sp>
        <p:nvSpPr>
          <p:cNvPr id="1048732" name="TextBox 18"/>
          <p:cNvSpPr txBox="1"/>
          <p:nvPr/>
        </p:nvSpPr>
        <p:spPr>
          <a:xfrm>
            <a:off x="608204" y="2664173"/>
            <a:ext cx="9059047" cy="827913"/>
          </a:xfrm>
          <a:prstGeom prst="rect"/>
        </p:spPr>
        <p:txBody>
          <a:bodyPr anchor="t" bIns="0" lIns="0" rIns="0" rtlCol="0" tIns="0">
            <a:spAutoFit/>
          </a:bodyPr>
          <a:p>
            <a:pPr algn="l">
              <a:lnSpc>
                <a:spcPts val="3275"/>
              </a:lnSpc>
              <a:spcBef>
                <a:spcPct val="0"/>
              </a:spcBef>
            </a:pPr>
            <a:r>
              <a:rPr b="1" sz="2599" lang="en-US">
                <a:solidFill>
                  <a:srgbClr val="555349"/>
                </a:solidFill>
                <a:latin typeface="Poppins Bold"/>
                <a:ea typeface="Poppins Bold"/>
                <a:cs typeface="Poppins Bold"/>
                <a:sym typeface="Poppins Bold"/>
              </a:rPr>
              <a:t>Should authorities publish all pollution data? YES, because:</a:t>
            </a:r>
          </a:p>
        </p:txBody>
      </p:sp>
      <p:sp>
        <p:nvSpPr>
          <p:cNvPr id="1048733" name="Freeform 19"/>
          <p:cNvSpPr/>
          <p:nvPr/>
        </p:nvSpPr>
        <p:spPr>
          <a:xfrm>
            <a:off x="14669903" y="266727"/>
            <a:ext cx="2356658" cy="4114800"/>
          </a:xfrm>
          <a:custGeom>
            <a:avLst/>
            <a:ahLst/>
            <a:rect l="l" t="t" r="r" b="b"/>
            <a:pathLst>
              <a:path w="2356658" h="4114800">
                <a:moveTo>
                  <a:pt x="0" y="0"/>
                </a:moveTo>
                <a:lnTo>
                  <a:pt x="2356659" y="0"/>
                </a:lnTo>
                <a:lnTo>
                  <a:pt x="2356659" y="4114800"/>
                </a:lnTo>
                <a:lnTo>
                  <a:pt x="0" y="4114800"/>
                </a:lnTo>
                <a:lnTo>
                  <a:pt x="0" y="0"/>
                </a:lnTo>
                <a:close/>
              </a:path>
            </a:pathLst>
          </a:custGeom>
          <a:blipFill>
            <a:blip xmlns:r="http://schemas.openxmlformats.org/officeDocument/2006/relationships"/>
            <a:stretch>
              <a:fillRect/>
            </a:stretch>
          </a:blipFill>
        </p:spPr>
        <p:txBody>
          <a:bodyPr/>
          <a:p>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64" name=""/>
        <p:cNvGrpSpPr/>
        <p:nvPr/>
      </p:nvGrpSpPr>
      <p:grpSpPr>
        <a:xfrm>
          <a:off x="0" y="0"/>
          <a:ext cx="0" cy="0"/>
          <a:chOff x="0" y="0"/>
          <a:chExt cx="0" cy="0"/>
        </a:xfrm>
      </p:grpSpPr>
      <p:sp>
        <p:nvSpPr>
          <p:cNvPr id="1048734" name="Freeform 2"/>
          <p:cNvSpPr/>
          <p:nvPr/>
        </p:nvSpPr>
        <p:spPr>
          <a:xfrm flipV="1">
            <a:off x="6244059" y="0"/>
            <a:ext cx="12043941" cy="6651511"/>
          </a:xfrm>
          <a:custGeom>
            <a:avLst/>
            <a:ahLst/>
            <a:rect l="l" t="t" r="r" b="b"/>
            <a:pathLst>
              <a:path w="12043941" h="6651511">
                <a:moveTo>
                  <a:pt x="0" y="6651511"/>
                </a:moveTo>
                <a:lnTo>
                  <a:pt x="12043941" y="6651511"/>
                </a:lnTo>
                <a:lnTo>
                  <a:pt x="12043941" y="0"/>
                </a:lnTo>
                <a:lnTo>
                  <a:pt x="0" y="0"/>
                </a:lnTo>
                <a:lnTo>
                  <a:pt x="0" y="6651511"/>
                </a:lnTo>
                <a:close/>
              </a:path>
            </a:pathLst>
          </a:custGeom>
          <a:blipFill>
            <a:blip xmlns:r="http://schemas.openxmlformats.org/officeDocument/2006/relationships" r:embed="rId1"/>
            <a:stretch>
              <a:fillRect/>
            </a:stretch>
          </a:blipFill>
        </p:spPr>
        <p:txBody>
          <a:bodyPr/>
          <a:p>
            <a:endParaRPr lang="pl-PL"/>
          </a:p>
        </p:txBody>
      </p:sp>
      <p:sp>
        <p:nvSpPr>
          <p:cNvPr id="1048735" name="Freeform 3"/>
          <p:cNvSpPr/>
          <p:nvPr/>
        </p:nvSpPr>
        <p:spPr>
          <a:xfrm>
            <a:off x="-450124" y="6388569"/>
            <a:ext cx="4880610" cy="4114800"/>
          </a:xfrm>
          <a:custGeom>
            <a:avLst/>
            <a:ahLst/>
            <a:rect l="l" t="t" r="r" b="b"/>
            <a:pathLst>
              <a:path w="4880610" h="4114800">
                <a:moveTo>
                  <a:pt x="0" y="0"/>
                </a:moveTo>
                <a:lnTo>
                  <a:pt x="4880610" y="0"/>
                </a:lnTo>
                <a:lnTo>
                  <a:pt x="4880610" y="4114800"/>
                </a:lnTo>
                <a:lnTo>
                  <a:pt x="0" y="4114800"/>
                </a:lnTo>
                <a:lnTo>
                  <a:pt x="0" y="0"/>
                </a:lnTo>
                <a:close/>
              </a:path>
            </a:pathLst>
          </a:custGeom>
          <a:blipFill>
            <a:blip xmlns:r="http://schemas.openxmlformats.org/officeDocument/2006/relationships"/>
            <a:stretch>
              <a:fillRect/>
            </a:stretch>
          </a:blipFill>
        </p:spPr>
        <p:txBody>
          <a:bodyPr/>
          <a:p>
            <a:endParaRPr lang="pl-PL"/>
          </a:p>
        </p:txBody>
      </p:sp>
      <p:sp>
        <p:nvSpPr>
          <p:cNvPr id="1048736" name="TextBox 4"/>
          <p:cNvSpPr txBox="1"/>
          <p:nvPr/>
        </p:nvSpPr>
        <p:spPr>
          <a:xfrm>
            <a:off x="710382" y="761201"/>
            <a:ext cx="13324964" cy="1045210"/>
          </a:xfrm>
          <a:prstGeom prst="rect"/>
        </p:spPr>
        <p:txBody>
          <a:bodyPr anchor="t" bIns="0" lIns="0" rIns="0" rtlCol="0" tIns="0">
            <a:spAutoFit/>
          </a:bodyPr>
          <a:p>
            <a:pPr algn="l">
              <a:lnSpc>
                <a:spcPts val="8120"/>
              </a:lnSpc>
            </a:pPr>
            <a:r>
              <a:rPr sz="7000" lang="en-US" spc="-280">
                <a:solidFill>
                  <a:srgbClr val="555349"/>
                </a:solidFill>
                <a:latin typeface="Hangyaboly"/>
                <a:ea typeface="Hangyaboly"/>
                <a:cs typeface="Hangyaboly"/>
                <a:sym typeface="Hangyaboly"/>
              </a:rPr>
              <a:t>CASE ANALYSIS</a:t>
            </a:r>
          </a:p>
        </p:txBody>
      </p:sp>
      <p:grpSp>
        <p:nvGrpSpPr>
          <p:cNvPr id="65" name="Group 5"/>
          <p:cNvGrpSpPr/>
          <p:nvPr/>
        </p:nvGrpSpPr>
        <p:grpSpPr>
          <a:xfrm>
            <a:off x="3349091" y="7228197"/>
            <a:ext cx="12291415" cy="2287659"/>
            <a:chOff x="0" y="0"/>
            <a:chExt cx="16388553" cy="3050213"/>
          </a:xfrm>
        </p:grpSpPr>
        <p:sp>
          <p:nvSpPr>
            <p:cNvPr id="1048737" name="TextBox 6"/>
            <p:cNvSpPr txBox="1"/>
            <p:nvPr/>
          </p:nvSpPr>
          <p:spPr>
            <a:xfrm>
              <a:off x="53458" y="-47625"/>
              <a:ext cx="15767154" cy="616077"/>
            </a:xfrm>
            <a:prstGeom prst="rect"/>
          </p:spPr>
          <p:txBody>
            <a:bodyPr anchor="t" bIns="0" lIns="0" rIns="0" rtlCol="0" tIns="0">
              <a:spAutoFit/>
            </a:bodyPr>
            <a:p>
              <a:pPr algn="l">
                <a:lnSpc>
                  <a:spcPts val="3527"/>
                </a:lnSpc>
              </a:pPr>
              <a:r>
                <a:rPr b="1" sz="2799" lang="en-US">
                  <a:solidFill>
                    <a:srgbClr val="555349"/>
                  </a:solidFill>
                  <a:latin typeface="Poppins Medium"/>
                  <a:ea typeface="Poppins Medium"/>
                  <a:cs typeface="Poppins Medium"/>
                  <a:sym typeface="Poppins Medium"/>
                </a:rPr>
                <a:t>Without ethics environmental data could be manipulated.</a:t>
              </a:r>
            </a:p>
          </p:txBody>
        </p:sp>
        <p:sp>
          <p:nvSpPr>
            <p:cNvPr id="1048738" name="TextBox 7"/>
            <p:cNvSpPr txBox="1"/>
            <p:nvPr/>
          </p:nvSpPr>
          <p:spPr>
            <a:xfrm>
              <a:off x="0" y="849683"/>
              <a:ext cx="16388553" cy="616077"/>
            </a:xfrm>
            <a:prstGeom prst="rect"/>
          </p:spPr>
          <p:txBody>
            <a:bodyPr anchor="t" bIns="0" lIns="0" rIns="0" rtlCol="0" tIns="0">
              <a:spAutoFit/>
            </a:bodyPr>
            <a:p>
              <a:pPr algn="l">
                <a:lnSpc>
                  <a:spcPts val="3527"/>
                </a:lnSpc>
              </a:pPr>
              <a:r>
                <a:rPr b="1" sz="2799" lang="en-US">
                  <a:solidFill>
                    <a:srgbClr val="555349"/>
                  </a:solidFill>
                  <a:latin typeface="Poppins Medium"/>
                  <a:ea typeface="Poppins Medium"/>
                  <a:cs typeface="Poppins Medium"/>
                  <a:sym typeface="Poppins Medium"/>
                </a:rPr>
                <a:t>Without standards the measurements would not be reliable.</a:t>
              </a:r>
            </a:p>
          </p:txBody>
        </p:sp>
        <p:sp>
          <p:nvSpPr>
            <p:cNvPr id="1048739" name="TextBox 8"/>
            <p:cNvSpPr txBox="1"/>
            <p:nvPr/>
          </p:nvSpPr>
          <p:spPr>
            <a:xfrm>
              <a:off x="0" y="1837236"/>
              <a:ext cx="15395980" cy="1212977"/>
            </a:xfrm>
            <a:prstGeom prst="rect"/>
          </p:spPr>
          <p:txBody>
            <a:bodyPr anchor="t" bIns="0" lIns="0" rIns="0" rtlCol="0" tIns="0">
              <a:spAutoFit/>
            </a:bodyPr>
            <a:p>
              <a:pPr algn="l">
                <a:lnSpc>
                  <a:spcPts val="3527"/>
                </a:lnSpc>
              </a:pPr>
              <a:r>
                <a:rPr b="1" sz="2799" lang="en-US">
                  <a:solidFill>
                    <a:srgbClr val="555349"/>
                  </a:solidFill>
                  <a:latin typeface="Poppins Medium"/>
                  <a:ea typeface="Poppins Medium"/>
                  <a:cs typeface="Poppins Medium"/>
                  <a:sym typeface="Poppins Medium"/>
                </a:rPr>
                <a:t>Without digitalisation citizens would not receive real-time information.</a:t>
              </a:r>
            </a:p>
          </p:txBody>
        </p:sp>
      </p:grpSp>
      <p:grpSp>
        <p:nvGrpSpPr>
          <p:cNvPr id="66" name="Group 9"/>
          <p:cNvGrpSpPr/>
          <p:nvPr/>
        </p:nvGrpSpPr>
        <p:grpSpPr>
          <a:xfrm>
            <a:off x="382006" y="2685573"/>
            <a:ext cx="10322030" cy="3965938"/>
            <a:chOff x="0" y="0"/>
            <a:chExt cx="13762707" cy="5287917"/>
          </a:xfrm>
        </p:grpSpPr>
        <p:sp>
          <p:nvSpPr>
            <p:cNvPr id="1048740" name="TextBox 10"/>
            <p:cNvSpPr txBox="1"/>
            <p:nvPr/>
          </p:nvSpPr>
          <p:spPr>
            <a:xfrm>
              <a:off x="0" y="1543872"/>
              <a:ext cx="6284686" cy="3744045"/>
            </a:xfrm>
            <a:prstGeom prst="rect"/>
          </p:spPr>
          <p:txBody>
            <a:bodyPr anchor="t" bIns="0" lIns="0" rIns="0" rtlCol="0" tIns="0">
              <a:spAutoFit/>
            </a:bodyPr>
            <a:p>
              <a:pPr algn="l" indent="-280669" lvl="1" marL="561337">
                <a:lnSpc>
                  <a:spcPts val="3171"/>
                </a:lnSpc>
                <a:buFont typeface="Arial"/>
                <a:buChar char="•"/>
              </a:pPr>
              <a:r>
                <a:rPr sz="2599" lang="en-US">
                  <a:solidFill>
                    <a:srgbClr val="555349"/>
                  </a:solidFill>
                  <a:latin typeface="Poppins"/>
                  <a:ea typeface="Poppins"/>
                  <a:cs typeface="Poppins"/>
                  <a:sym typeface="Poppins"/>
                </a:rPr>
                <a:t>digital technologies,</a:t>
              </a:r>
            </a:p>
            <a:p>
              <a:pPr algn="l">
                <a:lnSpc>
                  <a:spcPts val="3171"/>
                </a:lnSpc>
              </a:pPr>
              <a:endParaRPr sz="2599" lang="en-US">
                <a:solidFill>
                  <a:srgbClr val="555349"/>
                </a:solidFill>
                <a:latin typeface="Poppins"/>
                <a:ea typeface="Poppins"/>
                <a:cs typeface="Poppins"/>
                <a:sym typeface="Poppins"/>
              </a:endParaRPr>
            </a:p>
            <a:p>
              <a:pPr algn="l" indent="-280669" lvl="1" marL="561337">
                <a:lnSpc>
                  <a:spcPts val="3171"/>
                </a:lnSpc>
                <a:buFont typeface="Arial"/>
                <a:buChar char="•"/>
              </a:pPr>
              <a:r>
                <a:rPr sz="2599" lang="en-US">
                  <a:solidFill>
                    <a:srgbClr val="555349"/>
                  </a:solidFill>
                  <a:latin typeface="Poppins"/>
                  <a:ea typeface="Poppins"/>
                  <a:cs typeface="Poppins"/>
                  <a:sym typeface="Poppins"/>
                </a:rPr>
                <a:t>international standards,</a:t>
              </a:r>
            </a:p>
            <a:p>
              <a:pPr algn="l">
                <a:lnSpc>
                  <a:spcPts val="3171"/>
                </a:lnSpc>
              </a:pPr>
              <a:endParaRPr sz="2599" lang="en-US">
                <a:solidFill>
                  <a:srgbClr val="555349"/>
                </a:solidFill>
                <a:latin typeface="Poppins"/>
                <a:ea typeface="Poppins"/>
                <a:cs typeface="Poppins"/>
                <a:sym typeface="Poppins"/>
              </a:endParaRPr>
            </a:p>
            <a:p>
              <a:pPr algn="l" indent="-280669" lvl="1" marL="561337">
                <a:lnSpc>
                  <a:spcPts val="3171"/>
                </a:lnSpc>
                <a:buFont typeface="Arial"/>
                <a:buChar char="•"/>
              </a:pPr>
              <a:r>
                <a:rPr sz="2599" lang="en-US">
                  <a:solidFill>
                    <a:srgbClr val="555349"/>
                  </a:solidFill>
                  <a:latin typeface="Poppins"/>
                  <a:ea typeface="Poppins"/>
                  <a:cs typeface="Poppins"/>
                  <a:sym typeface="Poppins"/>
                </a:rPr>
                <a:t>ethical responsibility,</a:t>
              </a:r>
            </a:p>
            <a:p>
              <a:pPr algn="l">
                <a:lnSpc>
                  <a:spcPts val="3171"/>
                </a:lnSpc>
              </a:pPr>
              <a:endParaRPr sz="2599" lang="en-US">
                <a:solidFill>
                  <a:srgbClr val="555349"/>
                </a:solidFill>
                <a:latin typeface="Poppins"/>
                <a:ea typeface="Poppins"/>
                <a:cs typeface="Poppins"/>
                <a:sym typeface="Poppins"/>
              </a:endParaRPr>
            </a:p>
            <a:p>
              <a:pPr algn="l" indent="-280669" lvl="1" marL="561337">
                <a:lnSpc>
                  <a:spcPts val="3171"/>
                </a:lnSpc>
                <a:buFont typeface="Arial"/>
                <a:buChar char="•"/>
              </a:pPr>
              <a:r>
                <a:rPr sz="2599" lang="en-US">
                  <a:solidFill>
                    <a:srgbClr val="555349"/>
                  </a:solidFill>
                  <a:latin typeface="Poppins"/>
                  <a:ea typeface="Poppins"/>
                  <a:cs typeface="Poppins"/>
                  <a:sym typeface="Poppins"/>
                </a:rPr>
                <a:t>public institutions.</a:t>
              </a:r>
            </a:p>
          </p:txBody>
        </p:sp>
        <p:sp>
          <p:nvSpPr>
            <p:cNvPr id="1048741" name="TextBox 11"/>
            <p:cNvSpPr txBox="1"/>
            <p:nvPr/>
          </p:nvSpPr>
          <p:spPr>
            <a:xfrm>
              <a:off x="0" y="-28575"/>
              <a:ext cx="13762707" cy="1094359"/>
            </a:xfrm>
            <a:prstGeom prst="rect"/>
          </p:spPr>
          <p:txBody>
            <a:bodyPr anchor="t" bIns="0" lIns="0" rIns="0" rtlCol="0" tIns="0">
              <a:spAutoFit/>
            </a:bodyPr>
            <a:p>
              <a:pPr algn="l">
                <a:lnSpc>
                  <a:spcPts val="3275"/>
                </a:lnSpc>
                <a:spcBef>
                  <a:spcPct val="0"/>
                </a:spcBef>
              </a:pPr>
              <a:r>
                <a:rPr b="1" sz="2599" lang="en-US">
                  <a:solidFill>
                    <a:srgbClr val="555349"/>
                  </a:solidFill>
                  <a:latin typeface="Poppins Bold"/>
                  <a:ea typeface="Poppins Bold"/>
                  <a:cs typeface="Poppins Bold"/>
                  <a:sym typeface="Poppins Bold"/>
                </a:rPr>
                <a:t>The case demonstrates that environmental protection depends on cooperation between:</a:t>
              </a:r>
            </a:p>
          </p:txBody>
        </p:sp>
      </p:grpSp>
      <p:sp>
        <p:nvSpPr>
          <p:cNvPr id="1048742" name="Freeform 12"/>
          <p:cNvSpPr/>
          <p:nvPr/>
        </p:nvSpPr>
        <p:spPr>
          <a:xfrm>
            <a:off x="11028433" y="1531367"/>
            <a:ext cx="6183443" cy="4114800"/>
          </a:xfrm>
          <a:custGeom>
            <a:avLst/>
            <a:ahLst/>
            <a:rect l="l" t="t" r="r" b="b"/>
            <a:pathLst>
              <a:path w="6183443" h="4114800">
                <a:moveTo>
                  <a:pt x="0" y="0"/>
                </a:moveTo>
                <a:lnTo>
                  <a:pt x="6183443" y="0"/>
                </a:lnTo>
                <a:lnTo>
                  <a:pt x="6183443" y="4114800"/>
                </a:lnTo>
                <a:lnTo>
                  <a:pt x="0" y="4114800"/>
                </a:lnTo>
                <a:lnTo>
                  <a:pt x="0" y="0"/>
                </a:lnTo>
                <a:close/>
              </a:path>
            </a:pathLst>
          </a:custGeom>
          <a:blipFill>
            <a:blip xmlns:r="http://schemas.openxmlformats.org/officeDocument/2006/relationships"/>
            <a:stretch>
              <a:fillRect/>
            </a:stretch>
          </a:blipFill>
        </p:spPr>
        <p:txBody>
          <a:bodyPr/>
          <a:p>
            <a:endParaRPr lang="pl-P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67" name=""/>
        <p:cNvGrpSpPr/>
        <p:nvPr/>
      </p:nvGrpSpPr>
      <p:grpSpPr>
        <a:xfrm>
          <a:off x="0" y="0"/>
          <a:ext cx="0" cy="0"/>
          <a:chOff x="0" y="0"/>
          <a:chExt cx="0" cy="0"/>
        </a:xfrm>
      </p:grpSpPr>
      <p:sp>
        <p:nvSpPr>
          <p:cNvPr id="1048743" name="Freeform 2"/>
          <p:cNvSpPr/>
          <p:nvPr/>
        </p:nvSpPr>
        <p:spPr>
          <a:xfrm flipH="1">
            <a:off x="0" y="5534056"/>
            <a:ext cx="9144000" cy="4732020"/>
          </a:xfrm>
          <a:custGeom>
            <a:avLst/>
            <a:ahLst/>
            <a:rect l="l" t="t" r="r" b="b"/>
            <a:pathLst>
              <a:path w="9144000" h="4732020">
                <a:moveTo>
                  <a:pt x="9144000" y="0"/>
                </a:moveTo>
                <a:lnTo>
                  <a:pt x="0" y="0"/>
                </a:lnTo>
                <a:lnTo>
                  <a:pt x="0" y="4732020"/>
                </a:lnTo>
                <a:lnTo>
                  <a:pt x="9144000" y="4732020"/>
                </a:lnTo>
                <a:lnTo>
                  <a:pt x="9144000" y="0"/>
                </a:lnTo>
                <a:close/>
              </a:path>
            </a:pathLst>
          </a:custGeom>
          <a:blipFill>
            <a:blip xmlns:r="http://schemas.openxmlformats.org/officeDocument/2006/relationships" r:embed="rId1"/>
            <a:stretch>
              <a:fillRect/>
            </a:stretch>
          </a:blipFill>
        </p:spPr>
        <p:txBody>
          <a:bodyPr/>
          <a:p>
            <a:endParaRPr lang="pl-PL"/>
          </a:p>
        </p:txBody>
      </p:sp>
      <p:sp>
        <p:nvSpPr>
          <p:cNvPr id="1048744" name="Freeform 3"/>
          <p:cNvSpPr/>
          <p:nvPr/>
        </p:nvSpPr>
        <p:spPr>
          <a:xfrm flipV="1">
            <a:off x="11518661" y="0"/>
            <a:ext cx="6767763" cy="5143500"/>
          </a:xfrm>
          <a:custGeom>
            <a:avLst/>
            <a:ahLst/>
            <a:rect l="l" t="t" r="r" b="b"/>
            <a:pathLst>
              <a:path w="6767763" h="5143500">
                <a:moveTo>
                  <a:pt x="0" y="5143500"/>
                </a:moveTo>
                <a:lnTo>
                  <a:pt x="6767763" y="5143500"/>
                </a:lnTo>
                <a:lnTo>
                  <a:pt x="6767763" y="0"/>
                </a:lnTo>
                <a:lnTo>
                  <a:pt x="0" y="0"/>
                </a:lnTo>
                <a:lnTo>
                  <a:pt x="0" y="5143500"/>
                </a:lnTo>
                <a:close/>
              </a:path>
            </a:pathLst>
          </a:custGeom>
          <a:blipFill>
            <a:blip xmlns:r="http://schemas.openxmlformats.org/officeDocument/2006/relationships" r:embed="rId2"/>
            <a:stretch>
              <a:fillRect/>
            </a:stretch>
          </a:blipFill>
        </p:spPr>
        <p:txBody>
          <a:bodyPr/>
          <a:p>
            <a:endParaRPr lang="pl-PL"/>
          </a:p>
        </p:txBody>
      </p:sp>
      <p:sp>
        <p:nvSpPr>
          <p:cNvPr id="1048745" name="Freeform 4"/>
          <p:cNvSpPr/>
          <p:nvPr/>
        </p:nvSpPr>
        <p:spPr>
          <a:xfrm>
            <a:off x="1103733" y="3901294"/>
            <a:ext cx="6396564" cy="5210292"/>
          </a:xfrm>
          <a:custGeom>
            <a:avLst/>
            <a:ahLst/>
            <a:rect l="l" t="t" r="r" b="b"/>
            <a:pathLst>
              <a:path w="6396564" h="5210292">
                <a:moveTo>
                  <a:pt x="0" y="0"/>
                </a:moveTo>
                <a:lnTo>
                  <a:pt x="6396564" y="0"/>
                </a:lnTo>
                <a:lnTo>
                  <a:pt x="6396564" y="5210293"/>
                </a:lnTo>
                <a:lnTo>
                  <a:pt x="0" y="5210293"/>
                </a:lnTo>
                <a:lnTo>
                  <a:pt x="0" y="0"/>
                </a:lnTo>
                <a:close/>
              </a:path>
            </a:pathLst>
          </a:custGeom>
          <a:blipFill>
            <a:blip xmlns:r="http://schemas.openxmlformats.org/officeDocument/2006/relationships"/>
            <a:stretch>
              <a:fillRect/>
            </a:stretch>
          </a:blipFill>
        </p:spPr>
        <p:txBody>
          <a:bodyPr/>
          <a:p>
            <a:endParaRPr lang="pl-PL"/>
          </a:p>
        </p:txBody>
      </p:sp>
      <p:sp>
        <p:nvSpPr>
          <p:cNvPr id="1048746" name="TextBox 5"/>
          <p:cNvSpPr txBox="1"/>
          <p:nvPr/>
        </p:nvSpPr>
        <p:spPr>
          <a:xfrm>
            <a:off x="710252" y="731493"/>
            <a:ext cx="11128432" cy="1410843"/>
          </a:xfrm>
          <a:prstGeom prst="rect"/>
        </p:spPr>
        <p:txBody>
          <a:bodyPr anchor="t" bIns="0" lIns="0" rIns="0" rtlCol="0" tIns="0">
            <a:spAutoFit/>
          </a:bodyPr>
          <a:p>
            <a:pPr algn="l">
              <a:lnSpc>
                <a:spcPts val="11135"/>
              </a:lnSpc>
            </a:pPr>
            <a:r>
              <a:rPr sz="9600" lang="en-US" spc="-384">
                <a:solidFill>
                  <a:srgbClr val="555349"/>
                </a:solidFill>
                <a:latin typeface="Hangyaboly"/>
                <a:ea typeface="Hangyaboly"/>
                <a:cs typeface="Hangyaboly"/>
                <a:sym typeface="Hangyaboly"/>
              </a:rPr>
              <a:t>CITIZEN ENGAGEMENT</a:t>
            </a:r>
          </a:p>
        </p:txBody>
      </p:sp>
      <p:sp>
        <p:nvSpPr>
          <p:cNvPr id="1048747" name="TextBox 6"/>
          <p:cNvSpPr txBox="1"/>
          <p:nvPr/>
        </p:nvSpPr>
        <p:spPr>
          <a:xfrm>
            <a:off x="9236358" y="2776718"/>
            <a:ext cx="8022942" cy="6741209"/>
          </a:xfrm>
          <a:prstGeom prst="rect"/>
        </p:spPr>
        <p:txBody>
          <a:bodyPr anchor="t" bIns="0" lIns="0" rIns="0" rtlCol="0" tIns="0">
            <a:spAutoFit/>
          </a:bodyPr>
          <a:p>
            <a:pPr algn="l">
              <a:lnSpc>
                <a:spcPts val="3527"/>
              </a:lnSpc>
            </a:pPr>
            <a:r>
              <a:rPr dirty="0" sz="2799" lang="en-US">
                <a:solidFill>
                  <a:srgbClr val="555349"/>
                </a:solidFill>
                <a:latin typeface="Poppins Medium"/>
                <a:ea typeface="Poppins Medium"/>
                <a:cs typeface="Poppins Medium"/>
                <a:sym typeface="Poppins Medium"/>
              </a:rPr>
              <a:t>Where to report environmental issues:</a:t>
            </a:r>
          </a:p>
          <a:p>
            <a:pPr algn="l">
              <a:lnSpc>
                <a:spcPts val="3527"/>
              </a:lnSpc>
            </a:pPr>
            <a:endParaRPr dirty="0" sz="2799" lang="en-US">
              <a:solidFill>
                <a:srgbClr val="555349"/>
              </a:solidFill>
              <a:latin typeface="Poppins Medium"/>
              <a:ea typeface="Poppins Medium"/>
              <a:cs typeface="Poppins Medium"/>
              <a:sym typeface="Poppins Medium"/>
            </a:endParaRPr>
          </a:p>
          <a:p>
            <a:pPr algn="l" indent="-302260" lvl="1" marL="604519">
              <a:lnSpc>
                <a:spcPts val="3527"/>
              </a:lnSpc>
              <a:buFont typeface="Arial"/>
              <a:buChar char="•"/>
            </a:pPr>
            <a:r>
              <a:rPr dirty="0" sz="2799" lang="en-US">
                <a:solidFill>
                  <a:srgbClr val="555349"/>
                </a:solidFill>
                <a:latin typeface="Poppins Medium"/>
                <a:ea typeface="Poppins Medium"/>
                <a:cs typeface="Poppins Medium"/>
                <a:sym typeface="Poppins Medium"/>
              </a:rPr>
              <a:t>GIOŚ — environmental interventions   </a:t>
            </a:r>
          </a:p>
          <a:p>
            <a:pPr algn="l">
              <a:lnSpc>
                <a:spcPts val="3527"/>
              </a:lnSpc>
            </a:pPr>
            <a:r>
              <a:rPr dirty="0" sz="2799" lang="en-US">
                <a:solidFill>
                  <a:srgbClr val="555349"/>
                </a:solidFill>
                <a:latin typeface="Poppins Medium"/>
                <a:ea typeface="Poppins Medium"/>
                <a:cs typeface="Poppins Medium"/>
                <a:sym typeface="Poppins Medium"/>
              </a:rPr>
              <a:t>      [https://www.gios.gov.pl/pl/]</a:t>
            </a:r>
          </a:p>
          <a:p>
            <a:pPr algn="l">
              <a:lnSpc>
                <a:spcPts val="3527"/>
              </a:lnSpc>
            </a:pPr>
            <a:endParaRPr dirty="0" sz="2799" lang="en-US">
              <a:solidFill>
                <a:srgbClr val="555349"/>
              </a:solidFill>
              <a:latin typeface="Poppins Medium"/>
              <a:ea typeface="Poppins Medium"/>
              <a:cs typeface="Poppins Medium"/>
              <a:sym typeface="Poppins Medium"/>
            </a:endParaRPr>
          </a:p>
          <a:p>
            <a:pPr algn="l" indent="-302260" lvl="1" marL="604519">
              <a:lnSpc>
                <a:spcPts val="3527"/>
              </a:lnSpc>
              <a:buFont typeface="Arial"/>
              <a:buChar char="•"/>
            </a:pPr>
            <a:r>
              <a:rPr dirty="0" sz="2799" lang="en-US">
                <a:solidFill>
                  <a:srgbClr val="555349"/>
                </a:solidFill>
                <a:latin typeface="Poppins Medium"/>
                <a:ea typeface="Poppins Medium"/>
                <a:cs typeface="Poppins Medium"/>
                <a:sym typeface="Poppins Medium"/>
              </a:rPr>
              <a:t>Municipal Guard — illegal waste burning </a:t>
            </a:r>
          </a:p>
          <a:p>
            <a:pPr algn="l">
              <a:lnSpc>
                <a:spcPts val="3527"/>
              </a:lnSpc>
            </a:pPr>
            <a:r>
              <a:rPr dirty="0" sz="2799" lang="en-US">
                <a:solidFill>
                  <a:srgbClr val="555349"/>
                </a:solidFill>
                <a:latin typeface="Poppins Medium"/>
                <a:ea typeface="Poppins Medium"/>
                <a:cs typeface="Poppins Medium"/>
                <a:sym typeface="Poppins Medium"/>
              </a:rPr>
              <a:t>      [phone number: 112 or 986]</a:t>
            </a:r>
          </a:p>
          <a:p>
            <a:pPr algn="l">
              <a:lnSpc>
                <a:spcPts val="3527"/>
              </a:lnSpc>
            </a:pPr>
            <a:endParaRPr dirty="0" sz="2799" lang="en-US">
              <a:solidFill>
                <a:srgbClr val="555349"/>
              </a:solidFill>
              <a:latin typeface="Poppins Medium"/>
              <a:ea typeface="Poppins Medium"/>
              <a:cs typeface="Poppins Medium"/>
              <a:sym typeface="Poppins Medium"/>
            </a:endParaRPr>
          </a:p>
          <a:p>
            <a:pPr algn="l" indent="-302260" lvl="1" marL="604519">
              <a:lnSpc>
                <a:spcPts val="3527"/>
              </a:lnSpc>
              <a:buFont typeface="Arial"/>
              <a:buChar char="•"/>
            </a:pPr>
            <a:r>
              <a:rPr dirty="0" sz="2799" lang="en-US" err="1">
                <a:solidFill>
                  <a:srgbClr val="555349"/>
                </a:solidFill>
                <a:latin typeface="Poppins Medium"/>
                <a:ea typeface="Poppins Medium"/>
                <a:cs typeface="Poppins Medium"/>
                <a:sym typeface="Poppins Medium"/>
              </a:rPr>
              <a:t>Wody</a:t>
            </a:r>
            <a:r>
              <a:rPr dirty="0" sz="2799" lang="en-US">
                <a:solidFill>
                  <a:srgbClr val="555349"/>
                </a:solidFill>
                <a:latin typeface="Poppins Medium"/>
                <a:ea typeface="Poppins Medium"/>
                <a:cs typeface="Poppins Medium"/>
                <a:sym typeface="Poppins Medium"/>
              </a:rPr>
              <a:t> Polskie — river pollution [https://www.gov.pl/web/wody-polskie]</a:t>
            </a:r>
          </a:p>
          <a:p>
            <a:pPr algn="l">
              <a:lnSpc>
                <a:spcPts val="3527"/>
              </a:lnSpc>
            </a:pPr>
            <a:endParaRPr dirty="0" sz="2799" lang="en-US">
              <a:solidFill>
                <a:srgbClr val="555349"/>
              </a:solidFill>
              <a:latin typeface="Poppins Medium"/>
              <a:ea typeface="Poppins Medium"/>
              <a:cs typeface="Poppins Medium"/>
              <a:sym typeface="Poppins Medium"/>
            </a:endParaRPr>
          </a:p>
          <a:p>
            <a:pPr algn="l" indent="-302260" lvl="1" marL="604519">
              <a:lnSpc>
                <a:spcPts val="3527"/>
              </a:lnSpc>
              <a:buFont typeface="Arial"/>
              <a:buChar char="•"/>
            </a:pPr>
            <a:r>
              <a:rPr dirty="0" sz="2799" lang="en-US">
                <a:solidFill>
                  <a:srgbClr val="555349"/>
                </a:solidFill>
                <a:latin typeface="Poppins Medium"/>
                <a:ea typeface="Poppins Medium"/>
                <a:cs typeface="Poppins Medium"/>
                <a:sym typeface="Poppins Medium"/>
              </a:rPr>
              <a:t>General Directorate for Environmental Protection — environmental damage</a:t>
            </a:r>
          </a:p>
          <a:p>
            <a:pPr algn="l">
              <a:lnSpc>
                <a:spcPts val="3527"/>
              </a:lnSpc>
            </a:pPr>
            <a:r>
              <a:rPr dirty="0" sz="2799" lang="en-US">
                <a:solidFill>
                  <a:srgbClr val="555349"/>
                </a:solidFill>
                <a:latin typeface="Poppins Medium"/>
                <a:ea typeface="Poppins Medium"/>
                <a:cs typeface="Poppins Medium"/>
                <a:sym typeface="Poppins Medium"/>
              </a:rPr>
              <a:t>      [https://www.gov.pl/web/gdos]</a:t>
            </a:r>
          </a:p>
          <a:p>
            <a:pPr algn="l">
              <a:lnSpc>
                <a:spcPts val="3595"/>
              </a:lnSpc>
            </a:pPr>
            <a:endParaRPr b="1" dirty="0" sz="2799" lang="en-US">
              <a:solidFill>
                <a:srgbClr val="555349"/>
              </a:solidFill>
              <a:latin typeface="Poppins Medium"/>
              <a:ea typeface="Poppins Medium"/>
              <a:cs typeface="Poppins Medium"/>
              <a:sym typeface="Poppins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68" name=""/>
        <p:cNvGrpSpPr/>
        <p:nvPr/>
      </p:nvGrpSpPr>
      <p:grpSpPr>
        <a:xfrm>
          <a:off x="0" y="0"/>
          <a:ext cx="0" cy="0"/>
          <a:chOff x="0" y="0"/>
          <a:chExt cx="0" cy="0"/>
        </a:xfrm>
      </p:grpSpPr>
      <p:sp>
        <p:nvSpPr>
          <p:cNvPr id="1048748" name="Freeform 2"/>
          <p:cNvSpPr/>
          <p:nvPr/>
        </p:nvSpPr>
        <p:spPr>
          <a:xfrm flipH="1">
            <a:off x="0" y="5534056"/>
            <a:ext cx="9144000" cy="4732020"/>
          </a:xfrm>
          <a:custGeom>
            <a:avLst/>
            <a:ahLst/>
            <a:rect l="l" t="t" r="r" b="b"/>
            <a:pathLst>
              <a:path w="9144000" h="4732020">
                <a:moveTo>
                  <a:pt x="9144000" y="0"/>
                </a:moveTo>
                <a:lnTo>
                  <a:pt x="0" y="0"/>
                </a:lnTo>
                <a:lnTo>
                  <a:pt x="0" y="4732020"/>
                </a:lnTo>
                <a:lnTo>
                  <a:pt x="9144000" y="4732020"/>
                </a:lnTo>
                <a:lnTo>
                  <a:pt x="9144000" y="0"/>
                </a:lnTo>
                <a:close/>
              </a:path>
            </a:pathLst>
          </a:custGeom>
          <a:blipFill>
            <a:blip xmlns:r="http://schemas.openxmlformats.org/officeDocument/2006/relationships" r:embed="rId1"/>
            <a:stretch>
              <a:fillRect/>
            </a:stretch>
          </a:blipFill>
        </p:spPr>
        <p:txBody>
          <a:bodyPr/>
          <a:p>
            <a:endParaRPr lang="pl-PL"/>
          </a:p>
        </p:txBody>
      </p:sp>
      <p:sp>
        <p:nvSpPr>
          <p:cNvPr id="1048749" name="Freeform 3"/>
          <p:cNvSpPr/>
          <p:nvPr/>
        </p:nvSpPr>
        <p:spPr>
          <a:xfrm flipV="1">
            <a:off x="11518661" y="0"/>
            <a:ext cx="6767763" cy="5143500"/>
          </a:xfrm>
          <a:custGeom>
            <a:avLst/>
            <a:ahLst/>
            <a:rect l="l" t="t" r="r" b="b"/>
            <a:pathLst>
              <a:path w="6767763" h="5143500">
                <a:moveTo>
                  <a:pt x="0" y="5143500"/>
                </a:moveTo>
                <a:lnTo>
                  <a:pt x="6767763" y="5143500"/>
                </a:lnTo>
                <a:lnTo>
                  <a:pt x="6767763" y="0"/>
                </a:lnTo>
                <a:lnTo>
                  <a:pt x="0" y="0"/>
                </a:lnTo>
                <a:lnTo>
                  <a:pt x="0" y="5143500"/>
                </a:lnTo>
                <a:close/>
              </a:path>
            </a:pathLst>
          </a:custGeom>
          <a:blipFill>
            <a:blip xmlns:r="http://schemas.openxmlformats.org/officeDocument/2006/relationships" r:embed="rId2"/>
            <a:stretch>
              <a:fillRect/>
            </a:stretch>
          </a:blipFill>
        </p:spPr>
        <p:txBody>
          <a:bodyPr/>
          <a:p>
            <a:endParaRPr lang="pl-PL"/>
          </a:p>
        </p:txBody>
      </p:sp>
      <p:sp>
        <p:nvSpPr>
          <p:cNvPr id="1048750" name="Freeform 4"/>
          <p:cNvSpPr/>
          <p:nvPr/>
        </p:nvSpPr>
        <p:spPr>
          <a:xfrm>
            <a:off x="5309947" y="7329600"/>
            <a:ext cx="3224453" cy="2669915"/>
          </a:xfrm>
          <a:custGeom>
            <a:avLst/>
            <a:ahLst/>
            <a:rect l="l" t="t" r="r" b="b"/>
            <a:pathLst>
              <a:path w="2547021" h="2475021">
                <a:moveTo>
                  <a:pt x="0" y="0"/>
                </a:moveTo>
                <a:lnTo>
                  <a:pt x="2547021" y="0"/>
                </a:lnTo>
                <a:lnTo>
                  <a:pt x="2547021" y="2475021"/>
                </a:lnTo>
                <a:lnTo>
                  <a:pt x="0" y="2475021"/>
                </a:lnTo>
                <a:lnTo>
                  <a:pt x="0" y="0"/>
                </a:lnTo>
                <a:close/>
              </a:path>
            </a:pathLst>
          </a:custGeom>
          <a:blipFill>
            <a:blip xmlns:r="http://schemas.openxmlformats.org/officeDocument/2006/relationships" r:embed="rId3"/>
            <a:stretch>
              <a:fillRect/>
            </a:stretch>
          </a:blipFill>
        </p:spPr>
        <p:txBody>
          <a:bodyPr/>
          <a:p>
            <a:endParaRPr lang="pl-PL"/>
          </a:p>
        </p:txBody>
      </p:sp>
      <p:sp>
        <p:nvSpPr>
          <p:cNvPr id="1048751" name="TextBox 5"/>
          <p:cNvSpPr txBox="1"/>
          <p:nvPr/>
        </p:nvSpPr>
        <p:spPr>
          <a:xfrm>
            <a:off x="1663998" y="503988"/>
            <a:ext cx="15548874" cy="1410843"/>
          </a:xfrm>
          <a:prstGeom prst="rect"/>
        </p:spPr>
        <p:txBody>
          <a:bodyPr anchor="t" bIns="0" lIns="0" rIns="0" rtlCol="0" tIns="0">
            <a:spAutoFit/>
          </a:bodyPr>
          <a:p>
            <a:pPr algn="l">
              <a:lnSpc>
                <a:spcPts val="11135"/>
              </a:lnSpc>
            </a:pPr>
            <a:r>
              <a:rPr sz="9600" lang="en-US" spc="-384">
                <a:solidFill>
                  <a:srgbClr val="555349"/>
                </a:solidFill>
                <a:latin typeface="Hangyaboly"/>
                <a:ea typeface="Hangyaboly"/>
                <a:cs typeface="Hangyaboly"/>
                <a:sym typeface="Hangyaboly"/>
              </a:rPr>
              <a:t>GOOD ENVIRONMENTAL PRACTICES</a:t>
            </a:r>
          </a:p>
        </p:txBody>
      </p:sp>
      <p:sp>
        <p:nvSpPr>
          <p:cNvPr id="1048752" name="TextBox 6"/>
          <p:cNvSpPr txBox="1"/>
          <p:nvPr/>
        </p:nvSpPr>
        <p:spPr>
          <a:xfrm>
            <a:off x="9144000" y="2154755"/>
            <a:ext cx="7820865" cy="7844760"/>
          </a:xfrm>
          <a:prstGeom prst="rect"/>
        </p:spPr>
        <p:txBody>
          <a:bodyPr anchor="t" bIns="0" lIns="0" rIns="0" rtlCol="0" tIns="0">
            <a:spAutoFit/>
          </a:bodyPr>
          <a:p>
            <a:pPr algn="l">
              <a:lnSpc>
                <a:spcPts val="3973"/>
              </a:lnSpc>
            </a:pPr>
            <a:r>
              <a:rPr sz="3153" lang="en-US">
                <a:solidFill>
                  <a:srgbClr val="555349"/>
                </a:solidFill>
                <a:latin typeface="Poppins"/>
                <a:ea typeface="Poppins"/>
                <a:cs typeface="Poppins"/>
                <a:sym typeface="Poppins"/>
              </a:rPr>
              <a:t>Check air quality</a:t>
            </a:r>
          </a:p>
          <a:p>
            <a:pPr algn="l">
              <a:lnSpc>
                <a:spcPts val="3973"/>
              </a:lnSpc>
            </a:pPr>
            <a:r>
              <a:rPr sz="3153" lang="en-US">
                <a:solidFill>
                  <a:srgbClr val="555349"/>
                </a:solidFill>
                <a:latin typeface="Poppins"/>
                <a:ea typeface="Poppins"/>
                <a:cs typeface="Poppins"/>
                <a:sym typeface="Poppins"/>
              </a:rPr>
              <a:t>Use apps like a Airly before outdoor activities.</a:t>
            </a:r>
          </a:p>
          <a:p>
            <a:pPr algn="l">
              <a:lnSpc>
                <a:spcPts val="3973"/>
              </a:lnSpc>
            </a:pPr>
            <a:endParaRPr sz="3153" lang="en-US">
              <a:solidFill>
                <a:srgbClr val="555349"/>
              </a:solidFill>
              <a:latin typeface="Poppins"/>
              <a:ea typeface="Poppins"/>
              <a:cs typeface="Poppins"/>
              <a:sym typeface="Poppins"/>
            </a:endParaRPr>
          </a:p>
          <a:p>
            <a:pPr algn="l">
              <a:lnSpc>
                <a:spcPts val="3973"/>
              </a:lnSpc>
            </a:pPr>
            <a:r>
              <a:rPr sz="3153" lang="en-US">
                <a:solidFill>
                  <a:srgbClr val="555349"/>
                </a:solidFill>
                <a:latin typeface="Poppins"/>
                <a:ea typeface="Poppins"/>
                <a:cs typeface="Poppins"/>
                <a:sym typeface="Poppins"/>
              </a:rPr>
              <a:t>Report illegal waste</a:t>
            </a:r>
          </a:p>
          <a:p>
            <a:pPr algn="l">
              <a:lnSpc>
                <a:spcPts val="3973"/>
              </a:lnSpc>
            </a:pPr>
            <a:r>
              <a:rPr sz="3153" lang="en-US">
                <a:solidFill>
                  <a:srgbClr val="555349"/>
                </a:solidFill>
                <a:latin typeface="Poppins"/>
                <a:ea typeface="Poppins"/>
                <a:cs typeface="Poppins"/>
                <a:sym typeface="Poppins"/>
              </a:rPr>
              <a:t>Use GIOŚ reporting platform.</a:t>
            </a:r>
          </a:p>
          <a:p>
            <a:pPr algn="l">
              <a:lnSpc>
                <a:spcPts val="2015"/>
              </a:lnSpc>
            </a:pPr>
            <a:r>
              <a:rPr sz="1599" lang="en-US">
                <a:solidFill>
                  <a:srgbClr val="555349"/>
                </a:solidFill>
                <a:latin typeface="Poppins"/>
                <a:ea typeface="Poppins"/>
                <a:cs typeface="Poppins"/>
                <a:sym typeface="Poppins"/>
              </a:rPr>
              <a:t>[https://www.gov.pl/web/gios/zglos-nielegalne-postepowanie-z-odpadami?utm_source=chatgpt.com]</a:t>
            </a:r>
          </a:p>
          <a:p>
            <a:pPr algn="l">
              <a:lnSpc>
                <a:spcPts val="3973"/>
              </a:lnSpc>
            </a:pPr>
            <a:endParaRPr sz="1599" lang="en-US">
              <a:solidFill>
                <a:srgbClr val="555349"/>
              </a:solidFill>
              <a:latin typeface="Poppins"/>
              <a:ea typeface="Poppins"/>
              <a:cs typeface="Poppins"/>
              <a:sym typeface="Poppins"/>
            </a:endParaRPr>
          </a:p>
          <a:p>
            <a:pPr algn="l">
              <a:lnSpc>
                <a:spcPts val="3973"/>
              </a:lnSpc>
            </a:pPr>
            <a:r>
              <a:rPr sz="3153" lang="en-US">
                <a:solidFill>
                  <a:srgbClr val="555349"/>
                </a:solidFill>
                <a:latin typeface="Poppins"/>
                <a:ea typeface="Poppins"/>
                <a:cs typeface="Poppins"/>
                <a:sym typeface="Poppins"/>
              </a:rPr>
              <a:t>Participate in consulattions</a:t>
            </a:r>
          </a:p>
          <a:p>
            <a:pPr algn="l">
              <a:lnSpc>
                <a:spcPts val="3973"/>
              </a:lnSpc>
            </a:pPr>
            <a:r>
              <a:rPr sz="3153" lang="en-US">
                <a:solidFill>
                  <a:srgbClr val="555349"/>
                </a:solidFill>
                <a:latin typeface="Poppins"/>
                <a:ea typeface="Poppins"/>
                <a:cs typeface="Poppins"/>
                <a:sym typeface="Poppins"/>
              </a:rPr>
              <a:t>Take part in local environmental planning.</a:t>
            </a:r>
          </a:p>
          <a:p>
            <a:pPr algn="l">
              <a:lnSpc>
                <a:spcPts val="3973"/>
              </a:lnSpc>
            </a:pPr>
            <a:endParaRPr sz="3153" lang="en-US">
              <a:solidFill>
                <a:srgbClr val="555349"/>
              </a:solidFill>
              <a:latin typeface="Poppins"/>
              <a:ea typeface="Poppins"/>
              <a:cs typeface="Poppins"/>
              <a:sym typeface="Poppins"/>
            </a:endParaRPr>
          </a:p>
          <a:p>
            <a:pPr algn="l">
              <a:lnSpc>
                <a:spcPts val="3973"/>
              </a:lnSpc>
            </a:pPr>
            <a:r>
              <a:rPr sz="3153" lang="en-US">
                <a:solidFill>
                  <a:srgbClr val="555349"/>
                </a:solidFill>
                <a:latin typeface="Poppins"/>
                <a:ea typeface="Poppins"/>
                <a:cs typeface="Poppins"/>
                <a:sym typeface="Poppins"/>
              </a:rPr>
              <a:t>Buy EU Ecolabel products</a:t>
            </a:r>
          </a:p>
          <a:p>
            <a:pPr algn="l">
              <a:lnSpc>
                <a:spcPts val="3973"/>
              </a:lnSpc>
            </a:pPr>
            <a:r>
              <a:rPr sz="3153" lang="en-US">
                <a:solidFill>
                  <a:srgbClr val="555349"/>
                </a:solidFill>
                <a:latin typeface="Poppins"/>
                <a:ea typeface="Poppins"/>
                <a:cs typeface="Poppins"/>
                <a:sym typeface="Poppins"/>
              </a:rPr>
              <a:t>Look for the EU Ecolabel logo.</a:t>
            </a:r>
          </a:p>
          <a:p>
            <a:pPr algn="l">
              <a:lnSpc>
                <a:spcPts val="3595"/>
              </a:lnSpc>
            </a:pPr>
            <a:endParaRPr sz="3153" lang="en-US">
              <a:solidFill>
                <a:srgbClr val="555349"/>
              </a:solidFill>
              <a:latin typeface="Poppins"/>
              <a:ea typeface="Poppins"/>
              <a:cs typeface="Poppins"/>
              <a:sym typeface="Poppins"/>
            </a:endParaRPr>
          </a:p>
          <a:p>
            <a:pPr algn="l">
              <a:lnSpc>
                <a:spcPts val="3595"/>
              </a:lnSpc>
            </a:pPr>
            <a:endParaRPr sz="3153" lang="en-US">
              <a:solidFill>
                <a:srgbClr val="555349"/>
              </a:solidFill>
              <a:latin typeface="Poppins"/>
              <a:ea typeface="Poppins"/>
              <a:cs typeface="Poppins"/>
              <a:sym typeface="Poppins"/>
            </a:endParaRPr>
          </a:p>
        </p:txBody>
      </p:sp>
      <p:sp>
        <p:nvSpPr>
          <p:cNvPr id="1048753" name="TextBox 7"/>
          <p:cNvSpPr txBox="1"/>
          <p:nvPr/>
        </p:nvSpPr>
        <p:spPr>
          <a:xfrm>
            <a:off x="643953" y="7158670"/>
            <a:ext cx="4060405" cy="701674"/>
          </a:xfrm>
          <a:prstGeom prst="rect"/>
        </p:spPr>
        <p:txBody>
          <a:bodyPr anchor="t" bIns="0" lIns="0" rIns="0" rtlCol="0" tIns="0">
            <a:spAutoFit/>
          </a:bodyPr>
          <a:p>
            <a:pPr algn="ctr">
              <a:lnSpc>
                <a:spcPts val="2800"/>
              </a:lnSpc>
            </a:pPr>
            <a:r>
              <a:rPr dirty="0" sz="2000" lang="en-US" err="1">
                <a:solidFill>
                  <a:srgbClr val="555349"/>
                </a:solidFill>
                <a:latin typeface="Canva Sans"/>
                <a:ea typeface="Canva Sans"/>
                <a:cs typeface="Canva Sans"/>
                <a:sym typeface="Canva Sans"/>
              </a:rPr>
              <a:t>Airly</a:t>
            </a:r>
            <a:r>
              <a:rPr dirty="0" sz="2000" lang="en-US">
                <a:solidFill>
                  <a:srgbClr val="555349"/>
                </a:solidFill>
                <a:latin typeface="Canva Sans"/>
                <a:ea typeface="Canva Sans"/>
                <a:cs typeface="Canva Sans"/>
                <a:sym typeface="Canva Sans"/>
              </a:rPr>
              <a:t> app - current [02.07.2026, 11:15] air quality in Poland</a:t>
            </a:r>
          </a:p>
        </p:txBody>
      </p:sp>
      <p:pic>
        <p:nvPicPr>
          <p:cNvPr id="2097156" name="Obraz 8"/>
          <p:cNvPicPr>
            <a:picLocks noChangeAspect="1"/>
          </p:cNvPicPr>
          <p:nvPr/>
        </p:nvPicPr>
        <p:blipFill>
          <a:blip xmlns:r="http://schemas.openxmlformats.org/officeDocument/2006/relationships" r:embed="rId4"/>
          <a:stretch>
            <a:fillRect/>
          </a:stretch>
        </p:blipFill>
        <p:spPr>
          <a:xfrm>
            <a:off x="564737" y="2346159"/>
            <a:ext cx="4781141" cy="4732020"/>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69" name=""/>
        <p:cNvGrpSpPr/>
        <p:nvPr/>
      </p:nvGrpSpPr>
      <p:grpSpPr>
        <a:xfrm>
          <a:off x="0" y="0"/>
          <a:ext cx="0" cy="0"/>
          <a:chOff x="0" y="0"/>
          <a:chExt cx="0" cy="0"/>
        </a:xfrm>
      </p:grpSpPr>
      <p:sp>
        <p:nvSpPr>
          <p:cNvPr id="1048754" name="Freeform 2"/>
          <p:cNvSpPr/>
          <p:nvPr/>
        </p:nvSpPr>
        <p:spPr>
          <a:xfrm flipH="1">
            <a:off x="0" y="5534056"/>
            <a:ext cx="9144000" cy="4732020"/>
          </a:xfrm>
          <a:custGeom>
            <a:avLst/>
            <a:ahLst/>
            <a:rect l="l" t="t" r="r" b="b"/>
            <a:pathLst>
              <a:path w="9144000" h="4732020">
                <a:moveTo>
                  <a:pt x="9144000" y="0"/>
                </a:moveTo>
                <a:lnTo>
                  <a:pt x="0" y="0"/>
                </a:lnTo>
                <a:lnTo>
                  <a:pt x="0" y="4732020"/>
                </a:lnTo>
                <a:lnTo>
                  <a:pt x="9144000" y="4732020"/>
                </a:lnTo>
                <a:lnTo>
                  <a:pt x="9144000" y="0"/>
                </a:lnTo>
                <a:close/>
              </a:path>
            </a:pathLst>
          </a:custGeom>
          <a:blipFill>
            <a:blip xmlns:r="http://schemas.openxmlformats.org/officeDocument/2006/relationships" r:embed="rId1"/>
            <a:stretch>
              <a:fillRect/>
            </a:stretch>
          </a:blipFill>
        </p:spPr>
        <p:txBody>
          <a:bodyPr/>
          <a:p>
            <a:endParaRPr lang="pl-PL"/>
          </a:p>
        </p:txBody>
      </p:sp>
      <p:sp>
        <p:nvSpPr>
          <p:cNvPr id="1048755" name="Freeform 3"/>
          <p:cNvSpPr/>
          <p:nvPr/>
        </p:nvSpPr>
        <p:spPr>
          <a:xfrm>
            <a:off x="1028700" y="1028700"/>
            <a:ext cx="8875059" cy="8229600"/>
          </a:xfrm>
          <a:custGeom>
            <a:avLst/>
            <a:ahLst/>
            <a:rect l="l" t="t" r="r" b="b"/>
            <a:pathLst>
              <a:path w="8875059" h="8229600">
                <a:moveTo>
                  <a:pt x="0" y="0"/>
                </a:moveTo>
                <a:lnTo>
                  <a:pt x="8875059" y="0"/>
                </a:lnTo>
                <a:lnTo>
                  <a:pt x="8875059" y="8229600"/>
                </a:lnTo>
                <a:lnTo>
                  <a:pt x="0" y="8229600"/>
                </a:lnTo>
                <a:lnTo>
                  <a:pt x="0" y="0"/>
                </a:lnTo>
                <a:close/>
              </a:path>
            </a:pathLst>
          </a:custGeom>
          <a:blipFill>
            <a:blip xmlns:r="http://schemas.openxmlformats.org/officeDocument/2006/relationships"/>
            <a:stretch>
              <a:fillRect/>
            </a:stretch>
          </a:blipFill>
        </p:spPr>
        <p:txBody>
          <a:bodyPr/>
          <a:p>
            <a:endParaRPr lang="pl-PL"/>
          </a:p>
        </p:txBody>
      </p:sp>
      <p:sp>
        <p:nvSpPr>
          <p:cNvPr id="1048756" name="Freeform 4"/>
          <p:cNvSpPr/>
          <p:nvPr/>
        </p:nvSpPr>
        <p:spPr>
          <a:xfrm flipV="1">
            <a:off x="11520237" y="0"/>
            <a:ext cx="6767763" cy="5143500"/>
          </a:xfrm>
          <a:custGeom>
            <a:avLst/>
            <a:ahLst/>
            <a:rect l="l" t="t" r="r" b="b"/>
            <a:pathLst>
              <a:path w="6767763" h="5143500">
                <a:moveTo>
                  <a:pt x="0" y="5143500"/>
                </a:moveTo>
                <a:lnTo>
                  <a:pt x="6767763" y="5143500"/>
                </a:lnTo>
                <a:lnTo>
                  <a:pt x="6767763" y="0"/>
                </a:lnTo>
                <a:lnTo>
                  <a:pt x="0" y="0"/>
                </a:lnTo>
                <a:lnTo>
                  <a:pt x="0" y="5143500"/>
                </a:lnTo>
                <a:close/>
              </a:path>
            </a:pathLst>
          </a:custGeom>
          <a:blipFill>
            <a:blip xmlns:r="http://schemas.openxmlformats.org/officeDocument/2006/relationships" r:embed="rId2"/>
            <a:stretch>
              <a:fillRect/>
            </a:stretch>
          </a:blipFill>
        </p:spPr>
        <p:txBody>
          <a:bodyPr/>
          <a:p>
            <a:endParaRPr lang="pl-PL"/>
          </a:p>
        </p:txBody>
      </p:sp>
      <p:sp>
        <p:nvSpPr>
          <p:cNvPr id="1048757" name="TextBox 5"/>
          <p:cNvSpPr txBox="1"/>
          <p:nvPr/>
        </p:nvSpPr>
        <p:spPr>
          <a:xfrm>
            <a:off x="10363200" y="1587281"/>
            <a:ext cx="6316777" cy="1968937"/>
          </a:xfrm>
          <a:prstGeom prst="rect"/>
        </p:spPr>
        <p:txBody>
          <a:bodyPr anchor="t" bIns="0" lIns="0" rIns="0" rtlCol="0" tIns="0">
            <a:spAutoFit/>
          </a:bodyPr>
          <a:p>
            <a:pPr algn="l">
              <a:lnSpc>
                <a:spcPts val="16565"/>
              </a:lnSpc>
            </a:pPr>
            <a:r>
              <a:rPr dirty="0" sz="12300" lang="en-US" spc="-704">
                <a:solidFill>
                  <a:srgbClr val="555349"/>
                </a:solidFill>
                <a:latin typeface="Hangyaboly"/>
                <a:ea typeface="Hangyaboly"/>
                <a:cs typeface="Hangyaboly"/>
                <a:sym typeface="Hangyaboly"/>
              </a:rPr>
              <a:t>THANK YOU</a:t>
            </a:r>
          </a:p>
        </p:txBody>
      </p:sp>
      <p:sp>
        <p:nvSpPr>
          <p:cNvPr id="1048758" name="TextBox 6"/>
          <p:cNvSpPr txBox="1"/>
          <p:nvPr/>
        </p:nvSpPr>
        <p:spPr>
          <a:xfrm>
            <a:off x="10515600" y="3900647"/>
            <a:ext cx="4713514" cy="5660267"/>
          </a:xfrm>
          <a:prstGeom prst="rect"/>
        </p:spPr>
        <p:txBody>
          <a:bodyPr anchor="t" bIns="0" lIns="0" rIns="0" rtlCol="0" tIns="0">
            <a:spAutoFit/>
          </a:bodyPr>
          <a:p>
            <a:pPr algn="l">
              <a:lnSpc>
                <a:spcPts val="2562"/>
              </a:lnSpc>
            </a:pPr>
            <a:r>
              <a:rPr dirty="0" sz="2800" lang="en-US">
                <a:solidFill>
                  <a:srgbClr val="555349"/>
                </a:solidFill>
                <a:latin typeface="Poppins"/>
                <a:ea typeface="Poppins"/>
                <a:cs typeface="Poppins"/>
                <a:sym typeface="Poppins"/>
              </a:rPr>
              <a:t>Individual contribution</a:t>
            </a:r>
          </a:p>
          <a:p>
            <a:pPr algn="l">
              <a:lnSpc>
                <a:spcPts val="2562"/>
              </a:lnSpc>
            </a:pPr>
            <a:endParaRPr dirty="0" sz="2800" lang="en-US">
              <a:solidFill>
                <a:srgbClr val="555349"/>
              </a:solidFill>
              <a:latin typeface="Poppins"/>
              <a:ea typeface="Poppins"/>
              <a:cs typeface="Poppins"/>
              <a:sym typeface="Poppins"/>
            </a:endParaRPr>
          </a:p>
          <a:p>
            <a:pPr algn="l">
              <a:lnSpc>
                <a:spcPts val="2562"/>
              </a:lnSpc>
            </a:pPr>
            <a:r>
              <a:rPr dirty="0" sz="2800" lang="en-US">
                <a:solidFill>
                  <a:srgbClr val="555349"/>
                </a:solidFill>
                <a:latin typeface="Poppins"/>
                <a:ea typeface="Poppins"/>
                <a:cs typeface="Poppins"/>
                <a:sym typeface="Poppins"/>
              </a:rPr>
              <a:t>Zuzanna Dąbrowska</a:t>
            </a:r>
          </a:p>
          <a:p>
            <a:pPr algn="l" indent="-226695" lvl="1" marL="453390">
              <a:lnSpc>
                <a:spcPts val="2562"/>
              </a:lnSpc>
              <a:buFont typeface="Arial"/>
              <a:buChar char="•"/>
            </a:pPr>
            <a:r>
              <a:rPr dirty="0" sz="2800" lang="en-US">
                <a:solidFill>
                  <a:srgbClr val="555349"/>
                </a:solidFill>
                <a:latin typeface="Poppins"/>
                <a:ea typeface="Poppins"/>
                <a:cs typeface="Poppins"/>
                <a:sym typeface="Poppins"/>
              </a:rPr>
              <a:t>Case study research</a:t>
            </a:r>
          </a:p>
          <a:p>
            <a:pPr algn="l" indent="-226695" lvl="1" marL="453390">
              <a:lnSpc>
                <a:spcPts val="2562"/>
              </a:lnSpc>
              <a:buFont typeface="Arial"/>
              <a:buChar char="•"/>
            </a:pPr>
            <a:r>
              <a:rPr dirty="0" sz="2800" lang="en-US">
                <a:solidFill>
                  <a:srgbClr val="555349"/>
                </a:solidFill>
                <a:latin typeface="Poppins"/>
                <a:ea typeface="Poppins"/>
                <a:cs typeface="Poppins"/>
                <a:sym typeface="Poppins"/>
              </a:rPr>
              <a:t>Environmental stand</a:t>
            </a:r>
            <a:r>
              <a:rPr dirty="0" sz="2800" lang="pl-PL">
                <a:solidFill>
                  <a:srgbClr val="555349"/>
                </a:solidFill>
                <a:latin typeface="Poppins"/>
                <a:ea typeface="Poppins"/>
                <a:cs typeface="Poppins"/>
                <a:sym typeface="Poppins"/>
              </a:rPr>
              <a:t>a</a:t>
            </a:r>
            <a:r>
              <a:rPr dirty="0" sz="2800" lang="en-US">
                <a:solidFill>
                  <a:srgbClr val="555349"/>
                </a:solidFill>
                <a:latin typeface="Poppins"/>
                <a:ea typeface="Poppins"/>
                <a:cs typeface="Poppins"/>
                <a:sym typeface="Poppins"/>
              </a:rPr>
              <a:t>rds</a:t>
            </a:r>
          </a:p>
          <a:p>
            <a:pPr algn="l" indent="-226695" lvl="1" marL="453390">
              <a:lnSpc>
                <a:spcPts val="2562"/>
              </a:lnSpc>
              <a:buFont typeface="Arial"/>
              <a:buChar char="•"/>
            </a:pPr>
            <a:r>
              <a:rPr dirty="0" sz="2800" lang="en-US">
                <a:solidFill>
                  <a:srgbClr val="555349"/>
                </a:solidFill>
                <a:latin typeface="Poppins"/>
                <a:ea typeface="Poppins"/>
                <a:cs typeface="Poppins"/>
                <a:sym typeface="Poppins"/>
              </a:rPr>
              <a:t>Digital monitoring systems</a:t>
            </a:r>
          </a:p>
          <a:p>
            <a:pPr algn="l">
              <a:lnSpc>
                <a:spcPts val="2562"/>
              </a:lnSpc>
            </a:pPr>
            <a:endParaRPr dirty="0" sz="2800" lang="en-US">
              <a:solidFill>
                <a:srgbClr val="555349"/>
              </a:solidFill>
              <a:latin typeface="Poppins"/>
              <a:ea typeface="Poppins"/>
              <a:cs typeface="Poppins"/>
              <a:sym typeface="Poppins"/>
            </a:endParaRPr>
          </a:p>
          <a:p>
            <a:pPr algn="l">
              <a:lnSpc>
                <a:spcPts val="2562"/>
              </a:lnSpc>
            </a:pPr>
            <a:r>
              <a:rPr dirty="0" sz="2800" lang="en-US">
                <a:solidFill>
                  <a:srgbClr val="555349"/>
                </a:solidFill>
                <a:latin typeface="Poppins"/>
                <a:ea typeface="Poppins"/>
                <a:cs typeface="Poppins"/>
                <a:sym typeface="Poppins"/>
              </a:rPr>
              <a:t>Oliwia </a:t>
            </a:r>
            <a:r>
              <a:rPr dirty="0" sz="2800" lang="en-US" err="1">
                <a:solidFill>
                  <a:srgbClr val="555349"/>
                </a:solidFill>
                <a:latin typeface="Poppins"/>
                <a:ea typeface="Poppins"/>
                <a:cs typeface="Poppins"/>
                <a:sym typeface="Poppins"/>
              </a:rPr>
              <a:t>Rekosz</a:t>
            </a:r>
            <a:endParaRPr dirty="0" sz="2800" lang="en-US">
              <a:solidFill>
                <a:srgbClr val="555349"/>
              </a:solidFill>
              <a:latin typeface="Poppins"/>
              <a:ea typeface="Poppins"/>
              <a:cs typeface="Poppins"/>
              <a:sym typeface="Poppins"/>
            </a:endParaRPr>
          </a:p>
          <a:p>
            <a:pPr algn="l" indent="-226695" lvl="1" marL="453390">
              <a:lnSpc>
                <a:spcPts val="2562"/>
              </a:lnSpc>
              <a:buFont typeface="Arial"/>
              <a:buChar char="•"/>
            </a:pPr>
            <a:r>
              <a:rPr dirty="0" sz="2800" lang="en-US">
                <a:solidFill>
                  <a:srgbClr val="555349"/>
                </a:solidFill>
                <a:latin typeface="Poppins"/>
                <a:ea typeface="Poppins"/>
                <a:cs typeface="Poppins"/>
                <a:sym typeface="Poppins"/>
              </a:rPr>
              <a:t>Ethics, Standards and Environmental Protection</a:t>
            </a:r>
          </a:p>
          <a:p>
            <a:pPr algn="l" indent="-226695" lvl="1" marL="453390">
              <a:lnSpc>
                <a:spcPts val="2562"/>
              </a:lnSpc>
              <a:buFont typeface="Arial"/>
              <a:buChar char="•"/>
            </a:pPr>
            <a:r>
              <a:rPr dirty="0" sz="2800" lang="en-US">
                <a:solidFill>
                  <a:srgbClr val="555349"/>
                </a:solidFill>
                <a:latin typeface="Poppins"/>
                <a:ea typeface="Poppins"/>
                <a:cs typeface="Poppins"/>
                <a:sym typeface="Poppins"/>
              </a:rPr>
              <a:t>Citizen engagement</a:t>
            </a:r>
          </a:p>
          <a:p>
            <a:pPr algn="l" indent="-226695" lvl="1" marL="453390">
              <a:lnSpc>
                <a:spcPts val="2562"/>
              </a:lnSpc>
              <a:buFont typeface="Arial"/>
              <a:buChar char="•"/>
            </a:pPr>
            <a:r>
              <a:rPr dirty="0" sz="2800" lang="en-US">
                <a:solidFill>
                  <a:srgbClr val="555349"/>
                </a:solidFill>
                <a:latin typeface="Poppins"/>
                <a:ea typeface="Poppins"/>
                <a:cs typeface="Poppins"/>
                <a:sym typeface="Poppins"/>
              </a:rPr>
              <a:t>Good practices</a:t>
            </a:r>
          </a:p>
          <a:p>
            <a:pPr algn="l" indent="-226695" lvl="1" marL="453390">
              <a:lnSpc>
                <a:spcPts val="2562"/>
              </a:lnSpc>
              <a:buFont typeface="Arial"/>
              <a:buChar char="•"/>
            </a:pPr>
            <a:r>
              <a:rPr dirty="0" sz="2800" lang="en-US">
                <a:solidFill>
                  <a:srgbClr val="555349"/>
                </a:solidFill>
                <a:latin typeface="Poppins"/>
                <a:ea typeface="Poppins"/>
                <a:cs typeface="Poppins"/>
                <a:sym typeface="Poppins"/>
              </a:rPr>
              <a:t>Final editing</a:t>
            </a:r>
          </a:p>
          <a:p>
            <a:pPr algn="l">
              <a:lnSpc>
                <a:spcPts val="2562"/>
              </a:lnSpc>
            </a:pPr>
            <a:endParaRPr dirty="0" sz="2100" lang="en-US">
              <a:solidFill>
                <a:srgbClr val="555349"/>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33" name=""/>
        <p:cNvGrpSpPr/>
        <p:nvPr/>
      </p:nvGrpSpPr>
      <p:grpSpPr>
        <a:xfrm>
          <a:off x="0" y="0"/>
          <a:ext cx="0" cy="0"/>
          <a:chOff x="0" y="0"/>
          <a:chExt cx="0" cy="0"/>
        </a:xfrm>
      </p:grpSpPr>
      <p:sp>
        <p:nvSpPr>
          <p:cNvPr id="1048592" name="Freeform 2"/>
          <p:cNvSpPr/>
          <p:nvPr/>
        </p:nvSpPr>
        <p:spPr>
          <a:xfrm flipH="1" flipV="1">
            <a:off x="-78351" y="0"/>
            <a:ext cx="13246841" cy="8229600"/>
          </a:xfrm>
          <a:custGeom>
            <a:avLst/>
            <a:ahLst/>
            <a:rect l="l" t="t" r="r" b="b"/>
            <a:pathLst>
              <a:path w="13246841" h="8229600">
                <a:moveTo>
                  <a:pt x="13246841" y="8229600"/>
                </a:moveTo>
                <a:lnTo>
                  <a:pt x="0" y="8229600"/>
                </a:lnTo>
                <a:lnTo>
                  <a:pt x="0" y="0"/>
                </a:lnTo>
                <a:lnTo>
                  <a:pt x="13246841" y="0"/>
                </a:lnTo>
                <a:lnTo>
                  <a:pt x="13246841" y="8229600"/>
                </a:lnTo>
                <a:close/>
              </a:path>
            </a:pathLst>
          </a:custGeom>
          <a:blipFill>
            <a:blip xmlns:r="http://schemas.openxmlformats.org/officeDocument/2006/relationships" r:embed="rId1"/>
            <a:stretch>
              <a:fillRect/>
            </a:stretch>
          </a:blipFill>
        </p:spPr>
        <p:txBody>
          <a:bodyPr/>
          <a:p>
            <a:endParaRPr lang="pl-PL"/>
          </a:p>
        </p:txBody>
      </p:sp>
      <p:sp>
        <p:nvSpPr>
          <p:cNvPr id="1048593" name="Freeform 3"/>
          <p:cNvSpPr/>
          <p:nvPr/>
        </p:nvSpPr>
        <p:spPr>
          <a:xfrm>
            <a:off x="7897339" y="8098565"/>
            <a:ext cx="10542303" cy="2095283"/>
          </a:xfrm>
          <a:custGeom>
            <a:avLst/>
            <a:ahLst/>
            <a:rect l="l" t="t" r="r" b="b"/>
            <a:pathLst>
              <a:path w="10542303" h="2095283">
                <a:moveTo>
                  <a:pt x="0" y="0"/>
                </a:moveTo>
                <a:lnTo>
                  <a:pt x="10542303" y="0"/>
                </a:lnTo>
                <a:lnTo>
                  <a:pt x="10542303" y="2095282"/>
                </a:lnTo>
                <a:lnTo>
                  <a:pt x="0" y="2095282"/>
                </a:lnTo>
                <a:lnTo>
                  <a:pt x="0" y="0"/>
                </a:lnTo>
                <a:close/>
              </a:path>
            </a:pathLst>
          </a:custGeom>
          <a:blipFill>
            <a:blip xmlns:r="http://schemas.openxmlformats.org/officeDocument/2006/relationships" r:embed="rId2"/>
            <a:stretch>
              <a:fillRect/>
            </a:stretch>
          </a:blipFill>
        </p:spPr>
        <p:txBody>
          <a:bodyPr/>
          <a:p>
            <a:endParaRPr lang="pl-PL"/>
          </a:p>
        </p:txBody>
      </p:sp>
      <p:sp>
        <p:nvSpPr>
          <p:cNvPr id="1048594" name="Freeform 4"/>
          <p:cNvSpPr/>
          <p:nvPr/>
        </p:nvSpPr>
        <p:spPr>
          <a:xfrm flipH="1">
            <a:off x="10424916" y="0"/>
            <a:ext cx="7863084" cy="5821289"/>
          </a:xfrm>
          <a:custGeom>
            <a:avLst/>
            <a:ahLst/>
            <a:rect l="l" t="t" r="r" b="b"/>
            <a:pathLst>
              <a:path w="7863084" h="5821289">
                <a:moveTo>
                  <a:pt x="7863084" y="0"/>
                </a:moveTo>
                <a:lnTo>
                  <a:pt x="0" y="0"/>
                </a:lnTo>
                <a:lnTo>
                  <a:pt x="0" y="5821289"/>
                </a:lnTo>
                <a:lnTo>
                  <a:pt x="7863084" y="5821289"/>
                </a:lnTo>
                <a:lnTo>
                  <a:pt x="7863084" y="0"/>
                </a:lnTo>
                <a:close/>
              </a:path>
            </a:pathLst>
          </a:custGeom>
          <a:blipFill>
            <a:blip xmlns:r="http://schemas.openxmlformats.org/officeDocument/2006/relationships"/>
            <a:stretch>
              <a:fillRect/>
            </a:stretch>
          </a:blipFill>
        </p:spPr>
        <p:txBody>
          <a:bodyPr/>
          <a:p>
            <a:endParaRPr lang="pl-PL"/>
          </a:p>
        </p:txBody>
      </p:sp>
      <p:sp>
        <p:nvSpPr>
          <p:cNvPr id="1048595" name="TextBox 5"/>
          <p:cNvSpPr txBox="1"/>
          <p:nvPr/>
        </p:nvSpPr>
        <p:spPr>
          <a:xfrm>
            <a:off x="655868" y="1535492"/>
            <a:ext cx="11327646" cy="2286000"/>
          </a:xfrm>
          <a:prstGeom prst="rect"/>
        </p:spPr>
        <p:txBody>
          <a:bodyPr anchor="t" bIns="0" lIns="0" rIns="0" rtlCol="0" tIns="0">
            <a:spAutoFit/>
          </a:bodyPr>
          <a:p>
            <a:pPr algn="l">
              <a:lnSpc>
                <a:spcPts val="9024"/>
              </a:lnSpc>
            </a:pPr>
            <a:r>
              <a:rPr sz="9600" lang="en-US" spc="-384">
                <a:solidFill>
                  <a:srgbClr val="555349"/>
                </a:solidFill>
                <a:latin typeface="Hangyaboly"/>
                <a:ea typeface="Hangyaboly"/>
                <a:cs typeface="Hangyaboly"/>
                <a:sym typeface="Hangyaboly"/>
              </a:rPr>
              <a:t>TABLE OF THE CONTENT</a:t>
            </a:r>
          </a:p>
        </p:txBody>
      </p:sp>
      <p:grpSp>
        <p:nvGrpSpPr>
          <p:cNvPr id="34" name="Group 6"/>
          <p:cNvGrpSpPr/>
          <p:nvPr/>
        </p:nvGrpSpPr>
        <p:grpSpPr>
          <a:xfrm>
            <a:off x="2264156" y="5122069"/>
            <a:ext cx="14058570" cy="3321322"/>
            <a:chOff x="0" y="-28575"/>
            <a:chExt cx="18744758" cy="4428429"/>
          </a:xfrm>
        </p:grpSpPr>
        <p:sp>
          <p:nvSpPr>
            <p:cNvPr id="1048596" name="TextBox 7"/>
            <p:cNvSpPr txBox="1"/>
            <p:nvPr/>
          </p:nvSpPr>
          <p:spPr>
            <a:xfrm>
              <a:off x="643679" y="-22479"/>
              <a:ext cx="4993745" cy="1006983"/>
            </a:xfrm>
            <a:prstGeom prst="rect"/>
          </p:spPr>
          <p:txBody>
            <a:bodyPr anchor="t" bIns="0" lIns="0" rIns="0" rtlCol="0" tIns="0">
              <a:spAutoFit/>
            </a:bodyPr>
            <a:p>
              <a:pPr algn="l">
                <a:lnSpc>
                  <a:spcPts val="2952"/>
                </a:lnSpc>
              </a:pPr>
              <a:r>
                <a:rPr sz="2400" lang="en-US">
                  <a:solidFill>
                    <a:srgbClr val="555349"/>
                  </a:solidFill>
                  <a:latin typeface="Poppins"/>
                  <a:ea typeface="Poppins"/>
                  <a:cs typeface="Poppins"/>
                  <a:sym typeface="Poppins"/>
                </a:rPr>
                <a:t>INTORDUCTION TO THE CASE</a:t>
              </a:r>
            </a:p>
          </p:txBody>
        </p:sp>
        <p:sp>
          <p:nvSpPr>
            <p:cNvPr id="1048597" name="TextBox 8"/>
            <p:cNvSpPr txBox="1"/>
            <p:nvPr/>
          </p:nvSpPr>
          <p:spPr>
            <a:xfrm>
              <a:off x="8008570" y="-22479"/>
              <a:ext cx="4993745" cy="1006983"/>
            </a:xfrm>
            <a:prstGeom prst="rect"/>
          </p:spPr>
          <p:txBody>
            <a:bodyPr anchor="t" bIns="0" lIns="0" rIns="0" rtlCol="0" tIns="0">
              <a:spAutoFit/>
            </a:bodyPr>
            <a:p>
              <a:pPr algn="l">
                <a:lnSpc>
                  <a:spcPts val="2952"/>
                </a:lnSpc>
              </a:pPr>
              <a:r>
                <a:rPr sz="2400" lang="en-US">
                  <a:solidFill>
                    <a:srgbClr val="555349"/>
                  </a:solidFill>
                  <a:latin typeface="Poppins"/>
                  <a:ea typeface="Poppins"/>
                  <a:cs typeface="Poppins"/>
                  <a:sym typeface="Poppins"/>
                </a:rPr>
                <a:t>EU GREEN DEAL AND CASE OF POLAND</a:t>
              </a:r>
            </a:p>
          </p:txBody>
        </p:sp>
        <p:sp>
          <p:nvSpPr>
            <p:cNvPr id="1048598" name="TextBox 9"/>
            <p:cNvSpPr txBox="1"/>
            <p:nvPr/>
          </p:nvSpPr>
          <p:spPr>
            <a:xfrm>
              <a:off x="643679" y="1644019"/>
              <a:ext cx="4993745" cy="1006983"/>
            </a:xfrm>
            <a:prstGeom prst="rect"/>
          </p:spPr>
          <p:txBody>
            <a:bodyPr anchor="t" bIns="0" lIns="0" rIns="0" rtlCol="0" tIns="0">
              <a:spAutoFit/>
            </a:bodyPr>
            <a:p>
              <a:pPr algn="l">
                <a:lnSpc>
                  <a:spcPts val="2952"/>
                </a:lnSpc>
              </a:pPr>
              <a:r>
                <a:rPr sz="2400" lang="en-US">
                  <a:solidFill>
                    <a:srgbClr val="555349"/>
                  </a:solidFill>
                  <a:latin typeface="Poppins"/>
                  <a:ea typeface="Poppins"/>
                  <a:cs typeface="Poppins"/>
                  <a:sym typeface="Poppins"/>
                </a:rPr>
                <a:t>LIVE AIR QUALITY MONITORING IN POLAND </a:t>
              </a:r>
            </a:p>
          </p:txBody>
        </p:sp>
        <p:sp>
          <p:nvSpPr>
            <p:cNvPr id="1048599" name="TextBox 10"/>
            <p:cNvSpPr txBox="1"/>
            <p:nvPr/>
          </p:nvSpPr>
          <p:spPr>
            <a:xfrm>
              <a:off x="7944332" y="1680688"/>
              <a:ext cx="4993745" cy="1006983"/>
            </a:xfrm>
            <a:prstGeom prst="rect"/>
          </p:spPr>
          <p:txBody>
            <a:bodyPr anchor="t" bIns="0" lIns="0" rIns="0" rtlCol="0" tIns="0">
              <a:spAutoFit/>
            </a:bodyPr>
            <a:p>
              <a:pPr algn="l">
                <a:lnSpc>
                  <a:spcPts val="2952"/>
                </a:lnSpc>
              </a:pPr>
              <a:r>
                <a:rPr sz="2400" lang="en-US">
                  <a:solidFill>
                    <a:srgbClr val="555349"/>
                  </a:solidFill>
                  <a:latin typeface="Poppins"/>
                  <a:ea typeface="Poppins"/>
                  <a:cs typeface="Poppins"/>
                  <a:sym typeface="Poppins"/>
                </a:rPr>
                <a:t>DIGITAL STRATEGY AND DIGITAL TOOLS</a:t>
              </a:r>
            </a:p>
          </p:txBody>
        </p:sp>
        <p:sp>
          <p:nvSpPr>
            <p:cNvPr id="1048600" name="TextBox 11"/>
            <p:cNvSpPr txBox="1"/>
            <p:nvPr/>
          </p:nvSpPr>
          <p:spPr>
            <a:xfrm>
              <a:off x="643679" y="3062866"/>
              <a:ext cx="4993745" cy="1006983"/>
            </a:xfrm>
            <a:prstGeom prst="rect"/>
          </p:spPr>
          <p:txBody>
            <a:bodyPr anchor="t" bIns="0" lIns="0" rIns="0" rtlCol="0" tIns="0">
              <a:spAutoFit/>
            </a:bodyPr>
            <a:p>
              <a:pPr algn="l">
                <a:lnSpc>
                  <a:spcPts val="2952"/>
                </a:lnSpc>
              </a:pPr>
              <a:r>
                <a:rPr sz="2400" lang="en-US">
                  <a:solidFill>
                    <a:srgbClr val="555349"/>
                  </a:solidFill>
                  <a:latin typeface="Poppins"/>
                  <a:ea typeface="Poppins"/>
                  <a:cs typeface="Poppins"/>
                  <a:sym typeface="Poppins"/>
                </a:rPr>
                <a:t>ENVIRONMENTAL PROBLEM</a:t>
              </a:r>
            </a:p>
          </p:txBody>
        </p:sp>
        <p:sp>
          <p:nvSpPr>
            <p:cNvPr id="1048601" name="TextBox 12"/>
            <p:cNvSpPr txBox="1"/>
            <p:nvPr/>
          </p:nvSpPr>
          <p:spPr>
            <a:xfrm>
              <a:off x="8008570" y="3310516"/>
              <a:ext cx="4993745" cy="1006983"/>
            </a:xfrm>
            <a:prstGeom prst="rect"/>
          </p:spPr>
          <p:txBody>
            <a:bodyPr anchor="t" bIns="0" lIns="0" rIns="0" rtlCol="0" tIns="0">
              <a:spAutoFit/>
            </a:bodyPr>
            <a:p>
              <a:pPr algn="l">
                <a:lnSpc>
                  <a:spcPts val="2952"/>
                </a:lnSpc>
              </a:pPr>
              <a:r>
                <a:rPr sz="2400" lang="en-US">
                  <a:solidFill>
                    <a:srgbClr val="555349"/>
                  </a:solidFill>
                  <a:latin typeface="Poppins"/>
                  <a:ea typeface="Poppins"/>
                  <a:cs typeface="Poppins"/>
                  <a:sym typeface="Poppins"/>
                </a:rPr>
                <a:t>STANDRDS AND STANDARDISATION</a:t>
              </a:r>
            </a:p>
          </p:txBody>
        </p:sp>
        <p:sp>
          <p:nvSpPr>
            <p:cNvPr id="1048602" name="TextBox 13"/>
            <p:cNvSpPr txBox="1"/>
            <p:nvPr/>
          </p:nvSpPr>
          <p:spPr>
            <a:xfrm>
              <a:off x="0" y="-22479"/>
              <a:ext cx="401697" cy="511683"/>
            </a:xfrm>
            <a:prstGeom prst="rect"/>
          </p:spPr>
          <p:txBody>
            <a:bodyPr anchor="t" bIns="0" lIns="0" rIns="0" rtlCol="0" tIns="0">
              <a:spAutoFit/>
            </a:bodyPr>
            <a:p>
              <a:pPr algn="ctr">
                <a:lnSpc>
                  <a:spcPts val="2952"/>
                </a:lnSpc>
              </a:pPr>
              <a:r>
                <a:rPr sz="2400" lang="en-US">
                  <a:solidFill>
                    <a:srgbClr val="555349"/>
                  </a:solidFill>
                  <a:latin typeface="Poppins"/>
                  <a:ea typeface="Poppins"/>
                  <a:cs typeface="Poppins"/>
                  <a:sym typeface="Poppins"/>
                </a:rPr>
                <a:t>3</a:t>
              </a:r>
            </a:p>
          </p:txBody>
        </p:sp>
        <p:sp>
          <p:nvSpPr>
            <p:cNvPr id="1048603" name="TextBox 14"/>
            <p:cNvSpPr txBox="1"/>
            <p:nvPr/>
          </p:nvSpPr>
          <p:spPr>
            <a:xfrm>
              <a:off x="0" y="1644019"/>
              <a:ext cx="401697" cy="511683"/>
            </a:xfrm>
            <a:prstGeom prst="rect"/>
          </p:spPr>
          <p:txBody>
            <a:bodyPr anchor="t" bIns="0" lIns="0" rIns="0" rtlCol="0" tIns="0">
              <a:spAutoFit/>
            </a:bodyPr>
            <a:p>
              <a:pPr algn="ctr">
                <a:lnSpc>
                  <a:spcPts val="2952"/>
                </a:lnSpc>
              </a:pPr>
              <a:r>
                <a:rPr sz="2400" lang="en-US">
                  <a:solidFill>
                    <a:srgbClr val="555349"/>
                  </a:solidFill>
                  <a:latin typeface="Poppins"/>
                  <a:ea typeface="Poppins"/>
                  <a:cs typeface="Poppins"/>
                  <a:sym typeface="Poppins"/>
                </a:rPr>
                <a:t>4</a:t>
              </a:r>
            </a:p>
          </p:txBody>
        </p:sp>
        <p:sp>
          <p:nvSpPr>
            <p:cNvPr id="1048604" name="TextBox 15"/>
            <p:cNvSpPr txBox="1"/>
            <p:nvPr/>
          </p:nvSpPr>
          <p:spPr>
            <a:xfrm>
              <a:off x="0" y="3310516"/>
              <a:ext cx="401697" cy="511683"/>
            </a:xfrm>
            <a:prstGeom prst="rect"/>
          </p:spPr>
          <p:txBody>
            <a:bodyPr anchor="t" bIns="0" lIns="0" rIns="0" rtlCol="0" tIns="0">
              <a:spAutoFit/>
            </a:bodyPr>
            <a:p>
              <a:pPr algn="ctr">
                <a:lnSpc>
                  <a:spcPts val="2952"/>
                </a:lnSpc>
              </a:pPr>
              <a:r>
                <a:rPr sz="2400" lang="en-US">
                  <a:solidFill>
                    <a:srgbClr val="555349"/>
                  </a:solidFill>
                  <a:latin typeface="Poppins"/>
                  <a:ea typeface="Poppins"/>
                  <a:cs typeface="Poppins"/>
                  <a:sym typeface="Poppins"/>
                </a:rPr>
                <a:t>5</a:t>
              </a:r>
            </a:p>
          </p:txBody>
        </p:sp>
        <p:sp>
          <p:nvSpPr>
            <p:cNvPr id="1048605" name="TextBox 16"/>
            <p:cNvSpPr txBox="1"/>
            <p:nvPr/>
          </p:nvSpPr>
          <p:spPr>
            <a:xfrm>
              <a:off x="6950186" y="-22479"/>
              <a:ext cx="752847" cy="511683"/>
            </a:xfrm>
            <a:prstGeom prst="rect"/>
          </p:spPr>
          <p:txBody>
            <a:bodyPr anchor="t" bIns="0" lIns="0" rIns="0" rtlCol="0" tIns="0">
              <a:spAutoFit/>
            </a:bodyPr>
            <a:p>
              <a:pPr algn="ctr">
                <a:lnSpc>
                  <a:spcPts val="2952"/>
                </a:lnSpc>
              </a:pPr>
              <a:r>
                <a:rPr sz="2400" lang="en-US">
                  <a:solidFill>
                    <a:srgbClr val="555349"/>
                  </a:solidFill>
                  <a:latin typeface="Poppins"/>
                  <a:ea typeface="Poppins"/>
                  <a:cs typeface="Poppins"/>
                  <a:sym typeface="Poppins"/>
                </a:rPr>
                <a:t>6-7</a:t>
              </a:r>
            </a:p>
          </p:txBody>
        </p:sp>
        <p:sp>
          <p:nvSpPr>
            <p:cNvPr id="1048606" name="TextBox 17"/>
            <p:cNvSpPr txBox="1"/>
            <p:nvPr/>
          </p:nvSpPr>
          <p:spPr>
            <a:xfrm>
              <a:off x="6950186" y="1644019"/>
              <a:ext cx="752847" cy="511683"/>
            </a:xfrm>
            <a:prstGeom prst="rect"/>
          </p:spPr>
          <p:txBody>
            <a:bodyPr anchor="t" bIns="0" lIns="0" rIns="0" rtlCol="0" tIns="0">
              <a:spAutoFit/>
            </a:bodyPr>
            <a:p>
              <a:pPr algn="ctr">
                <a:lnSpc>
                  <a:spcPts val="2952"/>
                </a:lnSpc>
              </a:pPr>
              <a:r>
                <a:rPr sz="2400" lang="en-US">
                  <a:solidFill>
                    <a:srgbClr val="555349"/>
                  </a:solidFill>
                  <a:latin typeface="Poppins"/>
                  <a:ea typeface="Poppins"/>
                  <a:cs typeface="Poppins"/>
                  <a:sym typeface="Poppins"/>
                </a:rPr>
                <a:t>8-9</a:t>
              </a:r>
            </a:p>
          </p:txBody>
        </p:sp>
        <p:sp>
          <p:nvSpPr>
            <p:cNvPr id="1048607" name="TextBox 18"/>
            <p:cNvSpPr txBox="1"/>
            <p:nvPr/>
          </p:nvSpPr>
          <p:spPr>
            <a:xfrm>
              <a:off x="6348215" y="3310516"/>
              <a:ext cx="1354817" cy="511683"/>
            </a:xfrm>
            <a:prstGeom prst="rect"/>
          </p:spPr>
          <p:txBody>
            <a:bodyPr anchor="t" bIns="0" lIns="0" rIns="0" rtlCol="0" tIns="0">
              <a:spAutoFit/>
            </a:bodyPr>
            <a:p>
              <a:pPr algn="ctr">
                <a:lnSpc>
                  <a:spcPts val="2952"/>
                </a:lnSpc>
              </a:pPr>
              <a:r>
                <a:rPr sz="2400" lang="en-US">
                  <a:solidFill>
                    <a:srgbClr val="555349"/>
                  </a:solidFill>
                  <a:latin typeface="Poppins"/>
                  <a:ea typeface="Poppins"/>
                  <a:cs typeface="Poppins"/>
                  <a:sym typeface="Poppins"/>
                </a:rPr>
                <a:t>10 - 14</a:t>
              </a:r>
            </a:p>
          </p:txBody>
        </p:sp>
        <p:sp>
          <p:nvSpPr>
            <p:cNvPr id="1048608" name="TextBox 19"/>
            <p:cNvSpPr txBox="1"/>
            <p:nvPr/>
          </p:nvSpPr>
          <p:spPr>
            <a:xfrm>
              <a:off x="13687513" y="-28575"/>
              <a:ext cx="4993745" cy="511683"/>
            </a:xfrm>
            <a:prstGeom prst="rect"/>
          </p:spPr>
          <p:txBody>
            <a:bodyPr anchor="t" bIns="0" lIns="0" rIns="0" rtlCol="0" tIns="0">
              <a:spAutoFit/>
            </a:bodyPr>
            <a:p>
              <a:pPr algn="l">
                <a:lnSpc>
                  <a:spcPts val="2952"/>
                </a:lnSpc>
              </a:pPr>
              <a:r>
                <a:rPr sz="2400" lang="en-US">
                  <a:solidFill>
                    <a:srgbClr val="555349"/>
                  </a:solidFill>
                  <a:latin typeface="Poppins"/>
                  <a:ea typeface="Poppins"/>
                  <a:cs typeface="Poppins"/>
                  <a:sym typeface="Poppins"/>
                </a:rPr>
                <a:t>CASE ANALYSIS</a:t>
              </a:r>
            </a:p>
          </p:txBody>
        </p:sp>
        <p:sp>
          <p:nvSpPr>
            <p:cNvPr id="1048609" name="TextBox 20"/>
            <p:cNvSpPr txBox="1"/>
            <p:nvPr/>
          </p:nvSpPr>
          <p:spPr>
            <a:xfrm>
              <a:off x="13044516" y="-22479"/>
              <a:ext cx="401697" cy="1015999"/>
            </a:xfrm>
            <a:prstGeom prst="rect"/>
          </p:spPr>
          <p:txBody>
            <a:bodyPr anchor="t" bIns="0" lIns="0" rIns="0" rtlCol="0" tIns="0">
              <a:spAutoFit/>
            </a:bodyPr>
            <a:p>
              <a:pPr algn="ctr">
                <a:lnSpc>
                  <a:spcPts val="2952"/>
                </a:lnSpc>
              </a:pPr>
              <a:r>
                <a:rPr sz="2400" lang="en-US">
                  <a:solidFill>
                    <a:srgbClr val="555349"/>
                  </a:solidFill>
                  <a:latin typeface="Poppins"/>
                  <a:ea typeface="Poppins"/>
                  <a:cs typeface="Poppins"/>
                  <a:sym typeface="Poppins"/>
                </a:rPr>
                <a:t>15</a:t>
              </a:r>
            </a:p>
          </p:txBody>
        </p:sp>
        <p:sp>
          <p:nvSpPr>
            <p:cNvPr id="1048610" name="TextBox 21"/>
            <p:cNvSpPr txBox="1"/>
            <p:nvPr/>
          </p:nvSpPr>
          <p:spPr>
            <a:xfrm>
              <a:off x="13751013" y="1680688"/>
              <a:ext cx="4993745" cy="511683"/>
            </a:xfrm>
            <a:prstGeom prst="rect"/>
          </p:spPr>
          <p:txBody>
            <a:bodyPr anchor="t" bIns="0" lIns="0" rIns="0" rtlCol="0" tIns="0">
              <a:spAutoFit/>
            </a:bodyPr>
            <a:p>
              <a:pPr algn="l">
                <a:lnSpc>
                  <a:spcPts val="2952"/>
                </a:lnSpc>
              </a:pPr>
              <a:r>
                <a:rPr sz="2400" lang="en-US">
                  <a:solidFill>
                    <a:srgbClr val="555349"/>
                  </a:solidFill>
                  <a:latin typeface="Poppins"/>
                  <a:ea typeface="Poppins"/>
                  <a:cs typeface="Poppins"/>
                  <a:sym typeface="Poppins"/>
                </a:rPr>
                <a:t>CITIZEN ENGAGEMENT</a:t>
              </a:r>
            </a:p>
          </p:txBody>
        </p:sp>
        <p:sp>
          <p:nvSpPr>
            <p:cNvPr id="1048611" name="TextBox 22"/>
            <p:cNvSpPr txBox="1"/>
            <p:nvPr/>
          </p:nvSpPr>
          <p:spPr>
            <a:xfrm>
              <a:off x="13044516" y="1680688"/>
              <a:ext cx="401697" cy="1015999"/>
            </a:xfrm>
            <a:prstGeom prst="rect"/>
          </p:spPr>
          <p:txBody>
            <a:bodyPr anchor="t" bIns="0" lIns="0" rIns="0" rtlCol="0" tIns="0">
              <a:spAutoFit/>
            </a:bodyPr>
            <a:p>
              <a:pPr algn="ctr">
                <a:lnSpc>
                  <a:spcPts val="2952"/>
                </a:lnSpc>
              </a:pPr>
              <a:r>
                <a:rPr sz="2400" lang="en-US">
                  <a:solidFill>
                    <a:srgbClr val="555349"/>
                  </a:solidFill>
                  <a:latin typeface="Poppins"/>
                  <a:ea typeface="Poppins"/>
                  <a:cs typeface="Poppins"/>
                  <a:sym typeface="Poppins"/>
                </a:rPr>
                <a:t>16</a:t>
              </a:r>
            </a:p>
          </p:txBody>
        </p:sp>
        <p:sp>
          <p:nvSpPr>
            <p:cNvPr id="1048612" name="TextBox 23"/>
            <p:cNvSpPr txBox="1"/>
            <p:nvPr/>
          </p:nvSpPr>
          <p:spPr>
            <a:xfrm>
              <a:off x="13708811" y="3355172"/>
              <a:ext cx="4993745" cy="1006983"/>
            </a:xfrm>
            <a:prstGeom prst="rect"/>
          </p:spPr>
          <p:txBody>
            <a:bodyPr anchor="t" bIns="0" lIns="0" rIns="0" rtlCol="0" tIns="0">
              <a:spAutoFit/>
            </a:bodyPr>
            <a:p>
              <a:pPr algn="l">
                <a:lnSpc>
                  <a:spcPts val="2952"/>
                </a:lnSpc>
              </a:pPr>
              <a:r>
                <a:rPr sz="2400" lang="en-US">
                  <a:solidFill>
                    <a:srgbClr val="555349"/>
                  </a:solidFill>
                  <a:latin typeface="Poppins"/>
                  <a:ea typeface="Poppins"/>
                  <a:cs typeface="Poppins"/>
                  <a:sym typeface="Poppins"/>
                </a:rPr>
                <a:t>GOOD ENVIRONMENTAL PRACTICES</a:t>
              </a:r>
            </a:p>
          </p:txBody>
        </p:sp>
        <p:sp>
          <p:nvSpPr>
            <p:cNvPr id="1048613" name="TextBox 24"/>
            <p:cNvSpPr txBox="1"/>
            <p:nvPr/>
          </p:nvSpPr>
          <p:spPr>
            <a:xfrm>
              <a:off x="13044516" y="3383855"/>
              <a:ext cx="401697" cy="1015999"/>
            </a:xfrm>
            <a:prstGeom prst="rect"/>
          </p:spPr>
          <p:txBody>
            <a:bodyPr anchor="t" bIns="0" lIns="0" rIns="0" rtlCol="0" tIns="0">
              <a:spAutoFit/>
            </a:bodyPr>
            <a:p>
              <a:pPr algn="ctr">
                <a:lnSpc>
                  <a:spcPts val="2952"/>
                </a:lnSpc>
              </a:pPr>
              <a:r>
                <a:rPr sz="2400" lang="en-US">
                  <a:solidFill>
                    <a:srgbClr val="555349"/>
                  </a:solidFill>
                  <a:latin typeface="Poppins"/>
                  <a:ea typeface="Poppins"/>
                  <a:cs typeface="Poppins"/>
                  <a:sym typeface="Poppins"/>
                </a:rPr>
                <a:t>17</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35" name=""/>
        <p:cNvGrpSpPr/>
        <p:nvPr/>
      </p:nvGrpSpPr>
      <p:grpSpPr>
        <a:xfrm>
          <a:off x="0" y="0"/>
          <a:ext cx="0" cy="0"/>
          <a:chOff x="0" y="0"/>
          <a:chExt cx="0" cy="0"/>
        </a:xfrm>
      </p:grpSpPr>
      <p:sp>
        <p:nvSpPr>
          <p:cNvPr id="1048614" name="Freeform 2"/>
          <p:cNvSpPr/>
          <p:nvPr/>
        </p:nvSpPr>
        <p:spPr>
          <a:xfrm flipH="1" flipV="1">
            <a:off x="-49731" y="-28620"/>
            <a:ext cx="13246841" cy="8229600"/>
          </a:xfrm>
          <a:custGeom>
            <a:avLst/>
            <a:ahLst/>
            <a:rect l="l" t="t" r="r" b="b"/>
            <a:pathLst>
              <a:path w="13246841" h="8229600">
                <a:moveTo>
                  <a:pt x="13246841" y="8229600"/>
                </a:moveTo>
                <a:lnTo>
                  <a:pt x="0" y="8229600"/>
                </a:lnTo>
                <a:lnTo>
                  <a:pt x="0" y="0"/>
                </a:lnTo>
                <a:lnTo>
                  <a:pt x="13246841" y="0"/>
                </a:lnTo>
                <a:lnTo>
                  <a:pt x="13246841" y="8229600"/>
                </a:lnTo>
                <a:close/>
              </a:path>
            </a:pathLst>
          </a:custGeom>
          <a:blipFill>
            <a:blip xmlns:r="http://schemas.openxmlformats.org/officeDocument/2006/relationships" r:embed="rId1"/>
            <a:stretch>
              <a:fillRect/>
            </a:stretch>
          </a:blipFill>
        </p:spPr>
        <p:txBody>
          <a:bodyPr/>
          <a:p>
            <a:endParaRPr lang="pl-PL"/>
          </a:p>
        </p:txBody>
      </p:sp>
      <p:sp>
        <p:nvSpPr>
          <p:cNvPr id="1048615" name="Freeform 3"/>
          <p:cNvSpPr/>
          <p:nvPr/>
        </p:nvSpPr>
        <p:spPr>
          <a:xfrm>
            <a:off x="7897339" y="8098565"/>
            <a:ext cx="10542303" cy="2095283"/>
          </a:xfrm>
          <a:custGeom>
            <a:avLst/>
            <a:ahLst/>
            <a:rect l="l" t="t" r="r" b="b"/>
            <a:pathLst>
              <a:path w="10542303" h="2095283">
                <a:moveTo>
                  <a:pt x="0" y="0"/>
                </a:moveTo>
                <a:lnTo>
                  <a:pt x="10542303" y="0"/>
                </a:lnTo>
                <a:lnTo>
                  <a:pt x="10542303" y="2095282"/>
                </a:lnTo>
                <a:lnTo>
                  <a:pt x="0" y="2095282"/>
                </a:lnTo>
                <a:lnTo>
                  <a:pt x="0" y="0"/>
                </a:lnTo>
                <a:close/>
              </a:path>
            </a:pathLst>
          </a:custGeom>
          <a:blipFill>
            <a:blip xmlns:r="http://schemas.openxmlformats.org/officeDocument/2006/relationships" r:embed="rId2"/>
            <a:stretch>
              <a:fillRect/>
            </a:stretch>
          </a:blipFill>
        </p:spPr>
        <p:txBody>
          <a:bodyPr/>
          <a:p>
            <a:endParaRPr lang="pl-PL"/>
          </a:p>
        </p:txBody>
      </p:sp>
      <p:sp>
        <p:nvSpPr>
          <p:cNvPr id="1048616" name="TextBox 4"/>
          <p:cNvSpPr txBox="1"/>
          <p:nvPr/>
        </p:nvSpPr>
        <p:spPr>
          <a:xfrm>
            <a:off x="655868" y="1535492"/>
            <a:ext cx="12701392" cy="2286000"/>
          </a:xfrm>
          <a:prstGeom prst="rect"/>
        </p:spPr>
        <p:txBody>
          <a:bodyPr anchor="t" bIns="0" lIns="0" rIns="0" rtlCol="0" tIns="0">
            <a:spAutoFit/>
          </a:bodyPr>
          <a:p>
            <a:pPr algn="l">
              <a:lnSpc>
                <a:spcPts val="9024"/>
              </a:lnSpc>
            </a:pPr>
            <a:r>
              <a:rPr sz="9600" lang="en-US" spc="-384">
                <a:solidFill>
                  <a:srgbClr val="555349"/>
                </a:solidFill>
                <a:latin typeface="Hangyaboly"/>
                <a:ea typeface="Hangyaboly"/>
                <a:cs typeface="Hangyaboly"/>
                <a:sym typeface="Hangyaboly"/>
              </a:rPr>
              <a:t>INTRODUCTION TO THE CASE</a:t>
            </a:r>
          </a:p>
        </p:txBody>
      </p:sp>
      <p:sp>
        <p:nvSpPr>
          <p:cNvPr id="1048617" name="TextBox 5"/>
          <p:cNvSpPr txBox="1"/>
          <p:nvPr/>
        </p:nvSpPr>
        <p:spPr>
          <a:xfrm>
            <a:off x="655868" y="3196164"/>
            <a:ext cx="12960385" cy="1741932"/>
          </a:xfrm>
          <a:prstGeom prst="rect"/>
        </p:spPr>
        <p:txBody>
          <a:bodyPr anchor="t" bIns="0" lIns="0" rIns="0" rtlCol="0" tIns="0">
            <a:spAutoFit/>
          </a:bodyPr>
          <a:p>
            <a:pPr algn="just">
              <a:lnSpc>
                <a:spcPts val="3443"/>
              </a:lnSpc>
            </a:pPr>
            <a:r>
              <a:rPr sz="2799" lang="en-US">
                <a:solidFill>
                  <a:srgbClr val="555349"/>
                </a:solidFill>
                <a:latin typeface="Poppins"/>
                <a:ea typeface="Poppins"/>
                <a:cs typeface="Poppins"/>
                <a:sym typeface="Poppins"/>
              </a:rPr>
              <a:t>THE CASE</a:t>
            </a:r>
          </a:p>
          <a:p>
            <a:pPr algn="just">
              <a:lnSpc>
                <a:spcPts val="3443"/>
              </a:lnSpc>
            </a:pPr>
            <a:endParaRPr sz="2799" lang="en-US">
              <a:solidFill>
                <a:srgbClr val="555349"/>
              </a:solidFill>
              <a:latin typeface="Poppins"/>
              <a:ea typeface="Poppins"/>
              <a:cs typeface="Poppins"/>
              <a:sym typeface="Poppins"/>
            </a:endParaRPr>
          </a:p>
          <a:p>
            <a:pPr algn="just">
              <a:lnSpc>
                <a:spcPts val="3443"/>
              </a:lnSpc>
            </a:pPr>
            <a:r>
              <a:rPr sz="2799" lang="en-US">
                <a:solidFill>
                  <a:srgbClr val="555349"/>
                </a:solidFill>
                <a:latin typeface="Poppins"/>
                <a:ea typeface="Poppins"/>
                <a:cs typeface="Poppins"/>
                <a:sym typeface="Poppins"/>
              </a:rPr>
              <a:t>Air pollution remains one of Poland’s biggest environmental challenges, espiecially during the winter heating season.</a:t>
            </a:r>
          </a:p>
        </p:txBody>
      </p:sp>
      <p:sp>
        <p:nvSpPr>
          <p:cNvPr id="1048618" name="TextBox 6"/>
          <p:cNvSpPr txBox="1"/>
          <p:nvPr/>
        </p:nvSpPr>
        <p:spPr>
          <a:xfrm>
            <a:off x="655868" y="5385771"/>
            <a:ext cx="11501252" cy="3352800"/>
          </a:xfrm>
          <a:prstGeom prst="rect"/>
        </p:spPr>
        <p:txBody>
          <a:bodyPr anchor="t" bIns="0" lIns="0" rIns="0" rtlCol="0" tIns="0">
            <a:spAutoFit/>
          </a:bodyPr>
          <a:p>
            <a:pPr algn="l">
              <a:lnSpc>
                <a:spcPts val="3320"/>
              </a:lnSpc>
            </a:pPr>
            <a:r>
              <a:rPr sz="2699" lang="en-US">
                <a:solidFill>
                  <a:srgbClr val="555349"/>
                </a:solidFill>
                <a:latin typeface="Poppins"/>
                <a:ea typeface="Poppins"/>
                <a:cs typeface="Poppins"/>
                <a:sym typeface="Poppins"/>
              </a:rPr>
              <a:t>The case analyses how:</a:t>
            </a:r>
          </a:p>
          <a:p>
            <a:pPr algn="l">
              <a:lnSpc>
                <a:spcPts val="3320"/>
              </a:lnSpc>
            </a:pPr>
            <a:endParaRPr sz="2699" lang="en-US">
              <a:solidFill>
                <a:srgbClr val="555349"/>
              </a:solidFill>
              <a:latin typeface="Poppins"/>
              <a:ea typeface="Poppins"/>
              <a:cs typeface="Poppins"/>
              <a:sym typeface="Poppins"/>
            </a:endParaRPr>
          </a:p>
          <a:p>
            <a:pPr algn="l" indent="-291464" lvl="1" marL="582928">
              <a:lnSpc>
                <a:spcPts val="3320"/>
              </a:lnSpc>
              <a:buFont typeface="Arial"/>
              <a:buChar char="•"/>
            </a:pPr>
            <a:r>
              <a:rPr sz="2699" lang="en-US">
                <a:solidFill>
                  <a:srgbClr val="555349"/>
                </a:solidFill>
                <a:latin typeface="Poppins"/>
                <a:ea typeface="Poppins"/>
                <a:cs typeface="Poppins"/>
                <a:sym typeface="Poppins"/>
              </a:rPr>
              <a:t>environmental protection.</a:t>
            </a:r>
          </a:p>
          <a:p>
            <a:pPr algn="l" indent="-291464" lvl="1" marL="582928">
              <a:lnSpc>
                <a:spcPts val="3320"/>
              </a:lnSpc>
              <a:buFont typeface="Arial"/>
              <a:buChar char="•"/>
            </a:pPr>
            <a:r>
              <a:rPr sz="2699" lang="en-US">
                <a:solidFill>
                  <a:srgbClr val="555349"/>
                </a:solidFill>
                <a:latin typeface="Poppins"/>
                <a:ea typeface="Poppins"/>
                <a:cs typeface="Poppins"/>
                <a:sym typeface="Poppins"/>
              </a:rPr>
              <a:t>European standards,</a:t>
            </a:r>
          </a:p>
          <a:p>
            <a:pPr algn="l" indent="-291464" lvl="1" marL="582928">
              <a:lnSpc>
                <a:spcPts val="3320"/>
              </a:lnSpc>
              <a:buFont typeface="Arial"/>
              <a:buChar char="•"/>
            </a:pPr>
            <a:r>
              <a:rPr sz="2699" lang="en-US">
                <a:solidFill>
                  <a:srgbClr val="555349"/>
                </a:solidFill>
                <a:latin typeface="Poppins"/>
                <a:ea typeface="Poppins"/>
                <a:cs typeface="Poppins"/>
                <a:sym typeface="Poppins"/>
              </a:rPr>
              <a:t>digital technologies,</a:t>
            </a:r>
          </a:p>
          <a:p>
            <a:pPr algn="l" indent="-291464" lvl="1" marL="582928">
              <a:lnSpc>
                <a:spcPts val="3320"/>
              </a:lnSpc>
              <a:buFont typeface="Arial"/>
              <a:buChar char="•"/>
            </a:pPr>
            <a:r>
              <a:rPr sz="2699" lang="en-US">
                <a:solidFill>
                  <a:srgbClr val="555349"/>
                </a:solidFill>
                <a:latin typeface="Poppins"/>
                <a:ea typeface="Poppins"/>
                <a:cs typeface="Poppins"/>
                <a:sym typeface="Poppins"/>
              </a:rPr>
              <a:t>professional ethics</a:t>
            </a:r>
          </a:p>
          <a:p>
            <a:pPr algn="l">
              <a:lnSpc>
                <a:spcPts val="3320"/>
              </a:lnSpc>
            </a:pPr>
            <a:endParaRPr sz="2699" lang="en-US">
              <a:solidFill>
                <a:srgbClr val="555349"/>
              </a:solidFill>
              <a:latin typeface="Poppins"/>
              <a:ea typeface="Poppins"/>
              <a:cs typeface="Poppins"/>
              <a:sym typeface="Poppins"/>
            </a:endParaRPr>
          </a:p>
          <a:p>
            <a:pPr algn="l">
              <a:lnSpc>
                <a:spcPts val="3320"/>
              </a:lnSpc>
            </a:pPr>
            <a:r>
              <a:rPr sz="2699" lang="en-US">
                <a:solidFill>
                  <a:srgbClr val="555349"/>
                </a:solidFill>
                <a:latin typeface="Poppins"/>
                <a:ea typeface="Poppins"/>
                <a:cs typeface="Poppins"/>
                <a:sym typeface="Poppins"/>
              </a:rPr>
              <a:t>combine to improve air quality monitoring and decision making.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36" name=""/>
        <p:cNvGrpSpPr/>
        <p:nvPr/>
      </p:nvGrpSpPr>
      <p:grpSpPr>
        <a:xfrm>
          <a:off x="0" y="0"/>
          <a:ext cx="0" cy="0"/>
          <a:chOff x="0" y="0"/>
          <a:chExt cx="0" cy="0"/>
        </a:xfrm>
      </p:grpSpPr>
      <p:sp>
        <p:nvSpPr>
          <p:cNvPr id="1048619" name="Freeform 2"/>
          <p:cNvSpPr/>
          <p:nvPr/>
        </p:nvSpPr>
        <p:spPr>
          <a:xfrm flipH="1" flipV="1">
            <a:off x="-49731" y="-28620"/>
            <a:ext cx="13246841" cy="8229600"/>
          </a:xfrm>
          <a:custGeom>
            <a:avLst/>
            <a:ahLst/>
            <a:rect l="l" t="t" r="r" b="b"/>
            <a:pathLst>
              <a:path w="13246841" h="8229600">
                <a:moveTo>
                  <a:pt x="13246841" y="8229600"/>
                </a:moveTo>
                <a:lnTo>
                  <a:pt x="0" y="8229600"/>
                </a:lnTo>
                <a:lnTo>
                  <a:pt x="0" y="0"/>
                </a:lnTo>
                <a:lnTo>
                  <a:pt x="13246841" y="0"/>
                </a:lnTo>
                <a:lnTo>
                  <a:pt x="13246841" y="8229600"/>
                </a:lnTo>
                <a:close/>
              </a:path>
            </a:pathLst>
          </a:custGeom>
          <a:blipFill>
            <a:blip xmlns:r="http://schemas.openxmlformats.org/officeDocument/2006/relationships" r:embed="rId1"/>
            <a:stretch>
              <a:fillRect/>
            </a:stretch>
          </a:blipFill>
        </p:spPr>
        <p:txBody>
          <a:bodyPr/>
          <a:p>
            <a:endParaRPr lang="pl-PL"/>
          </a:p>
        </p:txBody>
      </p:sp>
      <p:sp>
        <p:nvSpPr>
          <p:cNvPr id="1048620" name="Freeform 3"/>
          <p:cNvSpPr/>
          <p:nvPr/>
        </p:nvSpPr>
        <p:spPr>
          <a:xfrm>
            <a:off x="7897339" y="8098565"/>
            <a:ext cx="10542303" cy="2095283"/>
          </a:xfrm>
          <a:custGeom>
            <a:avLst/>
            <a:ahLst/>
            <a:rect l="l" t="t" r="r" b="b"/>
            <a:pathLst>
              <a:path w="10542303" h="2095283">
                <a:moveTo>
                  <a:pt x="0" y="0"/>
                </a:moveTo>
                <a:lnTo>
                  <a:pt x="10542303" y="0"/>
                </a:lnTo>
                <a:lnTo>
                  <a:pt x="10542303" y="2095282"/>
                </a:lnTo>
                <a:lnTo>
                  <a:pt x="0" y="2095282"/>
                </a:lnTo>
                <a:lnTo>
                  <a:pt x="0" y="0"/>
                </a:lnTo>
                <a:close/>
              </a:path>
            </a:pathLst>
          </a:custGeom>
          <a:blipFill>
            <a:blip xmlns:r="http://schemas.openxmlformats.org/officeDocument/2006/relationships" r:embed="rId2"/>
            <a:stretch>
              <a:fillRect/>
            </a:stretch>
          </a:blipFill>
        </p:spPr>
        <p:txBody>
          <a:bodyPr/>
          <a:p>
            <a:endParaRPr lang="pl-PL"/>
          </a:p>
        </p:txBody>
      </p:sp>
      <p:sp>
        <p:nvSpPr>
          <p:cNvPr id="1048621" name="TextBox 6"/>
          <p:cNvSpPr txBox="1"/>
          <p:nvPr/>
        </p:nvSpPr>
        <p:spPr>
          <a:xfrm>
            <a:off x="2520579" y="501777"/>
            <a:ext cx="12701392" cy="2285999"/>
          </a:xfrm>
          <a:prstGeom prst="rect"/>
        </p:spPr>
        <p:txBody>
          <a:bodyPr anchor="t" bIns="0" lIns="0" rIns="0" rtlCol="0" tIns="0">
            <a:spAutoFit/>
          </a:bodyPr>
          <a:p>
            <a:pPr algn="ctr">
              <a:lnSpc>
                <a:spcPts val="4512"/>
              </a:lnSpc>
            </a:pPr>
            <a:r>
              <a:rPr dirty="0" sz="4800" lang="en-US" spc="-192">
                <a:solidFill>
                  <a:srgbClr val="555349"/>
                </a:solidFill>
                <a:latin typeface="Hangyaboly"/>
                <a:ea typeface="Hangyaboly"/>
                <a:cs typeface="Hangyaboly"/>
                <a:sym typeface="Hangyaboly"/>
              </a:rPr>
              <a:t>LIVE AIR QUALITY MONITORING IN POLAND (AIRLY): </a:t>
            </a:r>
            <a:br>
              <a:rPr sz="4800" lang="pl-PL" spc="-192">
                <a:solidFill>
                  <a:srgbClr val="555349"/>
                </a:solidFill>
                <a:latin typeface="Hangyaboly"/>
                <a:ea typeface="Hangyaboly"/>
                <a:cs typeface="Hangyaboly"/>
                <a:sym typeface="Hangyaboly"/>
              </a:rPr>
            </a:br>
            <a:r>
              <a:rPr sz="4800" lang="en-US" spc="-192">
                <a:solidFill>
                  <a:srgbClr val="555349"/>
                </a:solidFill>
                <a:latin typeface="Hangyaboly"/>
                <a:ea typeface="Hangyaboly"/>
                <a:cs typeface="Hangyaboly"/>
                <a:sym typeface="Hangyaboly"/>
              </a:rPr>
              <a:t>24-HOUR CHANGES IN PM CONCENTRATION [1-2.07.2026]</a:t>
            </a:r>
          </a:p>
        </p:txBody>
      </p:sp>
      <p:pic>
        <p:nvPicPr>
          <p:cNvPr id="2097152" name="20260702-0919-24.2709761">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xmlns:r="http://schemas.openxmlformats.org/officeDocument/2006/relationships" r:embed="rId5"/>
          <a:stretch>
            <a:fillRect/>
          </a:stretch>
        </p:blipFill>
        <p:spPr>
          <a:xfrm>
            <a:off x="4853283" y="2195808"/>
            <a:ext cx="8343827" cy="7494222"/>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mediacall" presetID="1" presetSubtype="0">
                                  <p:stCondLst>
                                    <p:cond delay="0"/>
                                  </p:stCondLst>
                                  <p:childTnLst>
                                    <p:cmd type="call" cmd="playFrom(0.0)">
                                      <p:cBhvr>
                                        <p:cTn dur="21674" fill="hold" id="6"/>
                                        <p:tgtEl>
                                          <p:spTgt spid="209715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display="0" fill="hold" id="7">
                  <p:stCondLst>
                    <p:cond delay="indefinite"/>
                  </p:stCondLst>
                </p:cTn>
                <p:tgtEl>
                  <p:spTgt spid="2097152"/>
                </p:tgtEl>
              </p:cMediaNode>
            </p:video>
            <p:seq concurrent="1" nextAc="seek">
              <p:cTn evtFilter="cancelBubble" fill="hold" id="8" nodeType="interactiveSeq" restart="whenNotActive">
                <p:stCondLst>
                  <p:cond evt="onClick" delay="0">
                    <p:tgtEl>
                      <p:spTgt spid="2097152"/>
                    </p:tgtEl>
                  </p:cond>
                </p:stCondLst>
                <p:endSync evt="end" delay="0">
                  <p:rtn val="all"/>
                </p:endSync>
                <p:childTnLst>
                  <p:par>
                    <p:cTn fill="hold" id="9">
                      <p:stCondLst>
                        <p:cond delay="0"/>
                      </p:stCondLst>
                      <p:childTnLst>
                        <p:par>
                          <p:cTn fill="hold" id="10">
                            <p:stCondLst>
                              <p:cond delay="0"/>
                            </p:stCondLst>
                            <p:childTnLst>
                              <p:par>
                                <p:cTn fill="hold" id="11" nodeType="clickEffect" presetClass="mediacall" presetID="2" presetSubtype="0">
                                  <p:stCondLst>
                                    <p:cond delay="0"/>
                                  </p:stCondLst>
                                  <p:childTnLst>
                                    <p:cmd type="call" cmd="togglePause">
                                      <p:cBhvr>
                                        <p:cTn dur="1" fill="hold" id="12"/>
                                        <p:tgtEl>
                                          <p:spTgt spid="2097152"/>
                                        </p:tgtEl>
                                      </p:cBhvr>
                                    </p:cmd>
                                  </p:childTnLst>
                                </p:cTn>
                              </p:par>
                            </p:childTnLst>
                          </p:cTn>
                        </p:par>
                      </p:childTnLst>
                    </p:cTn>
                  </p:par>
                </p:childTnLst>
              </p:cTn>
              <p:nextCondLst>
                <p:cond evt="onClick" delay="0">
                  <p:tgtEl>
                    <p:spTgt spid="209715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37" name=""/>
        <p:cNvGrpSpPr/>
        <p:nvPr/>
      </p:nvGrpSpPr>
      <p:grpSpPr>
        <a:xfrm>
          <a:off x="0" y="0"/>
          <a:ext cx="0" cy="0"/>
          <a:chOff x="0" y="0"/>
          <a:chExt cx="0" cy="0"/>
        </a:xfrm>
      </p:grpSpPr>
      <p:sp>
        <p:nvSpPr>
          <p:cNvPr id="1048622" name="Freeform 2"/>
          <p:cNvSpPr/>
          <p:nvPr/>
        </p:nvSpPr>
        <p:spPr>
          <a:xfrm flipH="1" flipV="1">
            <a:off x="-49731" y="-28620"/>
            <a:ext cx="13246841" cy="8229600"/>
          </a:xfrm>
          <a:custGeom>
            <a:avLst/>
            <a:ahLst/>
            <a:rect l="l" t="t" r="r" b="b"/>
            <a:pathLst>
              <a:path w="13246841" h="8229600">
                <a:moveTo>
                  <a:pt x="13246841" y="8229600"/>
                </a:moveTo>
                <a:lnTo>
                  <a:pt x="0" y="8229600"/>
                </a:lnTo>
                <a:lnTo>
                  <a:pt x="0" y="0"/>
                </a:lnTo>
                <a:lnTo>
                  <a:pt x="13246841" y="0"/>
                </a:lnTo>
                <a:lnTo>
                  <a:pt x="13246841" y="8229600"/>
                </a:lnTo>
                <a:close/>
              </a:path>
            </a:pathLst>
          </a:custGeom>
          <a:blipFill>
            <a:blip xmlns:r="http://schemas.openxmlformats.org/officeDocument/2006/relationships" r:embed="rId1"/>
            <a:stretch>
              <a:fillRect/>
            </a:stretch>
          </a:blipFill>
        </p:spPr>
        <p:txBody>
          <a:bodyPr/>
          <a:p>
            <a:endParaRPr lang="pl-PL"/>
          </a:p>
        </p:txBody>
      </p:sp>
      <p:sp>
        <p:nvSpPr>
          <p:cNvPr id="1048623" name="Freeform 3"/>
          <p:cNvSpPr/>
          <p:nvPr/>
        </p:nvSpPr>
        <p:spPr>
          <a:xfrm>
            <a:off x="7745697" y="8208654"/>
            <a:ext cx="10542303" cy="2095283"/>
          </a:xfrm>
          <a:custGeom>
            <a:avLst/>
            <a:ahLst/>
            <a:rect l="l" t="t" r="r" b="b"/>
            <a:pathLst>
              <a:path w="10542303" h="2095283">
                <a:moveTo>
                  <a:pt x="0" y="0"/>
                </a:moveTo>
                <a:lnTo>
                  <a:pt x="10542303" y="0"/>
                </a:lnTo>
                <a:lnTo>
                  <a:pt x="10542303" y="2095282"/>
                </a:lnTo>
                <a:lnTo>
                  <a:pt x="0" y="2095282"/>
                </a:lnTo>
                <a:lnTo>
                  <a:pt x="0" y="0"/>
                </a:lnTo>
                <a:close/>
              </a:path>
            </a:pathLst>
          </a:custGeom>
          <a:blipFill>
            <a:blip xmlns:r="http://schemas.openxmlformats.org/officeDocument/2006/relationships" r:embed="rId2"/>
            <a:stretch>
              <a:fillRect/>
            </a:stretch>
          </a:blipFill>
        </p:spPr>
        <p:txBody>
          <a:bodyPr/>
          <a:p>
            <a:endParaRPr lang="pl-PL"/>
          </a:p>
        </p:txBody>
      </p:sp>
      <p:sp>
        <p:nvSpPr>
          <p:cNvPr id="1048624" name="TextBox 4"/>
          <p:cNvSpPr txBox="1"/>
          <p:nvPr/>
        </p:nvSpPr>
        <p:spPr>
          <a:xfrm>
            <a:off x="655868" y="1535492"/>
            <a:ext cx="12701392" cy="2286000"/>
          </a:xfrm>
          <a:prstGeom prst="rect"/>
        </p:spPr>
        <p:txBody>
          <a:bodyPr anchor="t" bIns="0" lIns="0" rIns="0" rtlCol="0" tIns="0">
            <a:spAutoFit/>
          </a:bodyPr>
          <a:p>
            <a:pPr algn="l">
              <a:lnSpc>
                <a:spcPts val="9024"/>
              </a:lnSpc>
            </a:pPr>
            <a:r>
              <a:rPr sz="9600" lang="en-US" spc="-384">
                <a:solidFill>
                  <a:srgbClr val="555349"/>
                </a:solidFill>
                <a:latin typeface="Hangyaboly"/>
                <a:ea typeface="Hangyaboly"/>
                <a:cs typeface="Hangyaboly"/>
                <a:sym typeface="Hangyaboly"/>
              </a:rPr>
              <a:t>ENVIRONMENTAL PROBLEM</a:t>
            </a:r>
          </a:p>
        </p:txBody>
      </p:sp>
      <p:sp>
        <p:nvSpPr>
          <p:cNvPr id="1048625" name="TextBox 5"/>
          <p:cNvSpPr txBox="1"/>
          <p:nvPr/>
        </p:nvSpPr>
        <p:spPr>
          <a:xfrm>
            <a:off x="729309" y="3853494"/>
            <a:ext cx="12960385" cy="3962400"/>
          </a:xfrm>
          <a:prstGeom prst="rect"/>
        </p:spPr>
        <p:txBody>
          <a:bodyPr anchor="t" bIns="0" lIns="0" rIns="0" rtlCol="0" tIns="0">
            <a:spAutoFit/>
          </a:bodyPr>
          <a:p>
            <a:pPr algn="just">
              <a:lnSpc>
                <a:spcPts val="3935"/>
              </a:lnSpc>
            </a:pPr>
            <a:r>
              <a:rPr sz="3199" lang="en-US">
                <a:solidFill>
                  <a:srgbClr val="555349"/>
                </a:solidFill>
                <a:latin typeface="Poppins"/>
                <a:ea typeface="Poppins"/>
                <a:cs typeface="Poppins"/>
                <a:sym typeface="Poppins"/>
              </a:rPr>
              <a:t>EXAMPLE</a:t>
            </a:r>
          </a:p>
          <a:p>
            <a:pPr algn="just">
              <a:lnSpc>
                <a:spcPts val="3935"/>
              </a:lnSpc>
            </a:pPr>
            <a:endParaRPr sz="3199" lang="en-US">
              <a:solidFill>
                <a:srgbClr val="555349"/>
              </a:solidFill>
              <a:latin typeface="Poppins"/>
              <a:ea typeface="Poppins"/>
              <a:cs typeface="Poppins"/>
              <a:sym typeface="Poppins"/>
            </a:endParaRPr>
          </a:p>
          <a:p>
            <a:pPr algn="just">
              <a:lnSpc>
                <a:spcPts val="3935"/>
              </a:lnSpc>
            </a:pPr>
            <a:r>
              <a:rPr sz="3199" lang="en-US">
                <a:solidFill>
                  <a:srgbClr val="555349"/>
                </a:solidFill>
                <a:latin typeface="Poppins"/>
                <a:ea typeface="Poppins"/>
                <a:cs typeface="Poppins"/>
                <a:sym typeface="Poppins"/>
              </a:rPr>
              <a:t>WINTER SMOG IN SOUTHERN POLAND CAUSES:</a:t>
            </a:r>
          </a:p>
          <a:p>
            <a:pPr algn="just">
              <a:lnSpc>
                <a:spcPts val="3935"/>
              </a:lnSpc>
            </a:pPr>
            <a:endParaRPr sz="3199" lang="en-US">
              <a:solidFill>
                <a:srgbClr val="555349"/>
              </a:solidFill>
              <a:latin typeface="Poppins"/>
              <a:ea typeface="Poppins"/>
              <a:cs typeface="Poppins"/>
              <a:sym typeface="Poppins"/>
            </a:endParaRPr>
          </a:p>
          <a:p>
            <a:pPr algn="l" indent="-345439" lvl="1" marL="690877">
              <a:lnSpc>
                <a:spcPts val="3935"/>
              </a:lnSpc>
              <a:buFont typeface="Arial"/>
              <a:buChar char="•"/>
            </a:pPr>
            <a:r>
              <a:rPr sz="3199" lang="en-US">
                <a:solidFill>
                  <a:srgbClr val="555349"/>
                </a:solidFill>
                <a:latin typeface="Poppins"/>
                <a:ea typeface="Poppins"/>
                <a:cs typeface="Poppins"/>
                <a:sym typeface="Poppins"/>
              </a:rPr>
              <a:t>high PM2.5 concentration,</a:t>
            </a:r>
          </a:p>
          <a:p>
            <a:pPr algn="l" indent="-345439" lvl="1" marL="690877">
              <a:lnSpc>
                <a:spcPts val="3935"/>
              </a:lnSpc>
              <a:buFont typeface="Arial"/>
              <a:buChar char="•"/>
            </a:pPr>
            <a:r>
              <a:rPr sz="3199" lang="en-US">
                <a:solidFill>
                  <a:srgbClr val="555349"/>
                </a:solidFill>
                <a:latin typeface="Poppins"/>
                <a:ea typeface="Poppins"/>
                <a:cs typeface="Poppins"/>
                <a:sym typeface="Poppins"/>
              </a:rPr>
              <a:t>respiratory diseases,</a:t>
            </a:r>
          </a:p>
          <a:p>
            <a:pPr algn="l" indent="-345439" lvl="1" marL="690877">
              <a:lnSpc>
                <a:spcPts val="3935"/>
              </a:lnSpc>
              <a:buFont typeface="Arial"/>
              <a:buChar char="•"/>
            </a:pPr>
            <a:r>
              <a:rPr sz="3199" lang="en-US">
                <a:solidFill>
                  <a:srgbClr val="555349"/>
                </a:solidFill>
                <a:latin typeface="Poppins"/>
                <a:ea typeface="Poppins"/>
                <a:cs typeface="Poppins"/>
                <a:sym typeface="Poppins"/>
              </a:rPr>
              <a:t>premature deaths,</a:t>
            </a:r>
          </a:p>
          <a:p>
            <a:pPr algn="l" indent="-345439" lvl="1" marL="690877">
              <a:lnSpc>
                <a:spcPts val="3935"/>
              </a:lnSpc>
              <a:buFont typeface="Arial"/>
              <a:buChar char="•"/>
            </a:pPr>
            <a:r>
              <a:rPr sz="3199" lang="en-US">
                <a:solidFill>
                  <a:srgbClr val="555349"/>
                </a:solidFill>
                <a:latin typeface="Poppins"/>
                <a:ea typeface="Poppins"/>
                <a:cs typeface="Poppins"/>
                <a:sym typeface="Poppins"/>
              </a:rPr>
              <a:t>redyced quality of life</a:t>
            </a:r>
          </a:p>
        </p:txBody>
      </p:sp>
      <p:sp>
        <p:nvSpPr>
          <p:cNvPr id="1048626" name="TextBox 6"/>
          <p:cNvSpPr txBox="1"/>
          <p:nvPr/>
        </p:nvSpPr>
        <p:spPr>
          <a:xfrm>
            <a:off x="10232485" y="8029065"/>
            <a:ext cx="1919513" cy="300019"/>
          </a:xfrm>
          <a:prstGeom prst="rect"/>
        </p:spPr>
        <p:txBody>
          <a:bodyPr anchor="t" bIns="0" lIns="0" rIns="0" rtlCol="0" tIns="0" wrap="square">
            <a:spAutoFit/>
          </a:bodyPr>
          <a:p>
            <a:pPr algn="ctr">
              <a:lnSpc>
                <a:spcPts val="2519"/>
              </a:lnSpc>
            </a:pPr>
            <a:r>
              <a:rPr dirty="0" sz="1799" lang="en-US">
                <a:solidFill>
                  <a:srgbClr val="555349"/>
                </a:solidFill>
                <a:latin typeface="Canva Sans"/>
                <a:ea typeface="Canva Sans"/>
                <a:cs typeface="Canva Sans"/>
                <a:sym typeface="Canva Sans"/>
              </a:rPr>
              <a:t>Smog in Kraków</a:t>
            </a:r>
          </a:p>
        </p:txBody>
      </p:sp>
      <p:pic>
        <p:nvPicPr>
          <p:cNvPr id="2097153" name="Obraz 7"/>
          <p:cNvPicPr>
            <a:picLocks noChangeAspect="1"/>
          </p:cNvPicPr>
          <p:nvPr/>
        </p:nvPicPr>
        <p:blipFill>
          <a:blip xmlns:r="http://schemas.openxmlformats.org/officeDocument/2006/relationships" r:embed="rId3"/>
          <a:srcRect t="4308"/>
          <a:stretch>
            <a:fillRect/>
          </a:stretch>
        </p:blipFill>
        <p:spPr>
          <a:xfrm>
            <a:off x="10256548" y="4033083"/>
            <a:ext cx="7486979" cy="3988308"/>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38" name=""/>
        <p:cNvGrpSpPr/>
        <p:nvPr/>
      </p:nvGrpSpPr>
      <p:grpSpPr>
        <a:xfrm>
          <a:off x="0" y="0"/>
          <a:ext cx="0" cy="0"/>
          <a:chOff x="0" y="0"/>
          <a:chExt cx="0" cy="0"/>
        </a:xfrm>
      </p:grpSpPr>
      <p:sp>
        <p:nvSpPr>
          <p:cNvPr id="1048627" name="Freeform 2"/>
          <p:cNvSpPr/>
          <p:nvPr/>
        </p:nvSpPr>
        <p:spPr>
          <a:xfrm>
            <a:off x="7454096" y="2057400"/>
            <a:ext cx="10833904" cy="8229600"/>
          </a:xfrm>
          <a:custGeom>
            <a:avLst/>
            <a:ahLst/>
            <a:rect l="l" t="t" r="r" b="b"/>
            <a:pathLst>
              <a:path w="10833904" h="8229600">
                <a:moveTo>
                  <a:pt x="0" y="0"/>
                </a:moveTo>
                <a:lnTo>
                  <a:pt x="10833904" y="0"/>
                </a:lnTo>
                <a:lnTo>
                  <a:pt x="10833904" y="8229600"/>
                </a:lnTo>
                <a:lnTo>
                  <a:pt x="0" y="8229600"/>
                </a:lnTo>
                <a:lnTo>
                  <a:pt x="0" y="0"/>
                </a:lnTo>
                <a:close/>
              </a:path>
            </a:pathLst>
          </a:custGeom>
          <a:blipFill>
            <a:blip xmlns:r="http://schemas.openxmlformats.org/officeDocument/2006/relationships" r:embed="rId1"/>
            <a:stretch>
              <a:fillRect/>
            </a:stretch>
          </a:blipFill>
        </p:spPr>
        <p:txBody>
          <a:bodyPr/>
          <a:p>
            <a:endParaRPr lang="pl-PL"/>
          </a:p>
        </p:txBody>
      </p:sp>
      <p:sp>
        <p:nvSpPr>
          <p:cNvPr id="1048628" name="Freeform 3"/>
          <p:cNvSpPr/>
          <p:nvPr/>
        </p:nvSpPr>
        <p:spPr>
          <a:xfrm>
            <a:off x="9289105" y="4420823"/>
            <a:ext cx="7970195" cy="5608119"/>
          </a:xfrm>
          <a:custGeom>
            <a:avLst/>
            <a:ahLst/>
            <a:rect l="l" t="t" r="r" b="b"/>
            <a:pathLst>
              <a:path w="7970195" h="5608119">
                <a:moveTo>
                  <a:pt x="0" y="0"/>
                </a:moveTo>
                <a:lnTo>
                  <a:pt x="7970195" y="0"/>
                </a:lnTo>
                <a:lnTo>
                  <a:pt x="7970195" y="5608119"/>
                </a:lnTo>
                <a:lnTo>
                  <a:pt x="0" y="5608119"/>
                </a:lnTo>
                <a:lnTo>
                  <a:pt x="0" y="0"/>
                </a:lnTo>
                <a:close/>
              </a:path>
            </a:pathLst>
          </a:custGeom>
          <a:blipFill>
            <a:blip xmlns:r="http://schemas.openxmlformats.org/officeDocument/2006/relationships"/>
            <a:stretch>
              <a:fillRect/>
            </a:stretch>
          </a:blipFill>
        </p:spPr>
        <p:txBody>
          <a:bodyPr/>
          <a:p>
            <a:endParaRPr lang="pl-PL"/>
          </a:p>
        </p:txBody>
      </p:sp>
      <p:sp>
        <p:nvSpPr>
          <p:cNvPr id="1048629" name="Freeform 4"/>
          <p:cNvSpPr/>
          <p:nvPr/>
        </p:nvSpPr>
        <p:spPr>
          <a:xfrm flipH="1" flipV="1">
            <a:off x="0" y="11905"/>
            <a:ext cx="5242235" cy="2712856"/>
          </a:xfrm>
          <a:custGeom>
            <a:avLst/>
            <a:ahLst/>
            <a:rect l="l" t="t" r="r" b="b"/>
            <a:pathLst>
              <a:path w="5242235" h="2712856">
                <a:moveTo>
                  <a:pt x="5242235" y="2712856"/>
                </a:moveTo>
                <a:lnTo>
                  <a:pt x="0" y="2712856"/>
                </a:lnTo>
                <a:lnTo>
                  <a:pt x="0" y="0"/>
                </a:lnTo>
                <a:lnTo>
                  <a:pt x="5242235" y="0"/>
                </a:lnTo>
                <a:lnTo>
                  <a:pt x="5242235" y="2712856"/>
                </a:lnTo>
                <a:close/>
              </a:path>
            </a:pathLst>
          </a:custGeom>
          <a:blipFill>
            <a:blip xmlns:r="http://schemas.openxmlformats.org/officeDocument/2006/relationships" r:embed="rId2"/>
            <a:stretch>
              <a:fillRect/>
            </a:stretch>
          </a:blipFill>
        </p:spPr>
        <p:txBody>
          <a:bodyPr/>
          <a:p>
            <a:endParaRPr lang="pl-PL"/>
          </a:p>
        </p:txBody>
      </p:sp>
      <p:sp>
        <p:nvSpPr>
          <p:cNvPr id="1048630" name="TextBox 5"/>
          <p:cNvSpPr txBox="1"/>
          <p:nvPr/>
        </p:nvSpPr>
        <p:spPr>
          <a:xfrm>
            <a:off x="1002367" y="1512419"/>
            <a:ext cx="12903459" cy="2286000"/>
          </a:xfrm>
          <a:prstGeom prst="rect"/>
        </p:spPr>
        <p:txBody>
          <a:bodyPr anchor="t" bIns="0" lIns="0" rIns="0" rtlCol="0" tIns="0">
            <a:spAutoFit/>
          </a:bodyPr>
          <a:p>
            <a:pPr algn="l">
              <a:lnSpc>
                <a:spcPts val="9024"/>
              </a:lnSpc>
            </a:pPr>
            <a:r>
              <a:rPr sz="9600" lang="en-US" spc="-384">
                <a:solidFill>
                  <a:srgbClr val="555349"/>
                </a:solidFill>
                <a:latin typeface="Hangyaboly"/>
                <a:ea typeface="Hangyaboly"/>
                <a:cs typeface="Hangyaboly"/>
                <a:sym typeface="Hangyaboly"/>
              </a:rPr>
              <a:t>EU GREEN DEAL: DEFINITION</a:t>
            </a:r>
          </a:p>
        </p:txBody>
      </p:sp>
      <p:sp>
        <p:nvSpPr>
          <p:cNvPr id="1048631" name="TextBox 6"/>
          <p:cNvSpPr txBox="1"/>
          <p:nvPr/>
        </p:nvSpPr>
        <p:spPr>
          <a:xfrm>
            <a:off x="1002367" y="3398053"/>
            <a:ext cx="7888972" cy="5448301"/>
          </a:xfrm>
          <a:prstGeom prst="rect"/>
        </p:spPr>
        <p:txBody>
          <a:bodyPr anchor="t" bIns="0" lIns="0" rIns="0" rtlCol="0" tIns="0">
            <a:spAutoFit/>
          </a:bodyPr>
          <a:p>
            <a:pPr algn="l" indent="0" lvl="0" marL="0">
              <a:lnSpc>
                <a:spcPts val="3906"/>
              </a:lnSpc>
            </a:pPr>
            <a:r>
              <a:rPr sz="2503" lang="en-US">
                <a:solidFill>
                  <a:srgbClr val="555349"/>
                </a:solidFill>
                <a:latin typeface="Poppins"/>
                <a:ea typeface="Poppins"/>
                <a:cs typeface="Poppins"/>
                <a:sym typeface="Poppins"/>
              </a:rPr>
              <a:t>It is a new growth strategy that aims to transform the EU into a fair and prosperous society with a modern, resource-efficient and competitive economy  where there are no net emissions of greenhouse gases in 2050.</a:t>
            </a:r>
          </a:p>
          <a:p>
            <a:pPr algn="l" indent="0" lvl="0" marL="0">
              <a:lnSpc>
                <a:spcPts val="3906"/>
              </a:lnSpc>
            </a:pPr>
            <a:endParaRPr sz="2503" lang="en-US">
              <a:solidFill>
                <a:srgbClr val="555349"/>
              </a:solidFill>
              <a:latin typeface="Poppins"/>
              <a:ea typeface="Poppins"/>
              <a:cs typeface="Poppins"/>
              <a:sym typeface="Poppins"/>
            </a:endParaRPr>
          </a:p>
          <a:p>
            <a:pPr algn="l" indent="0" lvl="0" marL="0">
              <a:lnSpc>
                <a:spcPts val="3906"/>
              </a:lnSpc>
            </a:pPr>
            <a:r>
              <a:rPr sz="2503" lang="en-US">
                <a:solidFill>
                  <a:srgbClr val="555349"/>
                </a:solidFill>
                <a:latin typeface="Poppins"/>
                <a:ea typeface="Poppins"/>
                <a:cs typeface="Poppins"/>
                <a:sym typeface="Poppins"/>
              </a:rPr>
              <a:t>Core goals:</a:t>
            </a:r>
          </a:p>
          <a:p>
            <a:pPr algn="l" indent="-270307" lvl="1" marL="540613">
              <a:lnSpc>
                <a:spcPts val="3906"/>
              </a:lnSpc>
              <a:buFont typeface="Arial"/>
              <a:buChar char="•"/>
            </a:pPr>
            <a:r>
              <a:rPr sz="2503" lang="en-US">
                <a:solidFill>
                  <a:srgbClr val="555349"/>
                </a:solidFill>
                <a:latin typeface="Poppins"/>
                <a:ea typeface="Poppins"/>
                <a:cs typeface="Poppins"/>
                <a:sym typeface="Poppins"/>
              </a:rPr>
              <a:t>Climate neutrality by 2050</a:t>
            </a:r>
          </a:p>
          <a:p>
            <a:pPr algn="l" indent="-270307" lvl="1" marL="540613">
              <a:lnSpc>
                <a:spcPts val="3906"/>
              </a:lnSpc>
              <a:buFont typeface="Arial"/>
              <a:buChar char="•"/>
            </a:pPr>
            <a:r>
              <a:rPr sz="2503" lang="en-US">
                <a:solidFill>
                  <a:srgbClr val="555349"/>
                </a:solidFill>
                <a:latin typeface="Poppins"/>
                <a:ea typeface="Poppins"/>
                <a:cs typeface="Poppins"/>
                <a:sym typeface="Poppins"/>
              </a:rPr>
              <a:t>Protection of natural capital</a:t>
            </a:r>
          </a:p>
          <a:p>
            <a:pPr algn="l" indent="-270307" lvl="1" marL="540613">
              <a:lnSpc>
                <a:spcPts val="3906"/>
              </a:lnSpc>
              <a:buFont typeface="Arial"/>
              <a:buChar char="•"/>
            </a:pPr>
            <a:r>
              <a:rPr sz="2503" lang="en-US">
                <a:solidFill>
                  <a:srgbClr val="555349"/>
                </a:solidFill>
                <a:latin typeface="Poppins"/>
                <a:ea typeface="Poppins"/>
                <a:cs typeface="Poppins"/>
                <a:sym typeface="Poppins"/>
              </a:rPr>
              <a:t>Decoupling economic growth from resource use</a:t>
            </a:r>
          </a:p>
          <a:p>
            <a:pPr algn="l" indent="-270307" lvl="1" marL="540613">
              <a:lnSpc>
                <a:spcPts val="3906"/>
              </a:lnSpc>
              <a:buFont typeface="Arial"/>
              <a:buChar char="•"/>
            </a:pPr>
            <a:r>
              <a:rPr sz="2503" lang="en-US">
                <a:solidFill>
                  <a:srgbClr val="555349"/>
                </a:solidFill>
                <a:latin typeface="Poppins"/>
                <a:ea typeface="Poppins"/>
                <a:cs typeface="Poppins"/>
                <a:sym typeface="Poppins"/>
              </a:rPr>
              <a:t>Just and inclusive transition</a:t>
            </a:r>
          </a:p>
          <a:p>
            <a:pPr algn="l">
              <a:lnSpc>
                <a:spcPts val="3906"/>
              </a:lnSpc>
            </a:pPr>
            <a:endParaRPr sz="2503" lang="en-US">
              <a:solidFill>
                <a:srgbClr val="555349"/>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39" name=""/>
        <p:cNvGrpSpPr/>
        <p:nvPr/>
      </p:nvGrpSpPr>
      <p:grpSpPr>
        <a:xfrm>
          <a:off x="0" y="0"/>
          <a:ext cx="0" cy="0"/>
          <a:chOff x="0" y="0"/>
          <a:chExt cx="0" cy="0"/>
        </a:xfrm>
      </p:grpSpPr>
      <p:grpSp>
        <p:nvGrpSpPr>
          <p:cNvPr id="40" name="Group 2"/>
          <p:cNvGrpSpPr/>
          <p:nvPr/>
        </p:nvGrpSpPr>
        <p:grpSpPr>
          <a:xfrm>
            <a:off x="1028700" y="6461449"/>
            <a:ext cx="909185" cy="909185"/>
            <a:chOff x="0" y="0"/>
            <a:chExt cx="812800" cy="812800"/>
          </a:xfrm>
        </p:grpSpPr>
        <p:sp>
          <p:nvSpPr>
            <p:cNvPr id="1048632" name="Freeform 3"/>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55349"/>
            </a:solidFill>
          </p:spPr>
          <p:txBody>
            <a:bodyPr/>
            <a:p>
              <a:endParaRPr lang="pl-PL"/>
            </a:p>
          </p:txBody>
        </p:sp>
        <p:sp>
          <p:nvSpPr>
            <p:cNvPr id="1048633" name="TextBox 4"/>
            <p:cNvSpPr txBox="1"/>
            <p:nvPr/>
          </p:nvSpPr>
          <p:spPr>
            <a:xfrm>
              <a:off x="76200" y="85725"/>
              <a:ext cx="660400" cy="650875"/>
            </a:xfrm>
            <a:prstGeom prst="rect"/>
          </p:spPr>
          <p:txBody>
            <a:bodyPr anchor="ctr" bIns="50800" lIns="50800" rIns="50800" rtlCol="0" tIns="50800"/>
            <a:p>
              <a:pPr algn="ctr">
                <a:lnSpc>
                  <a:spcPts val="1872"/>
                </a:lnSpc>
              </a:pPr>
            </a:p>
          </p:txBody>
        </p:sp>
      </p:grpSp>
      <p:grpSp>
        <p:nvGrpSpPr>
          <p:cNvPr id="41" name="Group 5"/>
          <p:cNvGrpSpPr/>
          <p:nvPr/>
        </p:nvGrpSpPr>
        <p:grpSpPr>
          <a:xfrm>
            <a:off x="4709136" y="3463154"/>
            <a:ext cx="909185" cy="909185"/>
            <a:chOff x="0" y="0"/>
            <a:chExt cx="812800" cy="812800"/>
          </a:xfrm>
        </p:grpSpPr>
        <p:sp>
          <p:nvSpPr>
            <p:cNvPr id="1048634" name="Freeform 6"/>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55349"/>
            </a:solidFill>
          </p:spPr>
          <p:txBody>
            <a:bodyPr/>
            <a:p>
              <a:endParaRPr lang="pl-PL"/>
            </a:p>
          </p:txBody>
        </p:sp>
        <p:sp>
          <p:nvSpPr>
            <p:cNvPr id="1048635" name="TextBox 7"/>
            <p:cNvSpPr txBox="1"/>
            <p:nvPr/>
          </p:nvSpPr>
          <p:spPr>
            <a:xfrm>
              <a:off x="76200" y="85725"/>
              <a:ext cx="660400" cy="650875"/>
            </a:xfrm>
            <a:prstGeom prst="rect"/>
          </p:spPr>
          <p:txBody>
            <a:bodyPr anchor="ctr" bIns="50800" lIns="50800" rIns="50800" rtlCol="0" tIns="50800"/>
            <a:p>
              <a:pPr algn="ctr">
                <a:lnSpc>
                  <a:spcPts val="1872"/>
                </a:lnSpc>
              </a:pPr>
            </a:p>
          </p:txBody>
        </p:sp>
      </p:grpSp>
      <p:grpSp>
        <p:nvGrpSpPr>
          <p:cNvPr id="42" name="Group 8"/>
          <p:cNvGrpSpPr/>
          <p:nvPr/>
        </p:nvGrpSpPr>
        <p:grpSpPr>
          <a:xfrm>
            <a:off x="13001166" y="3323799"/>
            <a:ext cx="923532" cy="923532"/>
            <a:chOff x="0" y="0"/>
            <a:chExt cx="812800" cy="812800"/>
          </a:xfrm>
        </p:grpSpPr>
        <p:sp>
          <p:nvSpPr>
            <p:cNvPr id="1048636" name="Freeform 9"/>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55349"/>
            </a:solidFill>
          </p:spPr>
          <p:txBody>
            <a:bodyPr/>
            <a:p>
              <a:endParaRPr lang="pl-PL"/>
            </a:p>
          </p:txBody>
        </p:sp>
        <p:sp>
          <p:nvSpPr>
            <p:cNvPr id="1048637" name="TextBox 10"/>
            <p:cNvSpPr txBox="1"/>
            <p:nvPr/>
          </p:nvSpPr>
          <p:spPr>
            <a:xfrm>
              <a:off x="76200" y="85725"/>
              <a:ext cx="660400" cy="650875"/>
            </a:xfrm>
            <a:prstGeom prst="rect"/>
          </p:spPr>
          <p:txBody>
            <a:bodyPr anchor="ctr" bIns="50800" lIns="50800" rIns="50800" rtlCol="0" tIns="50800"/>
            <a:p>
              <a:pPr algn="ctr">
                <a:lnSpc>
                  <a:spcPts val="1872"/>
                </a:lnSpc>
              </a:pPr>
            </a:p>
          </p:txBody>
        </p:sp>
      </p:grpSp>
      <p:grpSp>
        <p:nvGrpSpPr>
          <p:cNvPr id="43" name="Group 11"/>
          <p:cNvGrpSpPr/>
          <p:nvPr/>
        </p:nvGrpSpPr>
        <p:grpSpPr>
          <a:xfrm>
            <a:off x="9353193" y="6461449"/>
            <a:ext cx="909185" cy="909185"/>
            <a:chOff x="0" y="0"/>
            <a:chExt cx="812800" cy="812800"/>
          </a:xfrm>
        </p:grpSpPr>
        <p:sp>
          <p:nvSpPr>
            <p:cNvPr id="1048638" name="Freeform 12"/>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55349"/>
            </a:solidFill>
          </p:spPr>
          <p:txBody>
            <a:bodyPr/>
            <a:p>
              <a:endParaRPr lang="pl-PL"/>
            </a:p>
          </p:txBody>
        </p:sp>
        <p:sp>
          <p:nvSpPr>
            <p:cNvPr id="1048639" name="TextBox 13"/>
            <p:cNvSpPr txBox="1"/>
            <p:nvPr/>
          </p:nvSpPr>
          <p:spPr>
            <a:xfrm>
              <a:off x="76200" y="85725"/>
              <a:ext cx="660400" cy="650875"/>
            </a:xfrm>
            <a:prstGeom prst="rect"/>
          </p:spPr>
          <p:txBody>
            <a:bodyPr anchor="ctr" bIns="50800" lIns="50800" rIns="50800" rtlCol="0" tIns="50800"/>
            <a:p>
              <a:pPr algn="ctr">
                <a:lnSpc>
                  <a:spcPts val="1872"/>
                </a:lnSpc>
              </a:pPr>
            </a:p>
          </p:txBody>
        </p:sp>
      </p:grpSp>
      <p:sp>
        <p:nvSpPr>
          <p:cNvPr id="1048640" name="Freeform 14"/>
          <p:cNvSpPr/>
          <p:nvPr/>
        </p:nvSpPr>
        <p:spPr>
          <a:xfrm>
            <a:off x="13232934" y="3545073"/>
            <a:ext cx="459996" cy="480984"/>
          </a:xfrm>
          <a:custGeom>
            <a:avLst/>
            <a:ahLst/>
            <a:rect l="l" t="t" r="r" b="b"/>
            <a:pathLst>
              <a:path w="459996" h="480984">
                <a:moveTo>
                  <a:pt x="0" y="0"/>
                </a:moveTo>
                <a:lnTo>
                  <a:pt x="459996" y="0"/>
                </a:lnTo>
                <a:lnTo>
                  <a:pt x="459996" y="480984"/>
                </a:lnTo>
                <a:lnTo>
                  <a:pt x="0" y="480984"/>
                </a:lnTo>
                <a:lnTo>
                  <a:pt x="0" y="0"/>
                </a:lnTo>
                <a:close/>
              </a:path>
            </a:pathLst>
          </a:custGeom>
          <a:blipFill>
            <a:blip xmlns:r="http://schemas.openxmlformats.org/officeDocument/2006/relationships"/>
            <a:stretch>
              <a:fillRect/>
            </a:stretch>
          </a:blipFill>
        </p:spPr>
        <p:txBody>
          <a:bodyPr/>
          <a:p>
            <a:endParaRPr lang="pl-PL"/>
          </a:p>
        </p:txBody>
      </p:sp>
      <p:sp>
        <p:nvSpPr>
          <p:cNvPr id="1048641" name="Freeform 15"/>
          <p:cNvSpPr/>
          <p:nvPr/>
        </p:nvSpPr>
        <p:spPr>
          <a:xfrm>
            <a:off x="9596427" y="6679286"/>
            <a:ext cx="422717" cy="473512"/>
          </a:xfrm>
          <a:custGeom>
            <a:avLst/>
            <a:ahLst/>
            <a:rect l="l" t="t" r="r" b="b"/>
            <a:pathLst>
              <a:path w="422717" h="473512">
                <a:moveTo>
                  <a:pt x="0" y="0"/>
                </a:moveTo>
                <a:lnTo>
                  <a:pt x="422718" y="0"/>
                </a:lnTo>
                <a:lnTo>
                  <a:pt x="422718" y="473512"/>
                </a:lnTo>
                <a:lnTo>
                  <a:pt x="0" y="473512"/>
                </a:lnTo>
                <a:lnTo>
                  <a:pt x="0" y="0"/>
                </a:lnTo>
                <a:close/>
              </a:path>
            </a:pathLst>
          </a:custGeom>
          <a:blipFill>
            <a:blip xmlns:r="http://schemas.openxmlformats.org/officeDocument/2006/relationships"/>
            <a:stretch>
              <a:fillRect/>
            </a:stretch>
          </a:blipFill>
        </p:spPr>
        <p:txBody>
          <a:bodyPr/>
          <a:p>
            <a:endParaRPr lang="pl-PL"/>
          </a:p>
        </p:txBody>
      </p:sp>
      <p:sp>
        <p:nvSpPr>
          <p:cNvPr id="1048642" name="Freeform 16"/>
          <p:cNvSpPr/>
          <p:nvPr/>
        </p:nvSpPr>
        <p:spPr>
          <a:xfrm>
            <a:off x="1219163" y="6679286"/>
            <a:ext cx="528259" cy="473512"/>
          </a:xfrm>
          <a:custGeom>
            <a:avLst/>
            <a:ahLst/>
            <a:rect l="l" t="t" r="r" b="b"/>
            <a:pathLst>
              <a:path w="528259" h="473512">
                <a:moveTo>
                  <a:pt x="0" y="0"/>
                </a:moveTo>
                <a:lnTo>
                  <a:pt x="528259" y="0"/>
                </a:lnTo>
                <a:lnTo>
                  <a:pt x="528259" y="473512"/>
                </a:lnTo>
                <a:lnTo>
                  <a:pt x="0" y="473512"/>
                </a:lnTo>
                <a:lnTo>
                  <a:pt x="0" y="0"/>
                </a:lnTo>
                <a:close/>
              </a:path>
            </a:pathLst>
          </a:custGeom>
          <a:blipFill>
            <a:blip xmlns:r="http://schemas.openxmlformats.org/officeDocument/2006/relationships"/>
            <a:stretch>
              <a:fillRect/>
            </a:stretch>
          </a:blipFill>
        </p:spPr>
        <p:txBody>
          <a:bodyPr/>
          <a:p>
            <a:endParaRPr lang="pl-PL"/>
          </a:p>
        </p:txBody>
      </p:sp>
      <p:sp>
        <p:nvSpPr>
          <p:cNvPr id="1048643" name="Freeform 17"/>
          <p:cNvSpPr/>
          <p:nvPr/>
        </p:nvSpPr>
        <p:spPr>
          <a:xfrm>
            <a:off x="4967437" y="3680990"/>
            <a:ext cx="392585" cy="473512"/>
          </a:xfrm>
          <a:custGeom>
            <a:avLst/>
            <a:ahLst/>
            <a:rect l="l" t="t" r="r" b="b"/>
            <a:pathLst>
              <a:path w="392585" h="473512">
                <a:moveTo>
                  <a:pt x="0" y="0"/>
                </a:moveTo>
                <a:lnTo>
                  <a:pt x="392584" y="0"/>
                </a:lnTo>
                <a:lnTo>
                  <a:pt x="392584" y="473512"/>
                </a:lnTo>
                <a:lnTo>
                  <a:pt x="0" y="473512"/>
                </a:lnTo>
                <a:lnTo>
                  <a:pt x="0" y="0"/>
                </a:lnTo>
                <a:close/>
              </a:path>
            </a:pathLst>
          </a:custGeom>
          <a:blipFill>
            <a:blip xmlns:r="http://schemas.openxmlformats.org/officeDocument/2006/relationships"/>
            <a:stretch>
              <a:fillRect/>
            </a:stretch>
          </a:blipFill>
        </p:spPr>
        <p:txBody>
          <a:bodyPr/>
          <a:p>
            <a:endParaRPr lang="pl-PL"/>
          </a:p>
        </p:txBody>
      </p:sp>
      <p:sp>
        <p:nvSpPr>
          <p:cNvPr id="1048644" name="Freeform 18"/>
          <p:cNvSpPr/>
          <p:nvPr/>
        </p:nvSpPr>
        <p:spPr>
          <a:xfrm flipH="1">
            <a:off x="13462932" y="11535"/>
            <a:ext cx="4825068" cy="5131965"/>
          </a:xfrm>
          <a:custGeom>
            <a:avLst/>
            <a:ahLst/>
            <a:rect l="l" t="t" r="r" b="b"/>
            <a:pathLst>
              <a:path w="4825068" h="5131965">
                <a:moveTo>
                  <a:pt x="4825068" y="0"/>
                </a:moveTo>
                <a:lnTo>
                  <a:pt x="0" y="0"/>
                </a:lnTo>
                <a:lnTo>
                  <a:pt x="0" y="5131965"/>
                </a:lnTo>
                <a:lnTo>
                  <a:pt x="4825068" y="5131965"/>
                </a:lnTo>
                <a:lnTo>
                  <a:pt x="4825068" y="0"/>
                </a:lnTo>
                <a:close/>
              </a:path>
            </a:pathLst>
          </a:custGeom>
          <a:blipFill>
            <a:blip xmlns:r="http://schemas.openxmlformats.org/officeDocument/2006/relationships" r:embed="rId1"/>
            <a:stretch>
              <a:fillRect r="-112960" b="-100224"/>
            </a:stretch>
          </a:blipFill>
        </p:spPr>
        <p:txBody>
          <a:bodyPr/>
          <a:p>
            <a:endParaRPr lang="pl-PL"/>
          </a:p>
        </p:txBody>
      </p:sp>
      <p:sp>
        <p:nvSpPr>
          <p:cNvPr id="1048645" name="Freeform 19"/>
          <p:cNvSpPr/>
          <p:nvPr/>
        </p:nvSpPr>
        <p:spPr>
          <a:xfrm>
            <a:off x="8732255" y="8406737"/>
            <a:ext cx="9555745" cy="1899204"/>
          </a:xfrm>
          <a:custGeom>
            <a:avLst/>
            <a:ahLst/>
            <a:rect l="l" t="t" r="r" b="b"/>
            <a:pathLst>
              <a:path w="9555745" h="1899204">
                <a:moveTo>
                  <a:pt x="0" y="0"/>
                </a:moveTo>
                <a:lnTo>
                  <a:pt x="9555745" y="0"/>
                </a:lnTo>
                <a:lnTo>
                  <a:pt x="9555745" y="1899204"/>
                </a:lnTo>
                <a:lnTo>
                  <a:pt x="0" y="1899204"/>
                </a:lnTo>
                <a:lnTo>
                  <a:pt x="0" y="0"/>
                </a:lnTo>
                <a:close/>
              </a:path>
            </a:pathLst>
          </a:custGeom>
          <a:blipFill>
            <a:blip xmlns:r="http://schemas.openxmlformats.org/officeDocument/2006/relationships" r:embed="rId2"/>
            <a:stretch>
              <a:fillRect/>
            </a:stretch>
          </a:blipFill>
        </p:spPr>
        <p:txBody>
          <a:bodyPr/>
          <a:p>
            <a:endParaRPr lang="pl-PL"/>
          </a:p>
        </p:txBody>
      </p:sp>
      <p:sp>
        <p:nvSpPr>
          <p:cNvPr id="1048646" name="Freeform 20"/>
          <p:cNvSpPr/>
          <p:nvPr/>
        </p:nvSpPr>
        <p:spPr>
          <a:xfrm flipV="1">
            <a:off x="4025" y="0"/>
            <a:ext cx="6064133" cy="1190086"/>
          </a:xfrm>
          <a:custGeom>
            <a:avLst/>
            <a:ahLst/>
            <a:rect l="l" t="t" r="r" b="b"/>
            <a:pathLst>
              <a:path w="6064133" h="1190086">
                <a:moveTo>
                  <a:pt x="0" y="1190086"/>
                </a:moveTo>
                <a:lnTo>
                  <a:pt x="6064133" y="1190086"/>
                </a:lnTo>
                <a:lnTo>
                  <a:pt x="6064133" y="0"/>
                </a:lnTo>
                <a:lnTo>
                  <a:pt x="0" y="0"/>
                </a:lnTo>
                <a:lnTo>
                  <a:pt x="0" y="1190086"/>
                </a:lnTo>
                <a:close/>
              </a:path>
            </a:pathLst>
          </a:custGeom>
          <a:blipFill>
            <a:blip xmlns:r="http://schemas.openxmlformats.org/officeDocument/2006/relationships" r:embed="rId3"/>
            <a:stretch>
              <a:fillRect/>
            </a:stretch>
          </a:blipFill>
        </p:spPr>
        <p:txBody>
          <a:bodyPr/>
          <a:p>
            <a:endParaRPr lang="pl-PL"/>
          </a:p>
        </p:txBody>
      </p:sp>
      <p:sp>
        <p:nvSpPr>
          <p:cNvPr id="1048647" name="Freeform 21"/>
          <p:cNvSpPr/>
          <p:nvPr/>
        </p:nvSpPr>
        <p:spPr>
          <a:xfrm rot="-2311953" flipH="1">
            <a:off x="13263671" y="-629849"/>
            <a:ext cx="4290989" cy="5686853"/>
          </a:xfrm>
          <a:custGeom>
            <a:avLst/>
            <a:ahLst/>
            <a:rect l="l" t="t" r="r" b="b"/>
            <a:pathLst>
              <a:path w="4290989" h="5686853">
                <a:moveTo>
                  <a:pt x="4290989" y="0"/>
                </a:moveTo>
                <a:lnTo>
                  <a:pt x="0" y="0"/>
                </a:lnTo>
                <a:lnTo>
                  <a:pt x="0" y="5686853"/>
                </a:lnTo>
                <a:lnTo>
                  <a:pt x="4290989" y="5686853"/>
                </a:lnTo>
                <a:lnTo>
                  <a:pt x="4290989" y="0"/>
                </a:lnTo>
                <a:close/>
              </a:path>
            </a:pathLst>
          </a:custGeom>
          <a:blipFill>
            <a:blip xmlns:r="http://schemas.openxmlformats.org/officeDocument/2006/relationships"/>
            <a:stretch>
              <a:fillRect/>
            </a:stretch>
          </a:blipFill>
        </p:spPr>
        <p:txBody>
          <a:bodyPr/>
          <a:p>
            <a:endParaRPr lang="pl-PL"/>
          </a:p>
        </p:txBody>
      </p:sp>
      <p:sp>
        <p:nvSpPr>
          <p:cNvPr id="1048648" name="TextBox 22"/>
          <p:cNvSpPr txBox="1"/>
          <p:nvPr/>
        </p:nvSpPr>
        <p:spPr>
          <a:xfrm>
            <a:off x="1028700" y="1359974"/>
            <a:ext cx="11552857" cy="2285999"/>
          </a:xfrm>
          <a:prstGeom prst="rect"/>
        </p:spPr>
        <p:txBody>
          <a:bodyPr anchor="t" bIns="0" lIns="0" rIns="0" rtlCol="0" tIns="0">
            <a:spAutoFit/>
          </a:bodyPr>
          <a:p>
            <a:pPr algn="l">
              <a:lnSpc>
                <a:spcPts val="9023"/>
              </a:lnSpc>
            </a:pPr>
            <a:r>
              <a:rPr sz="9599" lang="en-US" spc="-383">
                <a:solidFill>
                  <a:srgbClr val="555349"/>
                </a:solidFill>
                <a:latin typeface="Hangyaboly"/>
                <a:ea typeface="Hangyaboly"/>
                <a:cs typeface="Hangyaboly"/>
                <a:sym typeface="Hangyaboly"/>
              </a:rPr>
              <a:t>GREEN DEAL IN POLAND</a:t>
            </a:r>
          </a:p>
        </p:txBody>
      </p:sp>
      <p:sp>
        <p:nvSpPr>
          <p:cNvPr id="1048649" name="TextBox 23"/>
          <p:cNvSpPr txBox="1"/>
          <p:nvPr/>
        </p:nvSpPr>
        <p:spPr>
          <a:xfrm>
            <a:off x="2229409" y="6529146"/>
            <a:ext cx="2991275" cy="728899"/>
          </a:xfrm>
          <a:prstGeom prst="rect"/>
        </p:spPr>
        <p:txBody>
          <a:bodyPr anchor="t" bIns="0" lIns="0" rIns="0" rtlCol="0" tIns="0">
            <a:spAutoFit/>
          </a:bodyPr>
          <a:p>
            <a:pPr algn="l">
              <a:lnSpc>
                <a:spcPts val="2808"/>
              </a:lnSpc>
            </a:pPr>
            <a:r>
              <a:rPr b="1" sz="2229" lang="en-US">
                <a:solidFill>
                  <a:srgbClr val="555349"/>
                </a:solidFill>
                <a:latin typeface="Poppins Medium"/>
                <a:ea typeface="Poppins Medium"/>
                <a:cs typeface="Poppins Medium"/>
                <a:sym typeface="Poppins Medium"/>
              </a:rPr>
              <a:t>Water and soil protection initiatives</a:t>
            </a:r>
          </a:p>
        </p:txBody>
      </p:sp>
      <p:sp>
        <p:nvSpPr>
          <p:cNvPr id="1048650" name="TextBox 24"/>
          <p:cNvSpPr txBox="1"/>
          <p:nvPr/>
        </p:nvSpPr>
        <p:spPr>
          <a:xfrm>
            <a:off x="2229409" y="7587238"/>
            <a:ext cx="2991275" cy="1397000"/>
          </a:xfrm>
          <a:prstGeom prst="rect"/>
        </p:spPr>
        <p:txBody>
          <a:bodyPr anchor="t" bIns="0" lIns="0" rIns="0" rtlCol="0" tIns="0">
            <a:spAutoFit/>
          </a:bodyPr>
          <a:p>
            <a:pPr algn="l">
              <a:lnSpc>
                <a:spcPts val="2153"/>
              </a:lnSpc>
            </a:pPr>
            <a:r>
              <a:rPr sz="1764" lang="en-US">
                <a:solidFill>
                  <a:srgbClr val="555349"/>
                </a:solidFill>
                <a:latin typeface="Poppins"/>
                <a:ea typeface="Poppins"/>
                <a:cs typeface="Poppins"/>
                <a:sym typeface="Poppins"/>
              </a:rPr>
              <a:t>Actions aimed at safeguarding freshwater ecosystems and soil quality through monitoring, pollution prevention, and sustainable land‑use practices.</a:t>
            </a:r>
          </a:p>
        </p:txBody>
      </p:sp>
      <p:sp>
        <p:nvSpPr>
          <p:cNvPr id="1048651" name="TextBox 25"/>
          <p:cNvSpPr txBox="1"/>
          <p:nvPr/>
        </p:nvSpPr>
        <p:spPr>
          <a:xfrm>
            <a:off x="5909845" y="3530851"/>
            <a:ext cx="2447264" cy="728899"/>
          </a:xfrm>
          <a:prstGeom prst="rect"/>
        </p:spPr>
        <p:txBody>
          <a:bodyPr anchor="t" bIns="0" lIns="0" rIns="0" rtlCol="0" tIns="0">
            <a:spAutoFit/>
          </a:bodyPr>
          <a:p>
            <a:pPr algn="l">
              <a:lnSpc>
                <a:spcPts val="2808"/>
              </a:lnSpc>
            </a:pPr>
            <a:r>
              <a:rPr b="1" sz="2229" lang="en-US">
                <a:solidFill>
                  <a:srgbClr val="555349"/>
                </a:solidFill>
                <a:latin typeface="Poppins Medium"/>
                <a:ea typeface="Poppins Medium"/>
                <a:cs typeface="Poppins Medium"/>
                <a:sym typeface="Poppins Medium"/>
              </a:rPr>
              <a:t>Energy transition in coal regions</a:t>
            </a:r>
          </a:p>
        </p:txBody>
      </p:sp>
      <p:sp>
        <p:nvSpPr>
          <p:cNvPr id="1048652" name="TextBox 26"/>
          <p:cNvSpPr txBox="1"/>
          <p:nvPr/>
        </p:nvSpPr>
        <p:spPr>
          <a:xfrm>
            <a:off x="5909845" y="4588943"/>
            <a:ext cx="2991275" cy="1676400"/>
          </a:xfrm>
          <a:prstGeom prst="rect"/>
        </p:spPr>
        <p:txBody>
          <a:bodyPr anchor="t" bIns="0" lIns="0" rIns="0" rtlCol="0" tIns="0">
            <a:spAutoFit/>
          </a:bodyPr>
          <a:p>
            <a:pPr algn="l">
              <a:lnSpc>
                <a:spcPts val="2153"/>
              </a:lnSpc>
            </a:pPr>
            <a:r>
              <a:rPr sz="1764" lang="en-US">
                <a:solidFill>
                  <a:srgbClr val="555349"/>
                </a:solidFill>
                <a:latin typeface="Poppins"/>
                <a:ea typeface="Poppins"/>
                <a:cs typeface="Poppins"/>
                <a:sym typeface="Poppins"/>
              </a:rPr>
              <a:t>Support programmes that help coal‑dependent regions shift toward renewable energy, create new green jobs, and ensure a socially just transformation.</a:t>
            </a:r>
          </a:p>
        </p:txBody>
      </p:sp>
      <p:sp>
        <p:nvSpPr>
          <p:cNvPr id="1048653" name="TextBox 27"/>
          <p:cNvSpPr txBox="1"/>
          <p:nvPr/>
        </p:nvSpPr>
        <p:spPr>
          <a:xfrm>
            <a:off x="14220822" y="3393165"/>
            <a:ext cx="2485882" cy="1099278"/>
          </a:xfrm>
          <a:prstGeom prst="rect"/>
        </p:spPr>
        <p:txBody>
          <a:bodyPr anchor="t" bIns="0" lIns="0" rIns="0" rtlCol="0" tIns="0">
            <a:spAutoFit/>
          </a:bodyPr>
          <a:p>
            <a:pPr algn="l">
              <a:lnSpc>
                <a:spcPts val="2853"/>
              </a:lnSpc>
            </a:pPr>
            <a:r>
              <a:rPr b="1" sz="2264" lang="en-US">
                <a:solidFill>
                  <a:srgbClr val="555349"/>
                </a:solidFill>
                <a:latin typeface="Poppins Medium"/>
                <a:ea typeface="Poppins Medium"/>
                <a:cs typeface="Poppins Medium"/>
                <a:sym typeface="Poppins Medium"/>
              </a:rPr>
              <a:t>Air quality improvement policies</a:t>
            </a:r>
          </a:p>
        </p:txBody>
      </p:sp>
      <p:sp>
        <p:nvSpPr>
          <p:cNvPr id="1048654" name="TextBox 28"/>
          <p:cNvSpPr txBox="1"/>
          <p:nvPr/>
        </p:nvSpPr>
        <p:spPr>
          <a:xfrm>
            <a:off x="14220822" y="4470660"/>
            <a:ext cx="3038478" cy="2235200"/>
          </a:xfrm>
          <a:prstGeom prst="rect"/>
        </p:spPr>
        <p:txBody>
          <a:bodyPr anchor="t" bIns="0" lIns="0" rIns="0" rtlCol="0" tIns="0">
            <a:spAutoFit/>
          </a:bodyPr>
          <a:p>
            <a:pPr algn="l">
              <a:lnSpc>
                <a:spcPts val="2187"/>
              </a:lnSpc>
            </a:pPr>
            <a:r>
              <a:rPr sz="1792" lang="en-US">
                <a:solidFill>
                  <a:srgbClr val="555349"/>
                </a:solidFill>
                <a:latin typeface="Poppins"/>
                <a:ea typeface="Poppins"/>
                <a:cs typeface="Poppins"/>
                <a:sym typeface="Poppins"/>
              </a:rPr>
              <a:t>Regulations and local measures designed to reduce particulate matter and NO₂ emissions, enhance urban air monitoring, and protect public health.</a:t>
            </a:r>
          </a:p>
          <a:p>
            <a:pPr algn="l">
              <a:lnSpc>
                <a:spcPts val="2187"/>
              </a:lnSpc>
            </a:pPr>
            <a:endParaRPr sz="1792" lang="en-US">
              <a:solidFill>
                <a:srgbClr val="555349"/>
              </a:solidFill>
              <a:latin typeface="Poppins"/>
              <a:ea typeface="Poppins"/>
              <a:cs typeface="Poppins"/>
              <a:sym typeface="Poppins"/>
            </a:endParaRPr>
          </a:p>
          <a:p>
            <a:pPr algn="l">
              <a:lnSpc>
                <a:spcPts val="2187"/>
              </a:lnSpc>
            </a:pPr>
            <a:endParaRPr sz="1792" lang="en-US">
              <a:solidFill>
                <a:srgbClr val="555349"/>
              </a:solidFill>
              <a:latin typeface="Poppins"/>
              <a:ea typeface="Poppins"/>
              <a:cs typeface="Poppins"/>
              <a:sym typeface="Poppins"/>
            </a:endParaRPr>
          </a:p>
        </p:txBody>
      </p:sp>
      <p:sp>
        <p:nvSpPr>
          <p:cNvPr id="1048655" name="TextBox 29"/>
          <p:cNvSpPr txBox="1"/>
          <p:nvPr/>
        </p:nvSpPr>
        <p:spPr>
          <a:xfrm>
            <a:off x="10553902" y="6529146"/>
            <a:ext cx="2447264" cy="728899"/>
          </a:xfrm>
          <a:prstGeom prst="rect"/>
        </p:spPr>
        <p:txBody>
          <a:bodyPr anchor="t" bIns="0" lIns="0" rIns="0" rtlCol="0" tIns="0">
            <a:spAutoFit/>
          </a:bodyPr>
          <a:p>
            <a:pPr algn="l">
              <a:lnSpc>
                <a:spcPts val="2808"/>
              </a:lnSpc>
            </a:pPr>
            <a:r>
              <a:rPr b="1" sz="2229" lang="en-US">
                <a:solidFill>
                  <a:srgbClr val="555349"/>
                </a:solidFill>
                <a:latin typeface="Poppins Medium"/>
                <a:ea typeface="Poppins Medium"/>
                <a:cs typeface="Poppins Medium"/>
                <a:sym typeface="Poppins Medium"/>
              </a:rPr>
              <a:t>“Clean Air” programme</a:t>
            </a:r>
          </a:p>
        </p:txBody>
      </p:sp>
      <p:sp>
        <p:nvSpPr>
          <p:cNvPr id="1048656" name="TextBox 30"/>
          <p:cNvSpPr txBox="1"/>
          <p:nvPr/>
        </p:nvSpPr>
        <p:spPr>
          <a:xfrm>
            <a:off x="10553902" y="7587238"/>
            <a:ext cx="2991275" cy="1676400"/>
          </a:xfrm>
          <a:prstGeom prst="rect"/>
        </p:spPr>
        <p:txBody>
          <a:bodyPr anchor="t" bIns="0" lIns="0" rIns="0" rtlCol="0" tIns="0">
            <a:spAutoFit/>
          </a:bodyPr>
          <a:p>
            <a:pPr algn="l">
              <a:lnSpc>
                <a:spcPts val="2153"/>
              </a:lnSpc>
            </a:pPr>
            <a:r>
              <a:rPr sz="1764" lang="en-US">
                <a:solidFill>
                  <a:srgbClr val="555349"/>
                </a:solidFill>
                <a:latin typeface="Poppins"/>
                <a:ea typeface="Poppins"/>
                <a:cs typeface="Poppins"/>
                <a:sym typeface="Poppins"/>
              </a:rPr>
              <a:t>A national initiative focused on reducing air pollution by improving household heating systems, increasing energy efficiency, and promoting low‑emission technologies.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44" name=""/>
        <p:cNvGrpSpPr/>
        <p:nvPr/>
      </p:nvGrpSpPr>
      <p:grpSpPr>
        <a:xfrm>
          <a:off x="0" y="0"/>
          <a:ext cx="0" cy="0"/>
          <a:chOff x="0" y="0"/>
          <a:chExt cx="0" cy="0"/>
        </a:xfrm>
      </p:grpSpPr>
      <p:sp>
        <p:nvSpPr>
          <p:cNvPr id="1048657" name="Freeform 2"/>
          <p:cNvSpPr/>
          <p:nvPr/>
        </p:nvSpPr>
        <p:spPr>
          <a:xfrm flipH="1" flipV="1">
            <a:off x="0" y="0"/>
            <a:ext cx="6767763" cy="5143500"/>
          </a:xfrm>
          <a:custGeom>
            <a:avLst/>
            <a:ahLst/>
            <a:rect l="l" t="t" r="r" b="b"/>
            <a:pathLst>
              <a:path w="6767763" h="5143500">
                <a:moveTo>
                  <a:pt x="6767763" y="5143500"/>
                </a:moveTo>
                <a:lnTo>
                  <a:pt x="0" y="5143500"/>
                </a:lnTo>
                <a:lnTo>
                  <a:pt x="0" y="0"/>
                </a:lnTo>
                <a:lnTo>
                  <a:pt x="6767763" y="0"/>
                </a:lnTo>
                <a:lnTo>
                  <a:pt x="6767763" y="5143500"/>
                </a:lnTo>
                <a:close/>
              </a:path>
            </a:pathLst>
          </a:custGeom>
          <a:blipFill>
            <a:blip xmlns:r="http://schemas.openxmlformats.org/officeDocument/2006/relationships" r:embed="rId1"/>
            <a:stretch>
              <a:fillRect/>
            </a:stretch>
          </a:blipFill>
        </p:spPr>
        <p:txBody>
          <a:bodyPr/>
          <a:p>
            <a:endParaRPr lang="pl-PL"/>
          </a:p>
        </p:txBody>
      </p:sp>
      <p:sp>
        <p:nvSpPr>
          <p:cNvPr id="1048658" name="TextBox 3"/>
          <p:cNvSpPr txBox="1"/>
          <p:nvPr/>
        </p:nvSpPr>
        <p:spPr>
          <a:xfrm>
            <a:off x="651900" y="4036979"/>
            <a:ext cx="5463964" cy="2857501"/>
          </a:xfrm>
          <a:prstGeom prst="rect"/>
        </p:spPr>
        <p:txBody>
          <a:bodyPr anchor="t" bIns="0" lIns="0" rIns="0" rtlCol="0" tIns="0">
            <a:spAutoFit/>
          </a:bodyPr>
          <a:p>
            <a:pPr algn="ctr">
              <a:lnSpc>
                <a:spcPts val="7520"/>
              </a:lnSpc>
            </a:pPr>
            <a:r>
              <a:rPr sz="8000" lang="en-US">
                <a:solidFill>
                  <a:srgbClr val="555349"/>
                </a:solidFill>
                <a:latin typeface="Hangyaboly"/>
                <a:ea typeface="Hangyaboly"/>
                <a:cs typeface="Hangyaboly"/>
                <a:sym typeface="Hangyaboly"/>
              </a:rPr>
              <a:t>EU DIGITAL STRATEGY: DEFINITION</a:t>
            </a:r>
          </a:p>
        </p:txBody>
      </p:sp>
      <p:graphicFrame>
        <p:nvGraphicFramePr>
          <p:cNvPr id="4194304" name="Table 4"/>
          <p:cNvGraphicFramePr>
            <a:graphicFrameLocks noGrp="1"/>
          </p:cNvGraphicFramePr>
          <p:nvPr/>
        </p:nvGraphicFramePr>
        <p:xfrm>
          <a:off x="6767763" y="3278477"/>
          <a:ext cx="11319821" cy="6762750"/>
        </p:xfrm>
        <a:graphic>
          <a:graphicData uri="http://schemas.openxmlformats.org/drawingml/2006/table">
            <a:tbl>
              <a:tblPr/>
              <a:tblGrid>
                <a:gridCol w="4069647"/>
                <a:gridCol w="7250174"/>
              </a:tblGrid>
              <a:tr h="821464">
                <a:tc>
                  <a:txBody>
                    <a:bodyPr/>
                    <a:p>
                      <a:pPr algn="ctr">
                        <a:lnSpc>
                          <a:spcPts val="2380"/>
                        </a:lnSpc>
                      </a:pPr>
                      <a:r>
                        <a:rPr b="1" sz="1700" lang="en-US">
                          <a:solidFill>
                            <a:srgbClr val="FDFDFD"/>
                          </a:solidFill>
                          <a:latin typeface="Poppins Bold"/>
                          <a:ea typeface="Poppins Bold"/>
                          <a:cs typeface="Poppins Bold"/>
                          <a:sym typeface="Poppins Bold"/>
                        </a:rPr>
                        <a:t>KEY INDICATOR</a:t>
                      </a:r>
                      <a:endParaRPr sz="1100" lang="en-US"/>
                    </a:p>
                  </a:txBody>
                  <a:tcPr marL="190500" marR="190500" marT="190500" marB="190500" anchor="ctr">
                    <a:lnL w="19050" cap="flat" cmpd="sng" algn="ctr">
                      <a:solidFill>
                        <a:srgbClr val="343434"/>
                      </a:solidFill>
                      <a:prstDash val="solid"/>
                      <a:round/>
                      <a:headEnd type="none" w="med" len="med"/>
                      <a:tailEnd type="none" w="med" len="med"/>
                    </a:lnL>
                    <a:lnR w="19050" cap="flat" cmpd="sng" algn="ctr">
                      <a:solidFill>
                        <a:srgbClr val="343434"/>
                      </a:solidFill>
                      <a:prstDash val="solid"/>
                      <a:round/>
                      <a:headEnd type="none" w="med" len="med"/>
                      <a:tailEnd type="none" w="med" len="med"/>
                    </a:lnR>
                    <a:lnT w="19050" cap="flat" cmpd="sng" algn="ctr">
                      <a:solidFill>
                        <a:srgbClr val="343434"/>
                      </a:solidFill>
                      <a:prstDash val="solid"/>
                      <a:round/>
                      <a:headEnd type="none" w="med" len="med"/>
                      <a:tailEnd type="none" w="med" len="med"/>
                    </a:lnT>
                    <a:lnB w="19050" cap="flat" cmpd="sng" algn="ctr">
                      <a:solidFill>
                        <a:srgbClr val="343434"/>
                      </a:solidFill>
                      <a:prstDash val="solid"/>
                      <a:round/>
                      <a:headEnd type="none" w="med" len="med"/>
                      <a:tailEnd type="none" w="med" len="med"/>
                    </a:lnB>
                    <a:solidFill>
                      <a:srgbClr val="555349"/>
                    </a:solidFill>
                  </a:tcPr>
                </a:tc>
                <a:tc>
                  <a:txBody>
                    <a:bodyPr/>
                    <a:p>
                      <a:pPr algn="ctr">
                        <a:lnSpc>
                          <a:spcPts val="2380"/>
                        </a:lnSpc>
                      </a:pPr>
                      <a:r>
                        <a:rPr b="1" sz="1700" lang="en-US">
                          <a:solidFill>
                            <a:srgbClr val="FDFDFD"/>
                          </a:solidFill>
                          <a:latin typeface="Poppins Bold"/>
                          <a:ea typeface="Poppins Bold"/>
                          <a:cs typeface="Poppins Bold"/>
                          <a:sym typeface="Poppins Bold"/>
                        </a:rPr>
                        <a:t>DESCRIPTION</a:t>
                      </a:r>
                      <a:endParaRPr sz="1100" lang="en-US"/>
                    </a:p>
                  </a:txBody>
                  <a:tcPr marL="190500" marR="190500" marT="190500" marB="190500" anchor="ctr">
                    <a:lnL w="19050" cap="flat" cmpd="sng" algn="ctr">
                      <a:solidFill>
                        <a:srgbClr val="343434"/>
                      </a:solidFill>
                      <a:prstDash val="solid"/>
                      <a:round/>
                      <a:headEnd type="none" w="med" len="med"/>
                      <a:tailEnd type="none" w="med" len="med"/>
                    </a:lnL>
                    <a:lnR w="19050" cap="flat" cmpd="sng" algn="ctr">
                      <a:solidFill>
                        <a:srgbClr val="343434"/>
                      </a:solidFill>
                      <a:prstDash val="solid"/>
                      <a:round/>
                      <a:headEnd type="none" w="med" len="med"/>
                      <a:tailEnd type="none" w="med" len="med"/>
                    </a:lnR>
                    <a:lnT w="19050" cap="flat" cmpd="sng" algn="ctr">
                      <a:solidFill>
                        <a:srgbClr val="343434"/>
                      </a:solidFill>
                      <a:prstDash val="solid"/>
                      <a:round/>
                      <a:headEnd type="none" w="med" len="med"/>
                      <a:tailEnd type="none" w="med" len="med"/>
                    </a:lnT>
                    <a:lnB w="19050" cap="flat" cmpd="sng" algn="ctr">
                      <a:solidFill>
                        <a:srgbClr val="343434"/>
                      </a:solidFill>
                      <a:prstDash val="solid"/>
                      <a:round/>
                      <a:headEnd type="none" w="med" len="med"/>
                      <a:tailEnd type="none" w="med" len="med"/>
                    </a:lnB>
                    <a:solidFill>
                      <a:srgbClr val="555349"/>
                    </a:solidFill>
                  </a:tcPr>
                </a:tc>
              </a:tr>
              <a:tr h="1346819">
                <a:tc>
                  <a:txBody>
                    <a:bodyPr/>
                    <a:p>
                      <a:pPr algn="l">
                        <a:lnSpc>
                          <a:spcPts val="2239"/>
                        </a:lnSpc>
                      </a:pPr>
                      <a:r>
                        <a:rPr b="1" sz="1599" lang="en-US">
                          <a:solidFill>
                            <a:srgbClr val="555349"/>
                          </a:solidFill>
                          <a:latin typeface="Poppins Bold"/>
                          <a:ea typeface="Poppins Bold"/>
                          <a:cs typeface="Poppins Bold"/>
                          <a:sym typeface="Poppins Bold"/>
                        </a:rPr>
                        <a:t>Real‑time environmental monitoring</a:t>
                      </a:r>
                      <a:endParaRPr sz="1100" lang="en-US"/>
                    </a:p>
                  </a:txBody>
                  <a:tcPr marL="190500" marR="190500" marT="190500" marB="190500">
                    <a:lnL w="19050" cap="flat" cmpd="sng" algn="ctr">
                      <a:solidFill>
                        <a:srgbClr val="1B1A1A"/>
                      </a:solidFill>
                      <a:prstDash val="solid"/>
                      <a:round/>
                      <a:headEnd type="none" w="med" len="med"/>
                      <a:tailEnd type="none" w="med" len="med"/>
                    </a:lnL>
                    <a:lnR w="19050" cap="flat" cmpd="sng" algn="ctr">
                      <a:solidFill>
                        <a:srgbClr val="1B1A1A"/>
                      </a:solidFill>
                      <a:prstDash val="solid"/>
                      <a:round/>
                      <a:headEnd type="none" w="med" len="med"/>
                      <a:tailEnd type="none" w="med" len="med"/>
                    </a:lnR>
                    <a:lnT w="19050" cap="flat" cmpd="sng" algn="ctr">
                      <a:solidFill>
                        <a:srgbClr val="343434"/>
                      </a:solidFill>
                      <a:prstDash val="solid"/>
                      <a:round/>
                      <a:headEnd type="none" w="med" len="med"/>
                      <a:tailEnd type="none" w="med" len="med"/>
                    </a:lnT>
                    <a:lnB w="19050" cap="flat" cmpd="sng" algn="ctr">
                      <a:solidFill>
                        <a:srgbClr val="1B1A1A"/>
                      </a:solidFill>
                      <a:prstDash val="solid"/>
                      <a:round/>
                      <a:headEnd type="none" w="med" len="med"/>
                      <a:tailEnd type="none" w="med" len="med"/>
                    </a:lnB>
                    <a:solidFill>
                      <a:srgbClr val="D3E3B1"/>
                    </a:solidFill>
                  </a:tcPr>
                </a:tc>
                <a:tc>
                  <a:txBody>
                    <a:bodyPr/>
                    <a:p>
                      <a:pPr algn="l">
                        <a:lnSpc>
                          <a:spcPts val="2239"/>
                        </a:lnSpc>
                      </a:pPr>
                      <a:r>
                        <a:rPr sz="1599" lang="en-US">
                          <a:solidFill>
                            <a:srgbClr val="555349"/>
                          </a:solidFill>
                          <a:latin typeface="Poppins"/>
                          <a:ea typeface="Poppins"/>
                          <a:cs typeface="Poppins"/>
                          <a:sym typeface="Poppins"/>
                        </a:rPr>
                        <a:t>Continuous, sensor‑based tracking of air, water, and soil quality that enables rapid detection of pollution events and supports evidence‑based environmental decision‑making.</a:t>
                      </a:r>
                      <a:endParaRPr sz="1100" lang="en-US"/>
                    </a:p>
                  </a:txBody>
                  <a:tcPr marL="190500" marR="190500" marT="190500" marB="190500">
                    <a:lnL w="19050" cap="flat" cmpd="sng" algn="ctr">
                      <a:solidFill>
                        <a:srgbClr val="1B1A1A"/>
                      </a:solidFill>
                      <a:prstDash val="solid"/>
                      <a:round/>
                      <a:headEnd type="none" w="med" len="med"/>
                      <a:tailEnd type="none" w="med" len="med"/>
                    </a:lnL>
                    <a:lnR w="19050" cap="flat" cmpd="sng" algn="ctr">
                      <a:solidFill>
                        <a:srgbClr val="1B1A1A"/>
                      </a:solidFill>
                      <a:prstDash val="solid"/>
                      <a:round/>
                      <a:headEnd type="none" w="med" len="med"/>
                      <a:tailEnd type="none" w="med" len="med"/>
                    </a:lnR>
                    <a:lnT w="19050" cap="flat" cmpd="sng" algn="ctr">
                      <a:solidFill>
                        <a:srgbClr val="343434"/>
                      </a:solidFill>
                      <a:prstDash val="solid"/>
                      <a:round/>
                      <a:headEnd type="none" w="med" len="med"/>
                      <a:tailEnd type="none" w="med" len="med"/>
                    </a:lnT>
                    <a:lnB w="19050" cap="flat" cmpd="sng" algn="ctr">
                      <a:solidFill>
                        <a:srgbClr val="1B1A1A"/>
                      </a:solidFill>
                      <a:prstDash val="solid"/>
                      <a:round/>
                      <a:headEnd type="none" w="med" len="med"/>
                      <a:tailEnd type="none" w="med" len="med"/>
                    </a:lnB>
                    <a:solidFill>
                      <a:srgbClr val="D3E3B1"/>
                    </a:solidFill>
                  </a:tcPr>
                </a:tc>
              </a:tr>
              <a:tr h="1346819">
                <a:tc>
                  <a:txBody>
                    <a:bodyPr/>
                    <a:p>
                      <a:pPr algn="l">
                        <a:lnSpc>
                          <a:spcPts val="2239"/>
                        </a:lnSpc>
                      </a:pPr>
                      <a:r>
                        <a:rPr b="1" sz="1599" lang="en-US">
                          <a:solidFill>
                            <a:srgbClr val="555349"/>
                          </a:solidFill>
                          <a:latin typeface="Poppins Bold"/>
                          <a:ea typeface="Poppins Bold"/>
                          <a:cs typeface="Poppins Bold"/>
                          <a:sym typeface="Poppins Bold"/>
                        </a:rPr>
                        <a:t>Satellite data (Copernicus)</a:t>
                      </a:r>
                      <a:endParaRPr sz="1100" lang="en-US"/>
                    </a:p>
                  </a:txBody>
                  <a:tcPr marL="190500" marR="190500" marT="190500" marB="190500">
                    <a:lnL w="19050" cap="flat" cmpd="sng" algn="ctr">
                      <a:solidFill>
                        <a:srgbClr val="1B1A1A"/>
                      </a:solidFill>
                      <a:prstDash val="solid"/>
                      <a:round/>
                      <a:headEnd type="none" w="med" len="med"/>
                      <a:tailEnd type="none" w="med" len="med"/>
                    </a:lnL>
                    <a:lnR w="19050" cap="flat" cmpd="sng" algn="ctr">
                      <a:solidFill>
                        <a:srgbClr val="1B1A1A"/>
                      </a:solidFill>
                      <a:prstDash val="solid"/>
                      <a:round/>
                      <a:headEnd type="none" w="med" len="med"/>
                      <a:tailEnd type="none" w="med" len="med"/>
                    </a:lnR>
                    <a:lnT w="19050" cap="flat" cmpd="sng" algn="ctr">
                      <a:solidFill>
                        <a:srgbClr val="1B1A1A"/>
                      </a:solidFill>
                      <a:prstDash val="solid"/>
                      <a:round/>
                      <a:headEnd type="none" w="med" len="med"/>
                      <a:tailEnd type="none" w="med" len="med"/>
                    </a:lnT>
                    <a:lnB w="19050" cap="flat" cmpd="sng" algn="ctr">
                      <a:solidFill>
                        <a:srgbClr val="1B1A1A"/>
                      </a:solidFill>
                      <a:prstDash val="solid"/>
                      <a:round/>
                      <a:headEnd type="none" w="med" len="med"/>
                      <a:tailEnd type="none" w="med" len="med"/>
                    </a:lnB>
                    <a:solidFill>
                      <a:srgbClr val="D3E3B1"/>
                    </a:solidFill>
                  </a:tcPr>
                </a:tc>
                <a:tc>
                  <a:txBody>
                    <a:bodyPr/>
                    <a:p>
                      <a:pPr algn="l">
                        <a:lnSpc>
                          <a:spcPts val="2239"/>
                        </a:lnSpc>
                      </a:pPr>
                      <a:r>
                        <a:rPr sz="1599" lang="en-US">
                          <a:solidFill>
                            <a:srgbClr val="555349"/>
                          </a:solidFill>
                          <a:latin typeface="Poppins"/>
                          <a:ea typeface="Poppins"/>
                          <a:cs typeface="Poppins"/>
                          <a:sym typeface="Poppins"/>
                        </a:rPr>
                        <a:t>High‑resolution Earth observation data used to monitor land use, emissions, climate trends, and environmental risks, supporting carbon accounting and long‑term sustainability planning.</a:t>
                      </a:r>
                      <a:endParaRPr sz="1100" lang="en-US"/>
                    </a:p>
                  </a:txBody>
                  <a:tcPr marL="190500" marR="190500" marT="190500" marB="190500">
                    <a:lnL w="19050" cap="flat" cmpd="sng" algn="ctr">
                      <a:solidFill>
                        <a:srgbClr val="1B1A1A"/>
                      </a:solidFill>
                      <a:prstDash val="solid"/>
                      <a:round/>
                      <a:headEnd type="none" w="med" len="med"/>
                      <a:tailEnd type="none" w="med" len="med"/>
                    </a:lnL>
                    <a:lnR w="19050" cap="flat" cmpd="sng" algn="ctr">
                      <a:solidFill>
                        <a:srgbClr val="1B1A1A"/>
                      </a:solidFill>
                      <a:prstDash val="solid"/>
                      <a:round/>
                      <a:headEnd type="none" w="med" len="med"/>
                      <a:tailEnd type="none" w="med" len="med"/>
                    </a:lnR>
                    <a:lnT w="19050" cap="flat" cmpd="sng" algn="ctr">
                      <a:solidFill>
                        <a:srgbClr val="1B1A1A"/>
                      </a:solidFill>
                      <a:prstDash val="solid"/>
                      <a:round/>
                      <a:headEnd type="none" w="med" len="med"/>
                      <a:tailEnd type="none" w="med" len="med"/>
                    </a:lnT>
                    <a:lnB w="19050" cap="flat" cmpd="sng" algn="ctr">
                      <a:solidFill>
                        <a:srgbClr val="1B1A1A"/>
                      </a:solidFill>
                      <a:prstDash val="solid"/>
                      <a:round/>
                      <a:headEnd type="none" w="med" len="med"/>
                      <a:tailEnd type="none" w="med" len="med"/>
                    </a:lnB>
                    <a:solidFill>
                      <a:srgbClr val="D3E3B1"/>
                    </a:solidFill>
                  </a:tcPr>
                </a:tc>
              </a:tr>
              <a:tr h="1623824">
                <a:tc>
                  <a:txBody>
                    <a:bodyPr/>
                    <a:p>
                      <a:pPr algn="l">
                        <a:lnSpc>
                          <a:spcPts val="2239"/>
                        </a:lnSpc>
                      </a:pPr>
                      <a:r>
                        <a:rPr b="1" sz="1599" lang="en-US">
                          <a:solidFill>
                            <a:srgbClr val="555349"/>
                          </a:solidFill>
                          <a:latin typeface="Poppins Bold"/>
                          <a:ea typeface="Poppins Bold"/>
                          <a:cs typeface="Poppins Bold"/>
                          <a:sym typeface="Poppins Bold"/>
                        </a:rPr>
                        <a:t>Automated reporting systems</a:t>
                      </a:r>
                      <a:endParaRPr sz="1100" lang="en-US"/>
                    </a:p>
                  </a:txBody>
                  <a:tcPr marL="190500" marR="190500" marT="190500" marB="190500">
                    <a:lnL w="19050" cap="flat" cmpd="sng" algn="ctr">
                      <a:solidFill>
                        <a:srgbClr val="1B1A1A"/>
                      </a:solidFill>
                      <a:prstDash val="solid"/>
                      <a:round/>
                      <a:headEnd type="none" w="med" len="med"/>
                      <a:tailEnd type="none" w="med" len="med"/>
                    </a:lnL>
                    <a:lnR w="19050" cap="flat" cmpd="sng" algn="ctr">
                      <a:solidFill>
                        <a:srgbClr val="1B1A1A"/>
                      </a:solidFill>
                      <a:prstDash val="solid"/>
                      <a:round/>
                      <a:headEnd type="none" w="med" len="med"/>
                      <a:tailEnd type="none" w="med" len="med"/>
                    </a:lnR>
                    <a:lnT w="19050" cap="flat" cmpd="sng" algn="ctr">
                      <a:solidFill>
                        <a:srgbClr val="1B1A1A"/>
                      </a:solidFill>
                      <a:prstDash val="solid"/>
                      <a:round/>
                      <a:headEnd type="none" w="med" len="med"/>
                      <a:tailEnd type="none" w="med" len="med"/>
                    </a:lnT>
                    <a:lnB w="19050" cap="flat" cmpd="sng" algn="ctr">
                      <a:solidFill>
                        <a:srgbClr val="1B1A1A"/>
                      </a:solidFill>
                      <a:prstDash val="solid"/>
                      <a:round/>
                      <a:headEnd type="none" w="med" len="med"/>
                      <a:tailEnd type="none" w="med" len="med"/>
                    </a:lnB>
                    <a:solidFill>
                      <a:srgbClr val="D3E3B1"/>
                    </a:solidFill>
                  </a:tcPr>
                </a:tc>
                <a:tc>
                  <a:txBody>
                    <a:bodyPr/>
                    <a:p>
                      <a:pPr algn="l">
                        <a:lnSpc>
                          <a:spcPts val="2239"/>
                        </a:lnSpc>
                      </a:pPr>
                      <a:r>
                        <a:rPr sz="1599" lang="en-US">
                          <a:solidFill>
                            <a:srgbClr val="555349"/>
                          </a:solidFill>
                          <a:latin typeface="Poppins"/>
                          <a:ea typeface="Poppins"/>
                          <a:cs typeface="Poppins"/>
                          <a:sym typeface="Poppins"/>
                        </a:rPr>
                        <a:t>Digital platforms that collect, validate, and submit environmental data automatically, reducing human error, improving transparency, and accelerating compliance with EU environmental regulations.</a:t>
                      </a:r>
                      <a:endParaRPr sz="1100" lang="en-US"/>
                    </a:p>
                  </a:txBody>
                  <a:tcPr marL="190500" marR="190500" marT="190500" marB="190500">
                    <a:lnL w="19050" cap="flat" cmpd="sng" algn="ctr">
                      <a:solidFill>
                        <a:srgbClr val="1B1A1A"/>
                      </a:solidFill>
                      <a:prstDash val="solid"/>
                      <a:round/>
                      <a:headEnd type="none" w="med" len="med"/>
                      <a:tailEnd type="none" w="med" len="med"/>
                    </a:lnL>
                    <a:lnR w="19050" cap="flat" cmpd="sng" algn="ctr">
                      <a:solidFill>
                        <a:srgbClr val="1B1A1A"/>
                      </a:solidFill>
                      <a:prstDash val="solid"/>
                      <a:round/>
                      <a:headEnd type="none" w="med" len="med"/>
                      <a:tailEnd type="none" w="med" len="med"/>
                    </a:lnR>
                    <a:lnT w="19050" cap="flat" cmpd="sng" algn="ctr">
                      <a:solidFill>
                        <a:srgbClr val="1B1A1A"/>
                      </a:solidFill>
                      <a:prstDash val="solid"/>
                      <a:round/>
                      <a:headEnd type="none" w="med" len="med"/>
                      <a:tailEnd type="none" w="med" len="med"/>
                    </a:lnT>
                    <a:lnB w="19050" cap="flat" cmpd="sng" algn="ctr">
                      <a:solidFill>
                        <a:srgbClr val="1B1A1A"/>
                      </a:solidFill>
                      <a:prstDash val="solid"/>
                      <a:round/>
                      <a:headEnd type="none" w="med" len="med"/>
                      <a:tailEnd type="none" w="med" len="med"/>
                    </a:lnB>
                    <a:solidFill>
                      <a:srgbClr val="D3E3B1"/>
                    </a:solidFill>
                  </a:tcPr>
                </a:tc>
              </a:tr>
              <a:tr h="1623824">
                <a:tc>
                  <a:txBody>
                    <a:bodyPr/>
                    <a:p>
                      <a:pPr algn="l">
                        <a:lnSpc>
                          <a:spcPts val="2239"/>
                        </a:lnSpc>
                      </a:pPr>
                      <a:r>
                        <a:rPr b="1" sz="1599" lang="en-US">
                          <a:solidFill>
                            <a:srgbClr val="555349"/>
                          </a:solidFill>
                          <a:latin typeface="Poppins Bold"/>
                          <a:ea typeface="Poppins Bold"/>
                          <a:cs typeface="Poppins Bold"/>
                          <a:sym typeface="Poppins Bold"/>
                        </a:rPr>
                        <a:t> AI‑based environmental analysis</a:t>
                      </a:r>
                      <a:endParaRPr sz="1100" lang="en-US"/>
                    </a:p>
                  </a:txBody>
                  <a:tcPr marL="190500" marR="190500" marT="190500" marB="190500">
                    <a:lnL w="19050" cap="flat" cmpd="sng" algn="ctr">
                      <a:solidFill>
                        <a:srgbClr val="1B1A1A"/>
                      </a:solidFill>
                      <a:prstDash val="solid"/>
                      <a:round/>
                      <a:headEnd type="none" w="med" len="med"/>
                      <a:tailEnd type="none" w="med" len="med"/>
                    </a:lnL>
                    <a:lnR w="19050" cap="flat" cmpd="sng" algn="ctr">
                      <a:solidFill>
                        <a:srgbClr val="1B1A1A"/>
                      </a:solidFill>
                      <a:prstDash val="solid"/>
                      <a:round/>
                      <a:headEnd type="none" w="med" len="med"/>
                      <a:tailEnd type="none" w="med" len="med"/>
                    </a:lnR>
                    <a:lnT w="19050" cap="flat" cmpd="sng" algn="ctr">
                      <a:solidFill>
                        <a:srgbClr val="1B1A1A"/>
                      </a:solidFill>
                      <a:prstDash val="solid"/>
                      <a:round/>
                      <a:headEnd type="none" w="med" len="med"/>
                      <a:tailEnd type="none" w="med" len="med"/>
                    </a:lnT>
                    <a:lnB w="19050" cap="flat" cmpd="sng" algn="ctr">
                      <a:solidFill>
                        <a:srgbClr val="1B1A1A"/>
                      </a:solidFill>
                      <a:prstDash val="solid"/>
                      <a:round/>
                      <a:headEnd type="none" w="med" len="med"/>
                      <a:tailEnd type="none" w="med" len="med"/>
                    </a:lnB>
                    <a:solidFill>
                      <a:srgbClr val="D3E3B1"/>
                    </a:solidFill>
                  </a:tcPr>
                </a:tc>
                <a:tc>
                  <a:txBody>
                    <a:bodyPr/>
                    <a:p>
                      <a:pPr algn="l">
                        <a:lnSpc>
                          <a:spcPts val="2239"/>
                        </a:lnSpc>
                      </a:pPr>
                      <a:r>
                        <a:rPr sz="1599" lang="en-US">
                          <a:solidFill>
                            <a:srgbClr val="555349"/>
                          </a:solidFill>
                          <a:latin typeface="Poppins"/>
                          <a:ea typeface="Poppins"/>
                          <a:cs typeface="Poppins"/>
                          <a:sym typeface="Poppins"/>
                        </a:rPr>
                        <a:t>Advanced machine‑learning models that identify pollution patterns, forecast environmental risks, and optimize resource use, enabling more accurate and proactive environmental management.</a:t>
                      </a:r>
                      <a:endParaRPr sz="1100" lang="en-US"/>
                    </a:p>
                  </a:txBody>
                  <a:tcPr marL="190500" marR="190500" marT="190500" marB="190500">
                    <a:lnL w="19050" cap="flat" cmpd="sng" algn="ctr">
                      <a:solidFill>
                        <a:srgbClr val="1B1A1A"/>
                      </a:solidFill>
                      <a:prstDash val="solid"/>
                      <a:round/>
                      <a:headEnd type="none" w="med" len="med"/>
                      <a:tailEnd type="none" w="med" len="med"/>
                    </a:lnL>
                    <a:lnR w="19050" cap="flat" cmpd="sng" algn="ctr">
                      <a:solidFill>
                        <a:srgbClr val="1B1A1A"/>
                      </a:solidFill>
                      <a:prstDash val="solid"/>
                      <a:round/>
                      <a:headEnd type="none" w="med" len="med"/>
                      <a:tailEnd type="none" w="med" len="med"/>
                    </a:lnR>
                    <a:lnT w="19050" cap="flat" cmpd="sng" algn="ctr">
                      <a:solidFill>
                        <a:srgbClr val="1B1A1A"/>
                      </a:solidFill>
                      <a:prstDash val="solid"/>
                      <a:round/>
                      <a:headEnd type="none" w="med" len="med"/>
                      <a:tailEnd type="none" w="med" len="med"/>
                    </a:lnT>
                    <a:lnB w="19050" cap="flat" cmpd="sng" algn="ctr">
                      <a:solidFill>
                        <a:srgbClr val="1B1A1A"/>
                      </a:solidFill>
                      <a:prstDash val="solid"/>
                      <a:round/>
                      <a:headEnd type="none" w="med" len="med"/>
                      <a:tailEnd type="none" w="med" len="med"/>
                    </a:lnB>
                    <a:solidFill>
                      <a:srgbClr val="D3E3B1"/>
                    </a:solidFill>
                  </a:tcPr>
                </a:tc>
              </a:tr>
            </a:tbl>
          </a:graphicData>
        </a:graphic>
      </p:graphicFrame>
      <p:sp>
        <p:nvSpPr>
          <p:cNvPr id="1048659" name="TextBox 5"/>
          <p:cNvSpPr txBox="1"/>
          <p:nvPr/>
        </p:nvSpPr>
        <p:spPr>
          <a:xfrm>
            <a:off x="6767763" y="923925"/>
            <a:ext cx="11319820" cy="1981200"/>
          </a:xfrm>
          <a:prstGeom prst="rect"/>
        </p:spPr>
        <p:txBody>
          <a:bodyPr anchor="t" bIns="0" lIns="0" rIns="0" rtlCol="0" tIns="0">
            <a:spAutoFit/>
          </a:bodyPr>
          <a:p>
            <a:pPr algn="l" indent="0" lvl="0" marL="0">
              <a:lnSpc>
                <a:spcPts val="3899"/>
              </a:lnSpc>
            </a:pPr>
            <a:r>
              <a:rPr sz="2499" lang="en-US">
                <a:solidFill>
                  <a:srgbClr val="555349"/>
                </a:solidFill>
                <a:latin typeface="Poppins"/>
                <a:ea typeface="Poppins"/>
                <a:cs typeface="Poppins"/>
                <a:sym typeface="Poppins"/>
              </a:rPr>
              <a:t>Improving education and skills is a key part of the overall vision for digital transformation in Europe.</a:t>
            </a:r>
          </a:p>
          <a:p>
            <a:pPr algn="l" indent="0" lvl="0" marL="0">
              <a:lnSpc>
                <a:spcPts val="3899"/>
              </a:lnSpc>
            </a:pPr>
            <a:endParaRPr sz="2499" lang="en-US">
              <a:solidFill>
                <a:srgbClr val="555349"/>
              </a:solidFill>
              <a:latin typeface="Poppins"/>
              <a:ea typeface="Poppins"/>
              <a:cs typeface="Poppins"/>
              <a:sym typeface="Poppins"/>
            </a:endParaRPr>
          </a:p>
          <a:p>
            <a:pPr algn="l">
              <a:lnSpc>
                <a:spcPts val="3899"/>
              </a:lnSpc>
            </a:pPr>
            <a:r>
              <a:rPr b="1" sz="2499" lang="en-US">
                <a:solidFill>
                  <a:srgbClr val="555349"/>
                </a:solidFill>
                <a:latin typeface="Poppins Bold"/>
                <a:ea typeface="Poppins Bold"/>
                <a:cs typeface="Poppins Bold"/>
                <a:sym typeface="Poppins Bold"/>
              </a:rPr>
              <a:t>Why digitalisation matters for the environment: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E3B1"/>
        </a:solidFill>
      </p:bgPr>
    </p:bg>
    <p:spTree>
      <p:nvGrpSpPr>
        <p:cNvPr id="45" name=""/>
        <p:cNvGrpSpPr/>
        <p:nvPr/>
      </p:nvGrpSpPr>
      <p:grpSpPr>
        <a:xfrm>
          <a:off x="0" y="0"/>
          <a:ext cx="0" cy="0"/>
          <a:chOff x="0" y="0"/>
          <a:chExt cx="0" cy="0"/>
        </a:xfrm>
      </p:grpSpPr>
      <p:sp>
        <p:nvSpPr>
          <p:cNvPr id="1048660" name="Freeform 2"/>
          <p:cNvSpPr/>
          <p:nvPr/>
        </p:nvSpPr>
        <p:spPr>
          <a:xfrm flipH="1">
            <a:off x="0" y="5534056"/>
            <a:ext cx="9144000" cy="4732020"/>
          </a:xfrm>
          <a:custGeom>
            <a:avLst/>
            <a:ahLst/>
            <a:rect l="l" t="t" r="r" b="b"/>
            <a:pathLst>
              <a:path w="9144000" h="4732020">
                <a:moveTo>
                  <a:pt x="9144000" y="0"/>
                </a:moveTo>
                <a:lnTo>
                  <a:pt x="0" y="0"/>
                </a:lnTo>
                <a:lnTo>
                  <a:pt x="0" y="4732020"/>
                </a:lnTo>
                <a:lnTo>
                  <a:pt x="9144000" y="4732020"/>
                </a:lnTo>
                <a:lnTo>
                  <a:pt x="9144000" y="0"/>
                </a:lnTo>
                <a:close/>
              </a:path>
            </a:pathLst>
          </a:custGeom>
          <a:blipFill>
            <a:blip xmlns:r="http://schemas.openxmlformats.org/officeDocument/2006/relationships" r:embed="rId1"/>
            <a:stretch>
              <a:fillRect/>
            </a:stretch>
          </a:blipFill>
        </p:spPr>
        <p:txBody>
          <a:bodyPr/>
          <a:p>
            <a:endParaRPr lang="pl-PL"/>
          </a:p>
        </p:txBody>
      </p:sp>
      <p:sp>
        <p:nvSpPr>
          <p:cNvPr id="1048661" name="Freeform 3"/>
          <p:cNvSpPr/>
          <p:nvPr/>
        </p:nvSpPr>
        <p:spPr>
          <a:xfrm flipV="1">
            <a:off x="11518661" y="0"/>
            <a:ext cx="6767763" cy="5143500"/>
          </a:xfrm>
          <a:custGeom>
            <a:avLst/>
            <a:ahLst/>
            <a:rect l="l" t="t" r="r" b="b"/>
            <a:pathLst>
              <a:path w="6767763" h="5143500">
                <a:moveTo>
                  <a:pt x="0" y="5143500"/>
                </a:moveTo>
                <a:lnTo>
                  <a:pt x="6767763" y="5143500"/>
                </a:lnTo>
                <a:lnTo>
                  <a:pt x="6767763" y="0"/>
                </a:lnTo>
                <a:lnTo>
                  <a:pt x="0" y="0"/>
                </a:lnTo>
                <a:lnTo>
                  <a:pt x="0" y="5143500"/>
                </a:lnTo>
                <a:close/>
              </a:path>
            </a:pathLst>
          </a:custGeom>
          <a:blipFill>
            <a:blip xmlns:r="http://schemas.openxmlformats.org/officeDocument/2006/relationships" r:embed="rId2"/>
            <a:stretch>
              <a:fillRect/>
            </a:stretch>
          </a:blipFill>
        </p:spPr>
        <p:txBody>
          <a:bodyPr/>
          <a:p>
            <a:endParaRPr lang="pl-PL"/>
          </a:p>
        </p:txBody>
      </p:sp>
      <p:sp>
        <p:nvSpPr>
          <p:cNvPr id="1048662" name="Freeform 4"/>
          <p:cNvSpPr/>
          <p:nvPr/>
        </p:nvSpPr>
        <p:spPr>
          <a:xfrm>
            <a:off x="710252" y="3598090"/>
            <a:ext cx="8115300" cy="6315179"/>
          </a:xfrm>
          <a:custGeom>
            <a:avLst/>
            <a:ahLst/>
            <a:rect l="l" t="t" r="r" b="b"/>
            <a:pathLst>
              <a:path w="8115300" h="6315179">
                <a:moveTo>
                  <a:pt x="0" y="0"/>
                </a:moveTo>
                <a:lnTo>
                  <a:pt x="8115300" y="0"/>
                </a:lnTo>
                <a:lnTo>
                  <a:pt x="8115300" y="6315179"/>
                </a:lnTo>
                <a:lnTo>
                  <a:pt x="0" y="6315179"/>
                </a:lnTo>
                <a:lnTo>
                  <a:pt x="0" y="0"/>
                </a:lnTo>
                <a:close/>
              </a:path>
            </a:pathLst>
          </a:custGeom>
          <a:blipFill>
            <a:blip xmlns:r="http://schemas.openxmlformats.org/officeDocument/2006/relationships"/>
            <a:stretch>
              <a:fillRect/>
            </a:stretch>
          </a:blipFill>
        </p:spPr>
        <p:txBody>
          <a:bodyPr/>
          <a:p>
            <a:endParaRPr lang="pl-PL"/>
          </a:p>
        </p:txBody>
      </p:sp>
      <p:sp>
        <p:nvSpPr>
          <p:cNvPr id="1048663" name="TextBox 5"/>
          <p:cNvSpPr txBox="1"/>
          <p:nvPr/>
        </p:nvSpPr>
        <p:spPr>
          <a:xfrm>
            <a:off x="710252" y="1160907"/>
            <a:ext cx="11128432" cy="1410843"/>
          </a:xfrm>
          <a:prstGeom prst="rect"/>
        </p:spPr>
        <p:txBody>
          <a:bodyPr anchor="t" bIns="0" lIns="0" rIns="0" rtlCol="0" tIns="0">
            <a:spAutoFit/>
          </a:bodyPr>
          <a:p>
            <a:pPr algn="l">
              <a:lnSpc>
                <a:spcPts val="11135"/>
              </a:lnSpc>
            </a:pPr>
            <a:r>
              <a:rPr sz="9600" lang="en-US" spc="-384">
                <a:solidFill>
                  <a:srgbClr val="555349"/>
                </a:solidFill>
                <a:latin typeface="Hangyaboly"/>
                <a:ea typeface="Hangyaboly"/>
                <a:cs typeface="Hangyaboly"/>
                <a:sym typeface="Hangyaboly"/>
              </a:rPr>
              <a:t>DIGITAL TOOLS IN POLAND</a:t>
            </a:r>
          </a:p>
        </p:txBody>
      </p:sp>
      <p:sp>
        <p:nvSpPr>
          <p:cNvPr id="1048664" name="TextBox 6"/>
          <p:cNvSpPr txBox="1"/>
          <p:nvPr/>
        </p:nvSpPr>
        <p:spPr>
          <a:xfrm>
            <a:off x="10084490" y="2881748"/>
            <a:ext cx="7895618" cy="1838119"/>
          </a:xfrm>
          <a:prstGeom prst="rect"/>
        </p:spPr>
        <p:txBody>
          <a:bodyPr anchor="t" bIns="0" lIns="0" rIns="0" rtlCol="0" tIns="0">
            <a:spAutoFit/>
          </a:bodyPr>
          <a:p>
            <a:pPr algn="l">
              <a:lnSpc>
                <a:spcPts val="3595"/>
              </a:lnSpc>
            </a:pPr>
            <a:r>
              <a:rPr b="1" sz="2853" lang="en-US">
                <a:solidFill>
                  <a:srgbClr val="555349"/>
                </a:solidFill>
                <a:latin typeface="Poppins Medium"/>
                <a:ea typeface="Poppins Medium"/>
                <a:cs typeface="Poppins Medium"/>
                <a:sym typeface="Poppins Medium"/>
              </a:rPr>
              <a:t>Airly - air quality sensors; real-time PM2.5 measurements available through mobile application. </a:t>
            </a:r>
          </a:p>
          <a:p>
            <a:pPr algn="l">
              <a:lnSpc>
                <a:spcPts val="3595"/>
              </a:lnSpc>
            </a:pPr>
            <a:r>
              <a:rPr b="1" sz="2853" lang="en-US">
                <a:solidFill>
                  <a:srgbClr val="555349"/>
                </a:solidFill>
                <a:latin typeface="Poppins Medium"/>
                <a:ea typeface="Poppins Medium"/>
                <a:cs typeface="Poppins Medium"/>
                <a:sym typeface="Poppins Medium"/>
              </a:rPr>
              <a:t>[https://airly.org/map/pl/]</a:t>
            </a:r>
          </a:p>
        </p:txBody>
      </p:sp>
      <p:sp>
        <p:nvSpPr>
          <p:cNvPr id="1048665" name="TextBox 7"/>
          <p:cNvSpPr txBox="1"/>
          <p:nvPr/>
        </p:nvSpPr>
        <p:spPr>
          <a:xfrm>
            <a:off x="10058409" y="5034192"/>
            <a:ext cx="7836803" cy="1838119"/>
          </a:xfrm>
          <a:prstGeom prst="rect"/>
        </p:spPr>
        <p:txBody>
          <a:bodyPr anchor="t" bIns="0" lIns="0" rIns="0" rtlCol="0" tIns="0">
            <a:spAutoFit/>
          </a:bodyPr>
          <a:p>
            <a:pPr algn="l">
              <a:lnSpc>
                <a:spcPts val="3595"/>
              </a:lnSpc>
            </a:pPr>
            <a:r>
              <a:rPr b="1" sz="2853" lang="en-US">
                <a:solidFill>
                  <a:srgbClr val="555349"/>
                </a:solidFill>
                <a:latin typeface="Poppins Medium"/>
                <a:ea typeface="Poppins Medium"/>
                <a:cs typeface="Poppins Medium"/>
                <a:sym typeface="Poppins Medium"/>
              </a:rPr>
              <a:t>GIOŚ – official national monitoring network providing legally recognised measurements.</a:t>
            </a:r>
          </a:p>
          <a:p>
            <a:pPr algn="l">
              <a:lnSpc>
                <a:spcPts val="3595"/>
              </a:lnSpc>
            </a:pPr>
            <a:r>
              <a:rPr b="1" sz="2853" lang="en-US">
                <a:solidFill>
                  <a:srgbClr val="555349"/>
                </a:solidFill>
                <a:latin typeface="Poppins Medium"/>
                <a:ea typeface="Poppins Medium"/>
                <a:cs typeface="Poppins Medium"/>
                <a:sym typeface="Poppins Medium"/>
              </a:rPr>
              <a:t>[https://www.gov.pl/web/gios]</a:t>
            </a:r>
          </a:p>
        </p:txBody>
      </p:sp>
      <p:sp>
        <p:nvSpPr>
          <p:cNvPr id="1048666" name="TextBox 8"/>
          <p:cNvSpPr txBox="1"/>
          <p:nvPr/>
        </p:nvSpPr>
        <p:spPr>
          <a:xfrm>
            <a:off x="10058409" y="7154772"/>
            <a:ext cx="7655127" cy="931999"/>
          </a:xfrm>
          <a:prstGeom prst="rect"/>
        </p:spPr>
        <p:txBody>
          <a:bodyPr anchor="t" bIns="0" lIns="0" rIns="0" rtlCol="0" tIns="0">
            <a:spAutoFit/>
          </a:bodyPr>
          <a:p>
            <a:pPr algn="l">
              <a:lnSpc>
                <a:spcPts val="3595"/>
              </a:lnSpc>
            </a:pPr>
            <a:r>
              <a:rPr b="1" sz="2853" lang="en-US">
                <a:solidFill>
                  <a:srgbClr val="555349"/>
                </a:solidFill>
                <a:latin typeface="Poppins Medium"/>
                <a:ea typeface="Poppins Medium"/>
                <a:cs typeface="Poppins Medium"/>
                <a:sym typeface="Poppins Medium"/>
              </a:rPr>
              <a:t>Geoportal – environmental risk maps</a:t>
            </a:r>
          </a:p>
          <a:p>
            <a:pPr algn="l">
              <a:lnSpc>
                <a:spcPts val="3595"/>
              </a:lnSpc>
            </a:pPr>
            <a:r>
              <a:rPr b="1" sz="2853" lang="en-US">
                <a:solidFill>
                  <a:srgbClr val="555349"/>
                </a:solidFill>
                <a:latin typeface="Poppins Medium"/>
                <a:ea typeface="Poppins Medium"/>
                <a:cs typeface="Poppins Medium"/>
                <a:sym typeface="Poppins Medium"/>
              </a:rPr>
              <a:t>[https://www.geoportal.gov.pl/]</a:t>
            </a:r>
          </a:p>
        </p:txBody>
      </p:sp>
      <p:sp>
        <p:nvSpPr>
          <p:cNvPr id="1048667" name="TextBox 9"/>
          <p:cNvSpPr txBox="1"/>
          <p:nvPr/>
        </p:nvSpPr>
        <p:spPr>
          <a:xfrm>
            <a:off x="10084490" y="8541958"/>
            <a:ext cx="7784640" cy="1385059"/>
          </a:xfrm>
          <a:prstGeom prst="rect"/>
        </p:spPr>
        <p:txBody>
          <a:bodyPr anchor="t" bIns="0" lIns="0" rIns="0" rtlCol="0" tIns="0">
            <a:spAutoFit/>
          </a:bodyPr>
          <a:p>
            <a:pPr algn="l">
              <a:lnSpc>
                <a:spcPts val="3595"/>
              </a:lnSpc>
            </a:pPr>
            <a:r>
              <a:rPr b="1" sz="2853" lang="en-US">
                <a:solidFill>
                  <a:srgbClr val="555349"/>
                </a:solidFill>
                <a:latin typeface="Poppins Medium"/>
                <a:ea typeface="Poppins Medium"/>
                <a:cs typeface="Poppins Medium"/>
                <a:sym typeface="Poppins Medium"/>
              </a:rPr>
              <a:t>Copernicus - satellite observations supporting pollution analysis.</a:t>
            </a:r>
          </a:p>
          <a:p>
            <a:pPr algn="l">
              <a:lnSpc>
                <a:spcPts val="3595"/>
              </a:lnSpc>
            </a:pPr>
            <a:r>
              <a:rPr b="1" sz="2853" lang="en-US">
                <a:solidFill>
                  <a:srgbClr val="555349"/>
                </a:solidFill>
                <a:latin typeface="Poppins Medium"/>
                <a:ea typeface="Poppins Medium"/>
                <a:cs typeface="Poppins Medium"/>
                <a:sym typeface="Poppins Medium"/>
              </a:rPr>
              <a:t>[https://www.copernicus.eu/en]</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Green Illustrated ESG Report Presentation</dc:title>
  <dc:creator>Zuzanna Dąbrowska</dc:creator>
  <cp:lastModifiedBy>Zuzanna Dąbrowska</cp:lastModifiedBy>
  <dcterms:created xsi:type="dcterms:W3CDTF">2006-08-15T20:00:00Z</dcterms:created>
  <dcterms:modified xsi:type="dcterms:W3CDTF">2026-07-02T09:49:56Z</dcterms:modified>
</cp:coreProperties>
</file>