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59" r:id="rId8"/>
    <p:sldId id="262" r:id="rId9"/>
    <p:sldId id="282" r:id="rId10"/>
    <p:sldId id="260" r:id="rId11"/>
    <p:sldId id="281" r:id="rId12"/>
    <p:sldId id="261" r:id="rId13"/>
    <p:sldId id="263" r:id="rId14"/>
    <p:sldId id="264" r:id="rId15"/>
    <p:sldId id="267" r:id="rId16"/>
    <p:sldId id="268" r:id="rId17"/>
    <p:sldId id="277" r:id="rId18"/>
    <p:sldId id="278" r:id="rId19"/>
    <p:sldId id="279" r:id="rId20"/>
    <p:sldId id="280" r:id="rId21"/>
    <p:sldId id="266" r:id="rId22"/>
    <p:sldId id="271" r:id="rId23"/>
    <p:sldId id="265" r:id="rId24"/>
    <p:sldId id="269" r:id="rId25"/>
    <p:sldId id="270" r:id="rId26"/>
    <p:sldId id="272" r:id="rId27"/>
    <p:sldId id="273" r:id="rId28"/>
    <p:sldId id="274" r:id="rId29"/>
    <p:sldId id="275" r:id="rId30"/>
    <p:sldId id="276"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p:restoredTop sz="94707"/>
  </p:normalViewPr>
  <p:slideViewPr>
    <p:cSldViewPr snapToGrid="0">
      <p:cViewPr varScale="1">
        <p:scale>
          <a:sx n="110" d="100"/>
          <a:sy n="110" d="100"/>
        </p:scale>
        <p:origin x="11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DDD7-CEF2-8478-D37C-717DB72466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C09D8F-D112-8799-D8D9-4E8B7288F5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F9A88-7D2A-C248-B5ED-41CCCD1420C8}"/>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5" name="Footer Placeholder 4">
            <a:extLst>
              <a:ext uri="{FF2B5EF4-FFF2-40B4-BE49-F238E27FC236}">
                <a16:creationId xmlns:a16="http://schemas.microsoft.com/office/drawing/2014/main" id="{9495E889-8B72-4B7A-8E2A-4A524CB00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91739-3C6D-6A5D-BA96-8CDBFC6C7B28}"/>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4148286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26DF-9E93-D38C-E68C-1F1B5B2376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EB2E9-E438-D29F-98F8-4273C957B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22662-9437-67DC-670F-ED9F70560768}"/>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5" name="Footer Placeholder 4">
            <a:extLst>
              <a:ext uri="{FF2B5EF4-FFF2-40B4-BE49-F238E27FC236}">
                <a16:creationId xmlns:a16="http://schemas.microsoft.com/office/drawing/2014/main" id="{E79595BD-F836-EE88-97FF-C15BDCB8B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3C4AC-0EB2-CDC3-20A2-09A9F75EDB8B}"/>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1626671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574294-1F0A-B591-CDB5-F4C2F09AA0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2EC3DD-F4EE-F540-0BC7-CC0A563022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5EBD2B-AD91-EDFB-DFA1-788E723CE101}"/>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5" name="Footer Placeholder 4">
            <a:extLst>
              <a:ext uri="{FF2B5EF4-FFF2-40B4-BE49-F238E27FC236}">
                <a16:creationId xmlns:a16="http://schemas.microsoft.com/office/drawing/2014/main" id="{19C9905A-8B12-3F45-69A8-986AAA914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65D0D-D4F9-93B2-4257-8F24FE547AD3}"/>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124431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E1F6F-F1A5-161C-CB0F-267CC6C3F7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C20DD-74D4-537A-90E1-4513DBD63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B7F45-538F-EE52-89E5-BF95C652691D}"/>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5" name="Footer Placeholder 4">
            <a:extLst>
              <a:ext uri="{FF2B5EF4-FFF2-40B4-BE49-F238E27FC236}">
                <a16:creationId xmlns:a16="http://schemas.microsoft.com/office/drawing/2014/main" id="{779A1E4F-87F1-2E16-95F9-A797D4250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78E69-594E-6266-B581-26204366C660}"/>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240256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8F8D-F379-CD4D-0907-F989281353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4730A6-F070-670F-19FE-7BF5084EBB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19BEE6-9150-44EC-7875-A22101924782}"/>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5" name="Footer Placeholder 4">
            <a:extLst>
              <a:ext uri="{FF2B5EF4-FFF2-40B4-BE49-F238E27FC236}">
                <a16:creationId xmlns:a16="http://schemas.microsoft.com/office/drawing/2014/main" id="{B80E039E-2DBF-FA3B-2152-85175EEAB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863E1A-6C7C-4481-A0FB-243F687D6148}"/>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217007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3C97-502E-6237-5EF6-9171428B8A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12301-3188-527C-ECF1-134C2726B9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6EE746-CC41-508D-4EB2-76F6F29F14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30F33A-9FD9-CD0C-77B3-04EAFC2F89B6}"/>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6" name="Footer Placeholder 5">
            <a:extLst>
              <a:ext uri="{FF2B5EF4-FFF2-40B4-BE49-F238E27FC236}">
                <a16:creationId xmlns:a16="http://schemas.microsoft.com/office/drawing/2014/main" id="{45BB42B4-F203-DFFD-C28E-36229BB28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46E04-CB2F-44DD-99C4-C2380646A35A}"/>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63934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8A75-ECF6-2E96-BD2E-7467FB4E95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353F90-F2BA-23DA-43FF-9DFE6364D0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DCB46-400D-A6BD-71C1-969C50BB38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EDAC3D-0AD8-508C-369A-896603918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70FBF-63CC-DA91-A64F-390059B31D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60FF1B-7915-EA52-B905-D1406A163C08}"/>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8" name="Footer Placeholder 7">
            <a:extLst>
              <a:ext uri="{FF2B5EF4-FFF2-40B4-BE49-F238E27FC236}">
                <a16:creationId xmlns:a16="http://schemas.microsoft.com/office/drawing/2014/main" id="{C3ABE094-6D71-3E1B-0958-619814FAC3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6A0B59-2C7C-1B5A-8A82-F9F7382E1361}"/>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318993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B18D-2E5B-FF51-66B7-2ED83CD240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58AB6-B74D-27C5-F408-3DC84C2E3E7E}"/>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4" name="Footer Placeholder 3">
            <a:extLst>
              <a:ext uri="{FF2B5EF4-FFF2-40B4-BE49-F238E27FC236}">
                <a16:creationId xmlns:a16="http://schemas.microsoft.com/office/drawing/2014/main" id="{123CC4C3-E52B-08DC-AF71-0B5CDB799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151BC4-DB5C-B3C5-AEC4-200A2C00A17C}"/>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12425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2F88B3-7AC5-8242-6EB4-1A8EB1C35B9F}"/>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3" name="Footer Placeholder 2">
            <a:extLst>
              <a:ext uri="{FF2B5EF4-FFF2-40B4-BE49-F238E27FC236}">
                <a16:creationId xmlns:a16="http://schemas.microsoft.com/office/drawing/2014/main" id="{CC41D803-D8EA-1018-68DB-05DE7AA9A8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095ED-F212-0BCD-5A28-B2F022515798}"/>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2311547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0B6F9-3398-1354-C2C0-74EC19886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04AB53-E893-5E07-754C-10790FA4C2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9F253-1060-1623-FFF1-3E1A882BB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16E29A-D193-BBE4-E19B-38FB425CFBFF}"/>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6" name="Footer Placeholder 5">
            <a:extLst>
              <a:ext uri="{FF2B5EF4-FFF2-40B4-BE49-F238E27FC236}">
                <a16:creationId xmlns:a16="http://schemas.microsoft.com/office/drawing/2014/main" id="{B24046B1-FE1C-681D-960D-8D452A7E3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47249-86DB-9821-4B07-FE1A00D022B7}"/>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263421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AF54-C340-7CD7-6FEE-F08B3D02F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0F8439-8A65-4F3E-098E-31FC3FA7A2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FE4536-EF63-847A-9989-7101C7A43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D65BD-8A01-BE5D-E254-13C582E6B0B8}"/>
              </a:ext>
            </a:extLst>
          </p:cNvPr>
          <p:cNvSpPr>
            <a:spLocks noGrp="1"/>
          </p:cNvSpPr>
          <p:nvPr>
            <p:ph type="dt" sz="half" idx="10"/>
          </p:nvPr>
        </p:nvSpPr>
        <p:spPr/>
        <p:txBody>
          <a:bodyPr/>
          <a:lstStyle/>
          <a:p>
            <a:fld id="{97E34A37-3386-C642-B000-8F16709A2D78}" type="datetimeFigureOut">
              <a:rPr lang="en-US" smtClean="0"/>
              <a:t>6/21/26</a:t>
            </a:fld>
            <a:endParaRPr lang="en-US"/>
          </a:p>
        </p:txBody>
      </p:sp>
      <p:sp>
        <p:nvSpPr>
          <p:cNvPr id="6" name="Footer Placeholder 5">
            <a:extLst>
              <a:ext uri="{FF2B5EF4-FFF2-40B4-BE49-F238E27FC236}">
                <a16:creationId xmlns:a16="http://schemas.microsoft.com/office/drawing/2014/main" id="{78869002-A595-D9EF-C499-4AAE8C8E1A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0BAC83-273B-E218-49FD-2A160C1BDF95}"/>
              </a:ext>
            </a:extLst>
          </p:cNvPr>
          <p:cNvSpPr>
            <a:spLocks noGrp="1"/>
          </p:cNvSpPr>
          <p:nvPr>
            <p:ph type="sldNum" sz="quarter" idx="12"/>
          </p:nvPr>
        </p:nvSpPr>
        <p:spPr/>
        <p:txBody>
          <a:bodyPr/>
          <a:lstStyle/>
          <a:p>
            <a:fld id="{7FEBC4D8-5B31-9B41-97F7-13D43CB4F7F7}" type="slidenum">
              <a:rPr lang="en-US" smtClean="0"/>
              <a:t>‹#›</a:t>
            </a:fld>
            <a:endParaRPr lang="en-US"/>
          </a:p>
        </p:txBody>
      </p:sp>
    </p:spTree>
    <p:extLst>
      <p:ext uri="{BB962C8B-B14F-4D97-AF65-F5344CB8AC3E}">
        <p14:creationId xmlns:p14="http://schemas.microsoft.com/office/powerpoint/2010/main" val="144284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99B5B6-7839-B488-A39F-22AD6D4DD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3A8DD0-D83B-2642-7652-C863DE47C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65FA8-7541-084C-44F7-CD84A96510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7E34A37-3386-C642-B000-8F16709A2D78}" type="datetimeFigureOut">
              <a:rPr lang="en-US" smtClean="0"/>
              <a:t>6/21/26</a:t>
            </a:fld>
            <a:endParaRPr lang="en-US"/>
          </a:p>
        </p:txBody>
      </p:sp>
      <p:sp>
        <p:nvSpPr>
          <p:cNvPr id="5" name="Footer Placeholder 4">
            <a:extLst>
              <a:ext uri="{FF2B5EF4-FFF2-40B4-BE49-F238E27FC236}">
                <a16:creationId xmlns:a16="http://schemas.microsoft.com/office/drawing/2014/main" id="{896B1400-A08C-632B-8067-197A39DC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DA6AB6-26B1-EB5E-C881-C90676D441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EBC4D8-5B31-9B41-97F7-13D43CB4F7F7}" type="slidenum">
              <a:rPr lang="en-US" smtClean="0"/>
              <a:t>‹#›</a:t>
            </a:fld>
            <a:endParaRPr lang="en-US"/>
          </a:p>
        </p:txBody>
      </p:sp>
    </p:spTree>
    <p:extLst>
      <p:ext uri="{BB962C8B-B14F-4D97-AF65-F5344CB8AC3E}">
        <p14:creationId xmlns:p14="http://schemas.microsoft.com/office/powerpoint/2010/main" val="688057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Fh4uX_Grxrg?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GVBeY1jSG9Y?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YR0gwWU3yQ4?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77D94-B699-2ADE-EECF-BFDEFEE67708}"/>
              </a:ext>
            </a:extLst>
          </p:cNvPr>
          <p:cNvSpPr>
            <a:spLocks noGrp="1"/>
          </p:cNvSpPr>
          <p:nvPr>
            <p:ph type="ctrTitle"/>
          </p:nvPr>
        </p:nvSpPr>
        <p:spPr>
          <a:xfrm>
            <a:off x="1524000" y="2234133"/>
            <a:ext cx="9144000" cy="2387600"/>
          </a:xfrm>
        </p:spPr>
        <p:txBody>
          <a:bodyPr>
            <a:normAutofit fontScale="90000"/>
          </a:bodyPr>
          <a:lstStyle/>
          <a:p>
            <a:r>
              <a:rPr lang="en-US" dirty="0">
                <a:ea typeface="+mj-lt"/>
                <a:cs typeface="+mj-lt"/>
              </a:rPr>
              <a:t>Digital air quality monitoring as an environmental protection tool in the EU</a:t>
            </a:r>
            <a:endParaRPr lang="pl-PL" dirty="0"/>
          </a:p>
        </p:txBody>
      </p:sp>
      <p:pic>
        <p:nvPicPr>
          <p:cNvPr id="3" name="Slajd1">
            <a:hlinkClick r:id="" action="ppaction://media"/>
            <a:extLst>
              <a:ext uri="{FF2B5EF4-FFF2-40B4-BE49-F238E27FC236}">
                <a16:creationId xmlns:a16="http://schemas.microsoft.com/office/drawing/2014/main" id="{21636B80-D8A8-250B-DAB9-CEC2DD736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2655" y="5526436"/>
            <a:ext cx="730250" cy="730250"/>
          </a:xfrm>
          <a:prstGeom prst="rect">
            <a:avLst/>
          </a:prstGeom>
        </p:spPr>
      </p:pic>
      <p:sp>
        <p:nvSpPr>
          <p:cNvPr id="4" name="TextBox 3">
            <a:extLst>
              <a:ext uri="{FF2B5EF4-FFF2-40B4-BE49-F238E27FC236}">
                <a16:creationId xmlns:a16="http://schemas.microsoft.com/office/drawing/2014/main" id="{00C78D75-66D6-E483-C3CD-C68B757B9078}"/>
              </a:ext>
            </a:extLst>
          </p:cNvPr>
          <p:cNvSpPr txBox="1"/>
          <p:nvPr/>
        </p:nvSpPr>
        <p:spPr>
          <a:xfrm>
            <a:off x="177800" y="5239800"/>
            <a:ext cx="2692400" cy="1477328"/>
          </a:xfrm>
          <a:prstGeom prst="rect">
            <a:avLst/>
          </a:prstGeom>
          <a:noFill/>
        </p:spPr>
        <p:txBody>
          <a:bodyPr wrap="square" rtlCol="0">
            <a:spAutoFit/>
          </a:bodyPr>
          <a:lstStyle/>
          <a:p>
            <a:r>
              <a:rPr lang="en-US" b="1" dirty="0"/>
              <a:t>Authors:</a:t>
            </a:r>
          </a:p>
          <a:p>
            <a:r>
              <a:rPr lang="en-US" dirty="0"/>
              <a:t>Natalia Tryk</a:t>
            </a:r>
          </a:p>
          <a:p>
            <a:r>
              <a:rPr lang="en-US" dirty="0"/>
              <a:t>Małgorzata Socha</a:t>
            </a:r>
          </a:p>
          <a:p>
            <a:r>
              <a:rPr lang="en-US" dirty="0"/>
              <a:t>Magda </a:t>
            </a:r>
            <a:r>
              <a:rPr lang="en-US" dirty="0" err="1"/>
              <a:t>Wojs</a:t>
            </a:r>
            <a:endParaRPr lang="en-US" dirty="0"/>
          </a:p>
          <a:p>
            <a:r>
              <a:rPr lang="en-US" dirty="0"/>
              <a:t>Jan </a:t>
            </a:r>
            <a:r>
              <a:rPr lang="en-US" dirty="0" err="1"/>
              <a:t>Przybyłowski</a:t>
            </a:r>
            <a:endParaRPr lang="en-US" dirty="0"/>
          </a:p>
        </p:txBody>
      </p:sp>
    </p:spTree>
    <p:extLst>
      <p:ext uri="{BB962C8B-B14F-4D97-AF65-F5344CB8AC3E}">
        <p14:creationId xmlns:p14="http://schemas.microsoft.com/office/powerpoint/2010/main" val="1592692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3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073A34-F7FE-E38E-3276-620E50E2C915}"/>
              </a:ext>
            </a:extLst>
          </p:cNvPr>
          <p:cNvSpPr>
            <a:spLocks noGrp="1"/>
          </p:cNvSpPr>
          <p:nvPr>
            <p:ph type="title"/>
          </p:nvPr>
        </p:nvSpPr>
        <p:spPr/>
        <p:txBody>
          <a:bodyPr/>
          <a:lstStyle/>
          <a:p>
            <a:r>
              <a:rPr lang="pl-PL">
                <a:ea typeface="+mj-lt"/>
                <a:cs typeface="+mj-lt"/>
              </a:rPr>
              <a:t>Digital Enabling Technologies</a:t>
            </a:r>
            <a:endParaRPr lang="pl-PL"/>
          </a:p>
        </p:txBody>
      </p:sp>
      <p:sp>
        <p:nvSpPr>
          <p:cNvPr id="3" name="Symbol zastępczy zawartości 2">
            <a:extLst>
              <a:ext uri="{FF2B5EF4-FFF2-40B4-BE49-F238E27FC236}">
                <a16:creationId xmlns:a16="http://schemas.microsoft.com/office/drawing/2014/main" id="{7099B1DE-2CAA-0026-4BD3-F410BF9CF95D}"/>
              </a:ext>
            </a:extLst>
          </p:cNvPr>
          <p:cNvSpPr>
            <a:spLocks noGrp="1"/>
          </p:cNvSpPr>
          <p:nvPr>
            <p:ph idx="1"/>
          </p:nvPr>
        </p:nvSpPr>
        <p:spPr/>
        <p:txBody>
          <a:bodyPr vert="horz" lIns="91440" tIns="45720" rIns="91440" bIns="45720" rtlCol="0" anchor="t">
            <a:normAutofit lnSpcReduction="10000"/>
          </a:bodyPr>
          <a:lstStyle/>
          <a:p>
            <a:r>
              <a:rPr lang="pl-PL" b="1">
                <a:ea typeface="+mn-lt"/>
                <a:cs typeface="+mn-lt"/>
              </a:rPr>
              <a:t>Internet of Things (IoT)</a:t>
            </a:r>
            <a:r>
              <a:rPr lang="pl-PL">
                <a:ea typeface="+mn-lt"/>
                <a:cs typeface="+mn-lt"/>
              </a:rPr>
              <a:t> - distributed sensor networks delivering continuous, hyper-local air quality measurements,</a:t>
            </a:r>
          </a:p>
          <a:p>
            <a:r>
              <a:rPr lang="pl-PL" b="1">
                <a:ea typeface="+mn-lt"/>
                <a:cs typeface="+mn-lt"/>
              </a:rPr>
              <a:t>Cloud Computing </a:t>
            </a:r>
            <a:r>
              <a:rPr lang="pl-PL">
                <a:ea typeface="+mn-lt"/>
                <a:cs typeface="+mn-lt"/>
              </a:rPr>
              <a:t>– scalable infrastructure for secure data storage, API integrations, and instant processing, </a:t>
            </a:r>
          </a:p>
          <a:p>
            <a:r>
              <a:rPr lang="pl-PL" b="1">
                <a:ea typeface="+mn-lt"/>
                <a:cs typeface="+mn-lt"/>
              </a:rPr>
              <a:t>Big Data</a:t>
            </a:r>
            <a:r>
              <a:rPr lang="pl-PL">
                <a:ea typeface="+mn-lt"/>
                <a:cs typeface="+mn-lt"/>
              </a:rPr>
              <a:t> - analytical engines processing massive datasets to identify pollution clusters and trends,</a:t>
            </a:r>
          </a:p>
          <a:p>
            <a:r>
              <a:rPr lang="pl-PL" b="1">
                <a:ea typeface="+mn-lt"/>
                <a:cs typeface="+mn-lt"/>
              </a:rPr>
              <a:t>Artificial Intelligence (AI)</a:t>
            </a:r>
            <a:r>
              <a:rPr lang="pl-PL">
                <a:ea typeface="+mn-lt"/>
                <a:cs typeface="+mn-lt"/>
              </a:rPr>
              <a:t> - machine learning models forecasting smog episodes and optimizing traffic dispersion,</a:t>
            </a:r>
          </a:p>
          <a:p>
            <a:r>
              <a:rPr lang="pl-PL" b="1">
                <a:ea typeface="+mn-lt"/>
                <a:cs typeface="+mn-lt"/>
              </a:rPr>
              <a:t>Mobile Applications </a:t>
            </a:r>
            <a:r>
              <a:rPr lang="pl-PL">
                <a:ea typeface="+mn-lt"/>
                <a:cs typeface="+mn-lt"/>
              </a:rPr>
              <a:t>- user-friendly portals democratizing public access to real-time local air pollution indices. </a:t>
            </a:r>
            <a:endParaRPr lang="pl-PL"/>
          </a:p>
        </p:txBody>
      </p:sp>
      <p:pic>
        <p:nvPicPr>
          <p:cNvPr id="4" name="10.m4a">
            <a:hlinkClick r:id="" action="ppaction://media"/>
            <a:extLst>
              <a:ext uri="{FF2B5EF4-FFF2-40B4-BE49-F238E27FC236}">
                <a16:creationId xmlns:a16="http://schemas.microsoft.com/office/drawing/2014/main" id="{6EDC6B70-C043-C0E5-EA07-012D781EC2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6563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B4CE4C-D009-5ABE-00DE-D8E86611D7D0}"/>
              </a:ext>
            </a:extLst>
          </p:cNvPr>
          <p:cNvSpPr>
            <a:spLocks noGrp="1"/>
          </p:cNvSpPr>
          <p:nvPr>
            <p:ph type="title"/>
          </p:nvPr>
        </p:nvSpPr>
        <p:spPr/>
        <p:txBody>
          <a:bodyPr/>
          <a:lstStyle/>
          <a:p>
            <a:r>
              <a:rPr lang="en-US"/>
              <a:t>Air Quality Monitoring Systems</a:t>
            </a:r>
            <a:endParaRPr lang="pl-PL"/>
          </a:p>
        </p:txBody>
      </p:sp>
      <p:sp>
        <p:nvSpPr>
          <p:cNvPr id="3" name="Symbol zastępczy zawartości 2">
            <a:extLst>
              <a:ext uri="{FF2B5EF4-FFF2-40B4-BE49-F238E27FC236}">
                <a16:creationId xmlns:a16="http://schemas.microsoft.com/office/drawing/2014/main" id="{27A6D51F-04F1-9186-2C4D-35DC4C6B33A5}"/>
              </a:ext>
            </a:extLst>
          </p:cNvPr>
          <p:cNvSpPr>
            <a:spLocks noGrp="1"/>
          </p:cNvSpPr>
          <p:nvPr>
            <p:ph idx="1"/>
          </p:nvPr>
        </p:nvSpPr>
        <p:spPr/>
        <p:txBody>
          <a:bodyPr>
            <a:normAutofit lnSpcReduction="10000"/>
          </a:bodyPr>
          <a:lstStyle/>
          <a:p>
            <a:r>
              <a:rPr lang="en-US" b="1" dirty="0"/>
              <a:t>How do monitoring systems work?</a:t>
            </a:r>
          </a:p>
          <a:p>
            <a:r>
              <a:rPr lang="en-US" dirty="0"/>
              <a:t>Air quality monitoring systems collect data from sensors installed in cities, industrial areas, and residential zones. The collected information is transmitted in real time to online platforms and mobile applications.</a:t>
            </a:r>
          </a:p>
          <a:p>
            <a:r>
              <a:rPr lang="en-US" b="1" dirty="0"/>
              <a:t>Key functions:</a:t>
            </a:r>
          </a:p>
          <a:p>
            <a:r>
              <a:rPr lang="en-US" dirty="0"/>
              <a:t>Measuring pollutant concentrations (PM2.5, PM10, NO₂, O₃) </a:t>
            </a:r>
          </a:p>
          <a:p>
            <a:r>
              <a:rPr lang="en-US" dirty="0"/>
              <a:t>Collecting and storing environmental data </a:t>
            </a:r>
          </a:p>
          <a:p>
            <a:r>
              <a:rPr lang="en-US" dirty="0"/>
              <a:t>Providing real-time air quality information </a:t>
            </a:r>
          </a:p>
          <a:p>
            <a:r>
              <a:rPr lang="en-US" dirty="0"/>
              <a:t>Supporting decision-making by authorities</a:t>
            </a:r>
          </a:p>
          <a:p>
            <a:endParaRPr lang="pl-PL" dirty="0"/>
          </a:p>
        </p:txBody>
      </p:sp>
      <p:pic>
        <p:nvPicPr>
          <p:cNvPr id="4" name="slajd 11.m4a">
            <a:hlinkClick r:id="" action="ppaction://media"/>
            <a:extLst>
              <a:ext uri="{FF2B5EF4-FFF2-40B4-BE49-F238E27FC236}">
                <a16:creationId xmlns:a16="http://schemas.microsoft.com/office/drawing/2014/main" id="{CEBB744E-E374-F2F3-FB68-2978534FC1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2761"/>
            <a:ext cx="812800" cy="812800"/>
          </a:xfrm>
          <a:prstGeom prst="rect">
            <a:avLst/>
          </a:prstGeom>
        </p:spPr>
      </p:pic>
    </p:spTree>
    <p:extLst>
      <p:ext uri="{BB962C8B-B14F-4D97-AF65-F5344CB8AC3E}">
        <p14:creationId xmlns:p14="http://schemas.microsoft.com/office/powerpoint/2010/main" val="327535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7C3BB-3978-CDB2-94C8-02B4983FFF23}"/>
              </a:ext>
            </a:extLst>
          </p:cNvPr>
          <p:cNvSpPr>
            <a:spLocks noGrp="1"/>
          </p:cNvSpPr>
          <p:nvPr>
            <p:ph type="title"/>
          </p:nvPr>
        </p:nvSpPr>
        <p:spPr/>
        <p:txBody>
          <a:bodyPr/>
          <a:lstStyle/>
          <a:p>
            <a:r>
              <a:rPr lang="en-US" dirty="0" err="1"/>
              <a:t>Airly</a:t>
            </a:r>
            <a:r>
              <a:rPr lang="en-US" dirty="0"/>
              <a:t> Monitoring Network</a:t>
            </a:r>
          </a:p>
        </p:txBody>
      </p:sp>
      <p:sp>
        <p:nvSpPr>
          <p:cNvPr id="3" name="Content Placeholder 2">
            <a:extLst>
              <a:ext uri="{FF2B5EF4-FFF2-40B4-BE49-F238E27FC236}">
                <a16:creationId xmlns:a16="http://schemas.microsoft.com/office/drawing/2014/main" id="{86B6CFBB-0C40-5B30-59FD-5BA9333F9331}"/>
              </a:ext>
            </a:extLst>
          </p:cNvPr>
          <p:cNvSpPr>
            <a:spLocks noGrp="1"/>
          </p:cNvSpPr>
          <p:nvPr>
            <p:ph idx="1"/>
          </p:nvPr>
        </p:nvSpPr>
        <p:spPr>
          <a:xfrm>
            <a:off x="838200" y="1825625"/>
            <a:ext cx="5950527" cy="4351338"/>
          </a:xfrm>
        </p:spPr>
        <p:txBody>
          <a:bodyPr>
            <a:normAutofit fontScale="70000" lnSpcReduction="20000"/>
          </a:bodyPr>
          <a:lstStyle/>
          <a:p>
            <a:r>
              <a:rPr lang="en-US" b="1" dirty="0"/>
              <a:t>What is </a:t>
            </a:r>
            <a:r>
              <a:rPr lang="en-US" b="1" dirty="0" err="1"/>
              <a:t>Airly</a:t>
            </a:r>
            <a:r>
              <a:rPr lang="en-US" b="1" dirty="0"/>
              <a:t>?</a:t>
            </a:r>
          </a:p>
          <a:p>
            <a:r>
              <a:rPr lang="en-US" dirty="0" err="1"/>
              <a:t>Airly</a:t>
            </a:r>
            <a:r>
              <a:rPr lang="en-US" dirty="0"/>
              <a:t> is a Polish company that operates a network of air quality sensors across Europe.</a:t>
            </a:r>
          </a:p>
          <a:p>
            <a:r>
              <a:rPr lang="en-US" b="1" dirty="0"/>
              <a:t>Main features:</a:t>
            </a:r>
          </a:p>
          <a:p>
            <a:r>
              <a:rPr lang="en-US" dirty="0"/>
              <a:t>Real-time air quality measurements </a:t>
            </a:r>
          </a:p>
          <a:p>
            <a:r>
              <a:rPr lang="en-US" dirty="0"/>
              <a:t>Interactive pollution maps </a:t>
            </a:r>
          </a:p>
          <a:p>
            <a:r>
              <a:rPr lang="en-US" dirty="0"/>
              <a:t>Mobile and web applications </a:t>
            </a:r>
          </a:p>
          <a:p>
            <a:r>
              <a:rPr lang="en-US" dirty="0"/>
              <a:t>Air quality forecasts and alerts </a:t>
            </a:r>
          </a:p>
          <a:p>
            <a:r>
              <a:rPr lang="en-US" b="1" dirty="0"/>
              <a:t>Benefits:</a:t>
            </a:r>
          </a:p>
          <a:p>
            <a:r>
              <a:rPr lang="en-US" dirty="0"/>
              <a:t>Easy access to environmental data </a:t>
            </a:r>
          </a:p>
          <a:p>
            <a:r>
              <a:rPr lang="en-US" dirty="0"/>
              <a:t>Increased public awareness </a:t>
            </a:r>
          </a:p>
          <a:p>
            <a:r>
              <a:rPr lang="en-US" dirty="0"/>
              <a:t>Support for local governments and researchers </a:t>
            </a:r>
          </a:p>
          <a:p>
            <a:pPr marL="0" indent="0">
              <a:buNone/>
            </a:pPr>
            <a:endParaRPr lang="en-US" dirty="0"/>
          </a:p>
        </p:txBody>
      </p:sp>
      <p:pic>
        <p:nvPicPr>
          <p:cNvPr id="4" name="slajd 12.m4a">
            <a:hlinkClick r:id="" action="ppaction://media"/>
            <a:extLst>
              <a:ext uri="{FF2B5EF4-FFF2-40B4-BE49-F238E27FC236}">
                <a16:creationId xmlns:a16="http://schemas.microsoft.com/office/drawing/2014/main" id="{261123B2-ECDA-F2FE-ED9A-8B017FF651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556617"/>
            <a:ext cx="812800" cy="812800"/>
          </a:xfrm>
          <a:prstGeom prst="rect">
            <a:avLst/>
          </a:prstGeom>
        </p:spPr>
      </p:pic>
      <p:pic>
        <p:nvPicPr>
          <p:cNvPr id="5" name="Picture 4">
            <a:extLst>
              <a:ext uri="{FF2B5EF4-FFF2-40B4-BE49-F238E27FC236}">
                <a16:creationId xmlns:a16="http://schemas.microsoft.com/office/drawing/2014/main" id="{EF6BED65-68E0-E490-33A3-BF464242B332}"/>
              </a:ext>
            </a:extLst>
          </p:cNvPr>
          <p:cNvPicPr>
            <a:picLocks noChangeAspect="1"/>
          </p:cNvPicPr>
          <p:nvPr/>
        </p:nvPicPr>
        <p:blipFill>
          <a:blip r:embed="rId5"/>
          <a:srcRect r="25303"/>
          <a:stretch>
            <a:fillRect/>
          </a:stretch>
        </p:blipFill>
        <p:spPr>
          <a:xfrm>
            <a:off x="6788727" y="681037"/>
            <a:ext cx="5353829" cy="4120416"/>
          </a:xfrm>
          <a:prstGeom prst="rect">
            <a:avLst/>
          </a:prstGeom>
        </p:spPr>
      </p:pic>
      <p:sp>
        <p:nvSpPr>
          <p:cNvPr id="7" name="TextBox 6">
            <a:extLst>
              <a:ext uri="{FF2B5EF4-FFF2-40B4-BE49-F238E27FC236}">
                <a16:creationId xmlns:a16="http://schemas.microsoft.com/office/drawing/2014/main" id="{C23A7841-1CB5-029E-57A9-12DFAAB69986}"/>
              </a:ext>
            </a:extLst>
          </p:cNvPr>
          <p:cNvSpPr txBox="1"/>
          <p:nvPr/>
        </p:nvSpPr>
        <p:spPr>
          <a:xfrm>
            <a:off x="6788727" y="4809703"/>
            <a:ext cx="6096000" cy="369332"/>
          </a:xfrm>
          <a:prstGeom prst="rect">
            <a:avLst/>
          </a:prstGeom>
          <a:noFill/>
        </p:spPr>
        <p:txBody>
          <a:bodyPr wrap="square">
            <a:spAutoFit/>
          </a:bodyPr>
          <a:lstStyle/>
          <a:p>
            <a:r>
              <a:rPr lang="en-US" dirty="0"/>
              <a:t>https://</a:t>
            </a:r>
            <a:r>
              <a:rPr lang="en-US" dirty="0" err="1"/>
              <a:t>airly.org</a:t>
            </a:r>
            <a:r>
              <a:rPr lang="en-US" dirty="0"/>
              <a:t>/map/pl/</a:t>
            </a:r>
          </a:p>
        </p:txBody>
      </p:sp>
    </p:spTree>
    <p:extLst>
      <p:ext uri="{BB962C8B-B14F-4D97-AF65-F5344CB8AC3E}">
        <p14:creationId xmlns:p14="http://schemas.microsoft.com/office/powerpoint/2010/main" val="280876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BB54-0DEA-8687-3AB9-66C17B021163}"/>
              </a:ext>
            </a:extLst>
          </p:cNvPr>
          <p:cNvSpPr>
            <a:spLocks noGrp="1"/>
          </p:cNvSpPr>
          <p:nvPr>
            <p:ph type="title"/>
          </p:nvPr>
        </p:nvSpPr>
        <p:spPr/>
        <p:txBody>
          <a:bodyPr/>
          <a:lstStyle/>
          <a:p>
            <a:r>
              <a:rPr lang="en-US" dirty="0"/>
              <a:t>Smart Cities and Air Quality Monitoring</a:t>
            </a:r>
          </a:p>
        </p:txBody>
      </p:sp>
      <p:sp>
        <p:nvSpPr>
          <p:cNvPr id="3" name="Content Placeholder 2">
            <a:extLst>
              <a:ext uri="{FF2B5EF4-FFF2-40B4-BE49-F238E27FC236}">
                <a16:creationId xmlns:a16="http://schemas.microsoft.com/office/drawing/2014/main" id="{49704E0B-6520-BE9E-5037-E783A2A87D81}"/>
              </a:ext>
            </a:extLst>
          </p:cNvPr>
          <p:cNvSpPr>
            <a:spLocks noGrp="1"/>
          </p:cNvSpPr>
          <p:nvPr>
            <p:ph idx="1"/>
          </p:nvPr>
        </p:nvSpPr>
        <p:spPr/>
        <p:txBody>
          <a:bodyPr>
            <a:normAutofit fontScale="92500" lnSpcReduction="10000"/>
          </a:bodyPr>
          <a:lstStyle/>
          <a:p>
            <a:r>
              <a:rPr lang="en-US" sz="2400" b="1" dirty="0"/>
              <a:t>Monitoring in Smart Cities</a:t>
            </a:r>
          </a:p>
          <a:p>
            <a:r>
              <a:rPr lang="en-US" sz="2400" dirty="0"/>
              <a:t>Modern cities use digital technologies to improve environmental management and public health.</a:t>
            </a:r>
          </a:p>
          <a:p>
            <a:r>
              <a:rPr lang="en-US" sz="2400" b="1" dirty="0"/>
              <a:t>Examples of smart solutions:</a:t>
            </a:r>
          </a:p>
          <a:p>
            <a:r>
              <a:rPr lang="en-US" sz="2400" dirty="0"/>
              <a:t>IoT-based sensor networks </a:t>
            </a:r>
          </a:p>
          <a:p>
            <a:r>
              <a:rPr lang="en-US" sz="2400" dirty="0"/>
              <a:t>AI-powered pollution forecasting </a:t>
            </a:r>
          </a:p>
          <a:p>
            <a:r>
              <a:rPr lang="en-US" sz="2400" dirty="0"/>
              <a:t>Automated alerts for residents </a:t>
            </a:r>
          </a:p>
          <a:p>
            <a:r>
              <a:rPr lang="en-US" sz="2400" dirty="0"/>
              <a:t>Integration with urban planning systems </a:t>
            </a:r>
          </a:p>
          <a:p>
            <a:r>
              <a:rPr lang="en-US" sz="2400" b="1" dirty="0"/>
              <a:t>Why is it important?</a:t>
            </a:r>
          </a:p>
          <a:p>
            <a:r>
              <a:rPr lang="en-US" sz="2400" dirty="0"/>
              <a:t>Smart monitoring systems help cities respond faster to pollution events and develop more effective environmental policies.</a:t>
            </a:r>
          </a:p>
          <a:p>
            <a:pPr marL="0" indent="0">
              <a:buNone/>
            </a:pPr>
            <a:endParaRPr lang="en-US" sz="2400" dirty="0"/>
          </a:p>
        </p:txBody>
      </p:sp>
      <p:pic>
        <p:nvPicPr>
          <p:cNvPr id="4" name="13.m4a">
            <a:hlinkClick r:id="" action="ppaction://media"/>
            <a:extLst>
              <a:ext uri="{FF2B5EF4-FFF2-40B4-BE49-F238E27FC236}">
                <a16:creationId xmlns:a16="http://schemas.microsoft.com/office/drawing/2014/main" id="{D7420875-D152-40F6-8E67-149584267D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pic>
        <p:nvPicPr>
          <p:cNvPr id="1026" name="Picture 2" descr="Popyt na technologie smart city będzie tylko wzrastał">
            <a:extLst>
              <a:ext uri="{FF2B5EF4-FFF2-40B4-BE49-F238E27FC236}">
                <a16:creationId xmlns:a16="http://schemas.microsoft.com/office/drawing/2014/main" id="{39871B81-122C-CC40-AF79-9321D3738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666" y="2550060"/>
            <a:ext cx="4495800" cy="236029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FE2460-54EE-A11E-4A63-1FABB4B58256}"/>
              </a:ext>
            </a:extLst>
          </p:cNvPr>
          <p:cNvSpPr txBox="1"/>
          <p:nvPr/>
        </p:nvSpPr>
        <p:spPr>
          <a:xfrm>
            <a:off x="6468533" y="4910355"/>
            <a:ext cx="5012267" cy="215444"/>
          </a:xfrm>
          <a:prstGeom prst="rect">
            <a:avLst/>
          </a:prstGeom>
          <a:noFill/>
        </p:spPr>
        <p:txBody>
          <a:bodyPr wrap="square">
            <a:spAutoFit/>
          </a:bodyPr>
          <a:lstStyle/>
          <a:p>
            <a:r>
              <a:rPr lang="en-US" sz="800" dirty="0"/>
              <a:t>https://</a:t>
            </a:r>
            <a:r>
              <a:rPr lang="en-US" sz="800" dirty="0" err="1"/>
              <a:t>www.teraz-srodowisko.pl</a:t>
            </a:r>
            <a:r>
              <a:rPr lang="en-US" sz="800" dirty="0"/>
              <a:t>/</a:t>
            </a:r>
            <a:r>
              <a:rPr lang="en-US" sz="800" dirty="0" err="1"/>
              <a:t>aktualnosci</a:t>
            </a:r>
            <a:r>
              <a:rPr lang="en-US" sz="800" dirty="0"/>
              <a:t>/smart-city-popyt-na-technologie-wartosc-rynku-13000.html</a:t>
            </a:r>
          </a:p>
        </p:txBody>
      </p:sp>
    </p:spTree>
    <p:extLst>
      <p:ext uri="{BB962C8B-B14F-4D97-AF65-F5344CB8AC3E}">
        <p14:creationId xmlns:p14="http://schemas.microsoft.com/office/powerpoint/2010/main" val="89974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72B3DE-3BD3-8CD7-FB58-922E65A85670}"/>
              </a:ext>
            </a:extLst>
          </p:cNvPr>
          <p:cNvSpPr>
            <a:spLocks noGrp="1"/>
          </p:cNvSpPr>
          <p:nvPr>
            <p:ph type="title"/>
          </p:nvPr>
        </p:nvSpPr>
        <p:spPr/>
        <p:txBody>
          <a:bodyPr/>
          <a:lstStyle/>
          <a:p>
            <a:r>
              <a:rPr lang="pl-PL">
                <a:ea typeface="+mj-lt"/>
                <a:cs typeface="+mj-lt"/>
              </a:rPr>
              <a:t>Definition of ISO</a:t>
            </a:r>
            <a:endParaRPr lang="pl-PL"/>
          </a:p>
        </p:txBody>
      </p:sp>
      <p:sp>
        <p:nvSpPr>
          <p:cNvPr id="3" name="Symbol zastępczy zawartości 2">
            <a:extLst>
              <a:ext uri="{FF2B5EF4-FFF2-40B4-BE49-F238E27FC236}">
                <a16:creationId xmlns:a16="http://schemas.microsoft.com/office/drawing/2014/main" id="{AF54B295-46E2-21E3-3C93-CC599A2C3648}"/>
              </a:ext>
            </a:extLst>
          </p:cNvPr>
          <p:cNvSpPr>
            <a:spLocks noGrp="1"/>
          </p:cNvSpPr>
          <p:nvPr>
            <p:ph idx="1"/>
          </p:nvPr>
        </p:nvSpPr>
        <p:spPr/>
        <p:txBody>
          <a:bodyPr vert="horz" lIns="91440" tIns="45720" rIns="91440" bIns="45720" rtlCol="0" anchor="t">
            <a:normAutofit fontScale="77500" lnSpcReduction="20000"/>
          </a:bodyPr>
          <a:lstStyle/>
          <a:p>
            <a:pPr>
              <a:buNone/>
            </a:pPr>
            <a:r>
              <a:rPr lang="pl-PL" b="1">
                <a:ea typeface="+mn-lt"/>
                <a:cs typeface="+mn-lt"/>
              </a:rPr>
              <a:t>ISO (International Organization for Standardization)</a:t>
            </a:r>
            <a:r>
              <a:rPr lang="pl-PL">
                <a:ea typeface="+mn-lt"/>
                <a:cs typeface="+mn-lt"/>
              </a:rPr>
              <a:t> is an international organization that develops standards to ensure quality, safety, and consistency across various industries and technologies.</a:t>
            </a:r>
            <a:endParaRPr lang="pl-PL"/>
          </a:p>
          <a:p>
            <a:pPr>
              <a:buNone/>
            </a:pPr>
            <a:endParaRPr lang="pl-PL"/>
          </a:p>
          <a:p>
            <a:pPr>
              <a:buNone/>
            </a:pPr>
            <a:r>
              <a:rPr lang="pl-PL"/>
              <a:t>Why is ISO Important?</a:t>
            </a:r>
          </a:p>
          <a:p>
            <a:pPr>
              <a:buFont typeface="Arial"/>
              <a:buChar char="•"/>
            </a:pPr>
            <a:r>
              <a:rPr lang="pl-PL">
                <a:ea typeface="+mn-lt"/>
                <a:cs typeface="+mn-lt"/>
              </a:rPr>
              <a:t>Standardizes processes and operating methods </a:t>
            </a:r>
            <a:endParaRPr lang="pl-PL"/>
          </a:p>
          <a:p>
            <a:pPr>
              <a:buFont typeface="Arial"/>
              <a:buChar char="•"/>
            </a:pPr>
            <a:r>
              <a:rPr lang="pl-PL">
                <a:ea typeface="+mn-lt"/>
                <a:cs typeface="+mn-lt"/>
              </a:rPr>
              <a:t>Increases data reliability and accuracy </a:t>
            </a:r>
            <a:endParaRPr lang="pl-PL"/>
          </a:p>
          <a:p>
            <a:pPr>
              <a:buFont typeface="Arial"/>
              <a:buChar char="•"/>
            </a:pPr>
            <a:r>
              <a:rPr lang="pl-PL">
                <a:ea typeface="+mn-lt"/>
                <a:cs typeface="+mn-lt"/>
              </a:rPr>
              <a:t>Facilitates international cooperation </a:t>
            </a:r>
            <a:endParaRPr lang="pl-PL"/>
          </a:p>
          <a:p>
            <a:pPr>
              <a:buFont typeface="Arial"/>
              <a:buChar char="•"/>
            </a:pPr>
            <a:r>
              <a:rPr lang="pl-PL">
                <a:ea typeface="+mn-lt"/>
                <a:cs typeface="+mn-lt"/>
              </a:rPr>
              <a:t>Supports innovation and technological development </a:t>
            </a:r>
            <a:endParaRPr lang="pl-PL"/>
          </a:p>
          <a:p>
            <a:pPr indent="0">
              <a:buNone/>
            </a:pPr>
            <a:r>
              <a:rPr lang="pl-PL"/>
              <a:t>Importance for Air Quality Monitoring</a:t>
            </a:r>
          </a:p>
          <a:p>
            <a:pPr>
              <a:buNone/>
            </a:pPr>
            <a:endParaRPr lang="pl-PL">
              <a:ea typeface="+mn-lt"/>
              <a:cs typeface="+mn-lt"/>
            </a:endParaRPr>
          </a:p>
          <a:p>
            <a:pPr>
              <a:buNone/>
            </a:pPr>
            <a:r>
              <a:rPr lang="pl-PL">
                <a:ea typeface="+mn-lt"/>
                <a:cs typeface="+mn-lt"/>
              </a:rPr>
              <a:t>ISO standards help ensure that air quality measurements are accurate, reliable, comparable, and compliant with international standards.</a:t>
            </a:r>
            <a:endParaRPr lang="pl-PL"/>
          </a:p>
          <a:p>
            <a:pPr>
              <a:buNone/>
            </a:pPr>
            <a:endParaRPr lang="pl-PL"/>
          </a:p>
          <a:p>
            <a:pPr marL="0" indent="0">
              <a:buNone/>
            </a:pPr>
            <a:endParaRPr lang="pl-PL"/>
          </a:p>
        </p:txBody>
      </p:sp>
      <p:pic>
        <p:nvPicPr>
          <p:cNvPr id="4" name="14">
            <a:hlinkClick r:id="" action="ppaction://media"/>
            <a:extLst>
              <a:ext uri="{FF2B5EF4-FFF2-40B4-BE49-F238E27FC236}">
                <a16:creationId xmlns:a16="http://schemas.microsoft.com/office/drawing/2014/main" id="{0A04DA33-4F55-3D08-3BD2-754884CF5E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29417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956C1A-7B7A-2E3D-D15C-733E277F8D0B}"/>
              </a:ext>
            </a:extLst>
          </p:cNvPr>
          <p:cNvSpPr>
            <a:spLocks noGrp="1"/>
          </p:cNvSpPr>
          <p:nvPr>
            <p:ph type="title"/>
          </p:nvPr>
        </p:nvSpPr>
        <p:spPr/>
        <p:txBody>
          <a:bodyPr/>
          <a:lstStyle/>
          <a:p>
            <a:r>
              <a:rPr lang="pl-PL">
                <a:ea typeface="+mj-lt"/>
                <a:cs typeface="+mj-lt"/>
              </a:rPr>
              <a:t>ISO Standard Example </a:t>
            </a:r>
            <a:endParaRPr lang="pl-PL"/>
          </a:p>
        </p:txBody>
      </p:sp>
      <p:sp>
        <p:nvSpPr>
          <p:cNvPr id="3" name="Symbol zastępczy zawartości 2">
            <a:extLst>
              <a:ext uri="{FF2B5EF4-FFF2-40B4-BE49-F238E27FC236}">
                <a16:creationId xmlns:a16="http://schemas.microsoft.com/office/drawing/2014/main" id="{E78CF9A2-4582-4D86-A5D5-0518678728FB}"/>
              </a:ext>
            </a:extLst>
          </p:cNvPr>
          <p:cNvSpPr>
            <a:spLocks noGrp="1"/>
          </p:cNvSpPr>
          <p:nvPr>
            <p:ph idx="1"/>
          </p:nvPr>
        </p:nvSpPr>
        <p:spPr/>
        <p:txBody>
          <a:bodyPr vert="horz" lIns="91440" tIns="45720" rIns="91440" bIns="45720" rtlCol="0" anchor="t">
            <a:normAutofit fontScale="70000" lnSpcReduction="20000"/>
          </a:bodyPr>
          <a:lstStyle/>
          <a:p>
            <a:pPr marL="0" indent="0">
              <a:buNone/>
            </a:pPr>
            <a:r>
              <a:rPr lang="pl-PL" dirty="0">
                <a:ea typeface="+mn-lt"/>
                <a:cs typeface="+mn-lt"/>
              </a:rPr>
              <a:t>ISO 14001 – </a:t>
            </a:r>
            <a:r>
              <a:rPr lang="pl-PL" dirty="0" err="1">
                <a:ea typeface="+mn-lt"/>
                <a:cs typeface="+mn-lt"/>
              </a:rPr>
              <a:t>Environmental</a:t>
            </a:r>
            <a:r>
              <a:rPr lang="pl-PL" dirty="0">
                <a:ea typeface="+mn-lt"/>
                <a:cs typeface="+mn-lt"/>
              </a:rPr>
              <a:t> Management System</a:t>
            </a:r>
          </a:p>
          <a:p>
            <a:pPr marL="0" indent="0">
              <a:buNone/>
            </a:pPr>
            <a:r>
              <a:rPr lang="pl-PL" dirty="0" err="1">
                <a:ea typeface="+mn-lt"/>
                <a:cs typeface="+mn-lt"/>
              </a:rPr>
              <a:t>An</a:t>
            </a:r>
            <a:r>
              <a:rPr lang="pl-PL" dirty="0">
                <a:ea typeface="+mn-lt"/>
                <a:cs typeface="+mn-lt"/>
              </a:rPr>
              <a:t> </a:t>
            </a:r>
            <a:r>
              <a:rPr lang="pl-PL" dirty="0" err="1">
                <a:ea typeface="+mn-lt"/>
                <a:cs typeface="+mn-lt"/>
              </a:rPr>
              <a:t>international</a:t>
            </a:r>
            <a:r>
              <a:rPr lang="pl-PL" dirty="0">
                <a:ea typeface="+mn-lt"/>
                <a:cs typeface="+mn-lt"/>
              </a:rPr>
              <a:t> standard </a:t>
            </a:r>
            <a:r>
              <a:rPr lang="pl-PL" dirty="0" err="1">
                <a:ea typeface="+mn-lt"/>
                <a:cs typeface="+mn-lt"/>
              </a:rPr>
              <a:t>that</a:t>
            </a:r>
            <a:r>
              <a:rPr lang="pl-PL" dirty="0">
                <a:ea typeface="+mn-lt"/>
                <a:cs typeface="+mn-lt"/>
              </a:rPr>
              <a:t> </a:t>
            </a:r>
            <a:r>
              <a:rPr lang="pl-PL" dirty="0" err="1">
                <a:ea typeface="+mn-lt"/>
                <a:cs typeface="+mn-lt"/>
              </a:rPr>
              <a:t>defines</a:t>
            </a:r>
            <a:r>
              <a:rPr lang="pl-PL" dirty="0">
                <a:ea typeface="+mn-lt"/>
                <a:cs typeface="+mn-lt"/>
              </a:rPr>
              <a:t> the </a:t>
            </a:r>
            <a:r>
              <a:rPr lang="pl-PL" dirty="0" err="1">
                <a:ea typeface="+mn-lt"/>
                <a:cs typeface="+mn-lt"/>
              </a:rPr>
              <a:t>principles</a:t>
            </a:r>
            <a:r>
              <a:rPr lang="pl-PL" dirty="0">
                <a:ea typeface="+mn-lt"/>
                <a:cs typeface="+mn-lt"/>
              </a:rPr>
              <a:t> for </a:t>
            </a:r>
            <a:r>
              <a:rPr lang="pl-PL" dirty="0" err="1">
                <a:ea typeface="+mn-lt"/>
                <a:cs typeface="+mn-lt"/>
              </a:rPr>
              <a:t>managing</a:t>
            </a:r>
            <a:r>
              <a:rPr lang="pl-PL" dirty="0">
                <a:ea typeface="+mn-lt"/>
                <a:cs typeface="+mn-lt"/>
              </a:rPr>
              <a:t> </a:t>
            </a:r>
            <a:r>
              <a:rPr lang="pl-PL" dirty="0" err="1">
                <a:ea typeface="+mn-lt"/>
                <a:cs typeface="+mn-lt"/>
              </a:rPr>
              <a:t>an</a:t>
            </a:r>
            <a:r>
              <a:rPr lang="pl-PL" dirty="0">
                <a:ea typeface="+mn-lt"/>
                <a:cs typeface="+mn-lt"/>
              </a:rPr>
              <a:t> </a:t>
            </a:r>
            <a:r>
              <a:rPr lang="pl-PL" dirty="0" err="1">
                <a:ea typeface="+mn-lt"/>
                <a:cs typeface="+mn-lt"/>
              </a:rPr>
              <a:t>organization's</a:t>
            </a:r>
            <a:r>
              <a:rPr lang="pl-PL" dirty="0">
                <a:ea typeface="+mn-lt"/>
                <a:cs typeface="+mn-lt"/>
              </a:rPr>
              <a:t> </a:t>
            </a:r>
            <a:r>
              <a:rPr lang="pl-PL" dirty="0" err="1">
                <a:ea typeface="+mn-lt"/>
                <a:cs typeface="+mn-lt"/>
              </a:rPr>
              <a:t>environmental</a:t>
            </a:r>
            <a:r>
              <a:rPr lang="pl-PL" dirty="0">
                <a:ea typeface="+mn-lt"/>
                <a:cs typeface="+mn-lt"/>
              </a:rPr>
              <a:t> </a:t>
            </a:r>
            <a:r>
              <a:rPr lang="pl-PL" dirty="0" err="1">
                <a:ea typeface="+mn-lt"/>
                <a:cs typeface="+mn-lt"/>
              </a:rPr>
              <a:t>impact</a:t>
            </a:r>
            <a:r>
              <a:rPr lang="pl-PL" dirty="0">
                <a:ea typeface="+mn-lt"/>
                <a:cs typeface="+mn-lt"/>
              </a:rPr>
              <a:t>.</a:t>
            </a:r>
          </a:p>
          <a:p>
            <a:pPr>
              <a:buNone/>
            </a:pPr>
            <a:r>
              <a:rPr lang="pl-PL" dirty="0"/>
              <a:t>Application in </a:t>
            </a:r>
            <a:r>
              <a:rPr lang="pl-PL" dirty="0" err="1"/>
              <a:t>Combating</a:t>
            </a:r>
            <a:r>
              <a:rPr lang="pl-PL" dirty="0"/>
              <a:t> Smog</a:t>
            </a:r>
          </a:p>
          <a:p>
            <a:pPr>
              <a:buFont typeface="Arial"/>
              <a:buChar char="•"/>
            </a:pPr>
            <a:r>
              <a:rPr lang="pl-PL" dirty="0">
                <a:ea typeface="+mn-lt"/>
                <a:cs typeface="+mn-lt"/>
              </a:rPr>
              <a:t>Monitoring </a:t>
            </a:r>
            <a:r>
              <a:rPr lang="pl-PL" dirty="0" err="1">
                <a:ea typeface="+mn-lt"/>
                <a:cs typeface="+mn-lt"/>
              </a:rPr>
              <a:t>pollutant</a:t>
            </a:r>
            <a:r>
              <a:rPr lang="pl-PL" dirty="0">
                <a:ea typeface="+mn-lt"/>
                <a:cs typeface="+mn-lt"/>
              </a:rPr>
              <a:t> </a:t>
            </a:r>
            <a:r>
              <a:rPr lang="pl-PL" dirty="0" err="1">
                <a:ea typeface="+mn-lt"/>
                <a:cs typeface="+mn-lt"/>
              </a:rPr>
              <a:t>emissions</a:t>
            </a:r>
            <a:r>
              <a:rPr lang="pl-PL" dirty="0">
                <a:ea typeface="+mn-lt"/>
                <a:cs typeface="+mn-lt"/>
              </a:rPr>
              <a:t> </a:t>
            </a:r>
            <a:endParaRPr lang="pl-PL" dirty="0"/>
          </a:p>
          <a:p>
            <a:pPr>
              <a:buFont typeface="Arial"/>
              <a:buChar char="•"/>
            </a:pPr>
            <a:r>
              <a:rPr lang="pl-PL" dirty="0" err="1">
                <a:ea typeface="+mn-lt"/>
                <a:cs typeface="+mn-lt"/>
              </a:rPr>
              <a:t>Reducing</a:t>
            </a:r>
            <a:r>
              <a:rPr lang="pl-PL" dirty="0">
                <a:ea typeface="+mn-lt"/>
                <a:cs typeface="+mn-lt"/>
              </a:rPr>
              <a:t> the </a:t>
            </a:r>
            <a:r>
              <a:rPr lang="pl-PL" dirty="0" err="1">
                <a:ea typeface="+mn-lt"/>
                <a:cs typeface="+mn-lt"/>
              </a:rPr>
              <a:t>environmental</a:t>
            </a:r>
            <a:r>
              <a:rPr lang="pl-PL" dirty="0">
                <a:ea typeface="+mn-lt"/>
                <a:cs typeface="+mn-lt"/>
              </a:rPr>
              <a:t> </a:t>
            </a:r>
            <a:r>
              <a:rPr lang="pl-PL" dirty="0" err="1">
                <a:ea typeface="+mn-lt"/>
                <a:cs typeface="+mn-lt"/>
              </a:rPr>
              <a:t>impact</a:t>
            </a:r>
            <a:r>
              <a:rPr lang="pl-PL" dirty="0">
                <a:ea typeface="+mn-lt"/>
                <a:cs typeface="+mn-lt"/>
              </a:rPr>
              <a:t> of </a:t>
            </a:r>
            <a:r>
              <a:rPr lang="pl-PL" dirty="0" err="1">
                <a:ea typeface="+mn-lt"/>
                <a:cs typeface="+mn-lt"/>
              </a:rPr>
              <a:t>activities</a:t>
            </a:r>
            <a:r>
              <a:rPr lang="pl-PL" dirty="0">
                <a:ea typeface="+mn-lt"/>
                <a:cs typeface="+mn-lt"/>
              </a:rPr>
              <a:t> and </a:t>
            </a:r>
            <a:r>
              <a:rPr lang="pl-PL" dirty="0" err="1">
                <a:ea typeface="+mn-lt"/>
                <a:cs typeface="+mn-lt"/>
              </a:rPr>
              <a:t>operations</a:t>
            </a:r>
            <a:r>
              <a:rPr lang="pl-PL" dirty="0">
                <a:ea typeface="+mn-lt"/>
                <a:cs typeface="+mn-lt"/>
              </a:rPr>
              <a:t> </a:t>
            </a:r>
            <a:endParaRPr lang="pl-PL" dirty="0"/>
          </a:p>
          <a:p>
            <a:pPr>
              <a:buFont typeface="Arial"/>
              <a:buChar char="•"/>
            </a:pPr>
            <a:r>
              <a:rPr lang="pl-PL" dirty="0">
                <a:ea typeface="+mn-lt"/>
                <a:cs typeface="+mn-lt"/>
              </a:rPr>
              <a:t>Planning </a:t>
            </a:r>
            <a:r>
              <a:rPr lang="pl-PL" dirty="0" err="1">
                <a:ea typeface="+mn-lt"/>
                <a:cs typeface="+mn-lt"/>
              </a:rPr>
              <a:t>environmentally</a:t>
            </a:r>
            <a:r>
              <a:rPr lang="pl-PL" dirty="0">
                <a:ea typeface="+mn-lt"/>
                <a:cs typeface="+mn-lt"/>
              </a:rPr>
              <a:t> </a:t>
            </a:r>
            <a:r>
              <a:rPr lang="pl-PL" dirty="0" err="1">
                <a:ea typeface="+mn-lt"/>
                <a:cs typeface="+mn-lt"/>
              </a:rPr>
              <a:t>friendly</a:t>
            </a:r>
            <a:r>
              <a:rPr lang="pl-PL" dirty="0">
                <a:ea typeface="+mn-lt"/>
                <a:cs typeface="+mn-lt"/>
              </a:rPr>
              <a:t> </a:t>
            </a:r>
            <a:r>
              <a:rPr lang="pl-PL" dirty="0" err="1">
                <a:ea typeface="+mn-lt"/>
                <a:cs typeface="+mn-lt"/>
              </a:rPr>
              <a:t>initiatives</a:t>
            </a:r>
            <a:r>
              <a:rPr lang="pl-PL" dirty="0">
                <a:ea typeface="+mn-lt"/>
                <a:cs typeface="+mn-lt"/>
              </a:rPr>
              <a:t> </a:t>
            </a:r>
            <a:endParaRPr lang="pl-PL" dirty="0"/>
          </a:p>
          <a:p>
            <a:pPr>
              <a:buFont typeface="Arial"/>
              <a:buChar char="•"/>
            </a:pPr>
            <a:r>
              <a:rPr lang="pl-PL" dirty="0" err="1">
                <a:ea typeface="+mn-lt"/>
                <a:cs typeface="+mn-lt"/>
              </a:rPr>
              <a:t>Supporting</a:t>
            </a:r>
            <a:r>
              <a:rPr lang="pl-PL" dirty="0">
                <a:ea typeface="+mn-lt"/>
                <a:cs typeface="+mn-lt"/>
              </a:rPr>
              <a:t> </a:t>
            </a:r>
            <a:r>
              <a:rPr lang="pl-PL" dirty="0" err="1">
                <a:ea typeface="+mn-lt"/>
                <a:cs typeface="+mn-lt"/>
              </a:rPr>
              <a:t>sustainable</a:t>
            </a:r>
            <a:r>
              <a:rPr lang="pl-PL" dirty="0">
                <a:ea typeface="+mn-lt"/>
                <a:cs typeface="+mn-lt"/>
              </a:rPr>
              <a:t> development </a:t>
            </a:r>
            <a:r>
              <a:rPr lang="pl-PL" dirty="0" err="1">
                <a:ea typeface="+mn-lt"/>
                <a:cs typeface="+mn-lt"/>
              </a:rPr>
              <a:t>policies</a:t>
            </a:r>
            <a:r>
              <a:rPr lang="pl-PL" dirty="0">
                <a:ea typeface="+mn-lt"/>
                <a:cs typeface="+mn-lt"/>
              </a:rPr>
              <a:t> </a:t>
            </a:r>
            <a:endParaRPr lang="pl-PL" dirty="0"/>
          </a:p>
          <a:p>
            <a:pPr marL="0" indent="0">
              <a:buNone/>
            </a:pPr>
            <a:endParaRPr lang="pl-PL" dirty="0"/>
          </a:p>
          <a:p>
            <a:pPr marL="0" indent="0">
              <a:buNone/>
            </a:pPr>
            <a:r>
              <a:rPr lang="pl-PL" sz="2700" dirty="0" err="1"/>
              <a:t>Benefits</a:t>
            </a:r>
            <a:endParaRPr lang="pl-PL" dirty="0"/>
          </a:p>
          <a:p>
            <a:pPr>
              <a:buFont typeface="Arial"/>
              <a:buChar char="•"/>
            </a:pPr>
            <a:r>
              <a:rPr lang="pl-PL" dirty="0" err="1"/>
              <a:t>Improved</a:t>
            </a:r>
            <a:r>
              <a:rPr lang="pl-PL" dirty="0"/>
              <a:t> </a:t>
            </a:r>
            <a:r>
              <a:rPr lang="pl-PL" dirty="0" err="1"/>
              <a:t>environmental</a:t>
            </a:r>
            <a:r>
              <a:rPr lang="pl-PL" dirty="0"/>
              <a:t> </a:t>
            </a:r>
            <a:r>
              <a:rPr lang="pl-PL" dirty="0" err="1"/>
              <a:t>protection</a:t>
            </a:r>
            <a:endParaRPr lang="pl-PL" dirty="0"/>
          </a:p>
          <a:p>
            <a:pPr>
              <a:buFont typeface="Arial"/>
              <a:buChar char="•"/>
            </a:pPr>
            <a:r>
              <a:rPr lang="pl-PL" dirty="0"/>
              <a:t> </a:t>
            </a:r>
            <a:r>
              <a:rPr lang="pl-PL" dirty="0" err="1"/>
              <a:t>Compliance</a:t>
            </a:r>
            <a:r>
              <a:rPr lang="pl-PL" dirty="0"/>
              <a:t> with </a:t>
            </a:r>
            <a:r>
              <a:rPr lang="pl-PL" dirty="0" err="1"/>
              <a:t>European</a:t>
            </a:r>
            <a:r>
              <a:rPr lang="pl-PL" dirty="0"/>
              <a:t> Union </a:t>
            </a:r>
            <a:r>
              <a:rPr lang="pl-PL" dirty="0" err="1"/>
              <a:t>requirements</a:t>
            </a:r>
            <a:endParaRPr lang="pl-PL" dirty="0"/>
          </a:p>
          <a:p>
            <a:pPr>
              <a:buFont typeface="Arial"/>
              <a:buChar char="•"/>
            </a:pPr>
            <a:r>
              <a:rPr lang="pl-PL" dirty="0" err="1"/>
              <a:t>Increased</a:t>
            </a:r>
            <a:r>
              <a:rPr lang="pl-PL" dirty="0"/>
              <a:t> </a:t>
            </a:r>
            <a:r>
              <a:rPr lang="pl-PL" dirty="0" err="1"/>
              <a:t>environmental</a:t>
            </a:r>
            <a:r>
              <a:rPr lang="pl-PL" dirty="0"/>
              <a:t> </a:t>
            </a:r>
            <a:r>
              <a:rPr lang="pl-PL" dirty="0" err="1"/>
              <a:t>awareness</a:t>
            </a:r>
            <a:endParaRPr lang="pl-PL" dirty="0"/>
          </a:p>
          <a:p>
            <a:pPr marL="0" indent="0">
              <a:buNone/>
            </a:pPr>
            <a:endParaRPr lang="pl-PL" dirty="0"/>
          </a:p>
        </p:txBody>
      </p:sp>
      <p:pic>
        <p:nvPicPr>
          <p:cNvPr id="4" name="ISO14001">
            <a:hlinkClick r:id="" action="ppaction://media"/>
            <a:extLst>
              <a:ext uri="{FF2B5EF4-FFF2-40B4-BE49-F238E27FC236}">
                <a16:creationId xmlns:a16="http://schemas.microsoft.com/office/drawing/2014/main" id="{03D90CDA-9622-5314-3937-722CE0CAF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6616" y="5749779"/>
            <a:ext cx="854368" cy="854368"/>
          </a:xfrm>
          <a:prstGeom prst="rect">
            <a:avLst/>
          </a:prstGeom>
        </p:spPr>
      </p:pic>
    </p:spTree>
    <p:extLst>
      <p:ext uri="{BB962C8B-B14F-4D97-AF65-F5344CB8AC3E}">
        <p14:creationId xmlns:p14="http://schemas.microsoft.com/office/powerpoint/2010/main" val="13221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86C92E-996C-5945-F130-FC7BBF962A3F}"/>
              </a:ext>
            </a:extLst>
          </p:cNvPr>
          <p:cNvSpPr>
            <a:spLocks noGrp="1"/>
          </p:cNvSpPr>
          <p:nvPr>
            <p:ph type="title"/>
          </p:nvPr>
        </p:nvSpPr>
        <p:spPr/>
        <p:txBody>
          <a:bodyPr/>
          <a:lstStyle/>
          <a:p>
            <a:r>
              <a:rPr lang="pl-PL"/>
              <a:t>Examples of ISO Standards Related to Air Quality Monitoring</a:t>
            </a:r>
          </a:p>
          <a:p>
            <a:endParaRPr lang="pl-PL"/>
          </a:p>
        </p:txBody>
      </p:sp>
      <p:sp>
        <p:nvSpPr>
          <p:cNvPr id="3" name="Symbol zastępczy zawartości 2">
            <a:extLst>
              <a:ext uri="{FF2B5EF4-FFF2-40B4-BE49-F238E27FC236}">
                <a16:creationId xmlns:a16="http://schemas.microsoft.com/office/drawing/2014/main" id="{64C9E8F6-94D5-871C-CEB3-F6F3ECFEFF9E}"/>
              </a:ext>
            </a:extLst>
          </p:cNvPr>
          <p:cNvSpPr>
            <a:spLocks noGrp="1"/>
          </p:cNvSpPr>
          <p:nvPr>
            <p:ph idx="1"/>
          </p:nvPr>
        </p:nvSpPr>
        <p:spPr/>
        <p:txBody>
          <a:bodyPr vert="horz" lIns="91440" tIns="45720" rIns="91440" bIns="45720" rtlCol="0" anchor="t">
            <a:normAutofit fontScale="62500" lnSpcReduction="20000"/>
          </a:bodyPr>
          <a:lstStyle/>
          <a:p>
            <a:pPr marL="0" indent="0">
              <a:buNone/>
            </a:pPr>
            <a:r>
              <a:rPr lang="pl-PL"/>
              <a:t>ISO 16000 – Indoor Air Quality</a:t>
            </a:r>
          </a:p>
          <a:p>
            <a:r>
              <a:rPr lang="pl-PL">
                <a:ea typeface="+mn-lt"/>
                <a:cs typeface="+mn-lt"/>
              </a:rPr>
              <a:t>Methods for measuring pollutants inside buildings</a:t>
            </a:r>
            <a:endParaRPr lang="pl-PL"/>
          </a:p>
          <a:p>
            <a:r>
              <a:rPr lang="pl-PL">
                <a:ea typeface="+mn-lt"/>
                <a:cs typeface="+mn-lt"/>
              </a:rPr>
              <a:t>Air quality control in schools, offices, and hospitals</a:t>
            </a:r>
            <a:endParaRPr lang="pl-PL"/>
          </a:p>
          <a:p>
            <a:pPr marL="0" indent="0">
              <a:buNone/>
            </a:pPr>
            <a:endParaRPr lang="pl-PL"/>
          </a:p>
          <a:p>
            <a:pPr marL="0" indent="0">
              <a:buNone/>
            </a:pPr>
            <a:r>
              <a:rPr lang="pl-PL"/>
              <a:t>ISO 14031 – Environmental Performance Evaluation</a:t>
            </a:r>
          </a:p>
          <a:p>
            <a:r>
              <a:rPr lang="pl-PL">
                <a:ea typeface="+mn-lt"/>
                <a:cs typeface="+mn-lt"/>
              </a:rPr>
              <a:t>Assessment of the effectiveness of anti-smog measures</a:t>
            </a:r>
            <a:endParaRPr lang="pl-PL"/>
          </a:p>
          <a:p>
            <a:r>
              <a:rPr lang="pl-PL">
                <a:ea typeface="+mn-lt"/>
                <a:cs typeface="+mn-lt"/>
              </a:rPr>
              <a:t>Evaluation of air quality changes based on collected data</a:t>
            </a:r>
            <a:endParaRPr lang="pl-PL"/>
          </a:p>
          <a:p>
            <a:pPr marL="0" indent="0">
              <a:buNone/>
            </a:pPr>
            <a:endParaRPr lang="pl-PL"/>
          </a:p>
          <a:p>
            <a:pPr marL="0" indent="0">
              <a:buNone/>
            </a:pPr>
            <a:r>
              <a:rPr lang="pl-PL"/>
              <a:t>ISO 37120 – Sustainable Cities</a:t>
            </a:r>
          </a:p>
          <a:p>
            <a:r>
              <a:rPr lang="pl-PL">
                <a:ea typeface="+mn-lt"/>
                <a:cs typeface="+mn-lt"/>
              </a:rPr>
              <a:t>Indicators for measuring residents' quality of life</a:t>
            </a:r>
            <a:endParaRPr lang="pl-PL"/>
          </a:p>
          <a:p>
            <a:r>
              <a:rPr lang="pl-PL">
                <a:ea typeface="+mn-lt"/>
                <a:cs typeface="+mn-lt"/>
              </a:rPr>
              <a:t>Use of environmental data for city management</a:t>
            </a:r>
            <a:endParaRPr lang="pl-PL"/>
          </a:p>
          <a:p>
            <a:r>
              <a:rPr lang="pl-PL">
                <a:ea typeface="+mn-lt"/>
                <a:cs typeface="+mn-lt"/>
              </a:rPr>
              <a:t>Support for Smart City initiatives</a:t>
            </a:r>
            <a:endParaRPr lang="pl-PL"/>
          </a:p>
          <a:p>
            <a:r>
              <a:rPr lang="pl-PL"/>
              <a:t>Common Goal of These Standards</a:t>
            </a:r>
          </a:p>
          <a:p>
            <a:pPr marL="0" indent="0">
              <a:buNone/>
            </a:pPr>
            <a:endParaRPr lang="pl-PL"/>
          </a:p>
          <a:p>
            <a:endParaRPr lang="pl-PL"/>
          </a:p>
        </p:txBody>
      </p:sp>
      <p:pic>
        <p:nvPicPr>
          <p:cNvPr id="4" name="ISOrelatedtoAirQuality">
            <a:hlinkClick r:id="" action="ppaction://media"/>
            <a:extLst>
              <a:ext uri="{FF2B5EF4-FFF2-40B4-BE49-F238E27FC236}">
                <a16:creationId xmlns:a16="http://schemas.microsoft.com/office/drawing/2014/main" id="{28E46179-BA8E-2EAF-6713-93D7E14405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4717" y="5747880"/>
            <a:ext cx="858166" cy="858166"/>
          </a:xfrm>
          <a:prstGeom prst="rect">
            <a:avLst/>
          </a:prstGeom>
        </p:spPr>
      </p:pic>
    </p:spTree>
    <p:extLst>
      <p:ext uri="{BB962C8B-B14F-4D97-AF65-F5344CB8AC3E}">
        <p14:creationId xmlns:p14="http://schemas.microsoft.com/office/powerpoint/2010/main" val="12498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B2349-3E05-4867-1737-DD7889B0D02A}"/>
              </a:ext>
            </a:extLst>
          </p:cNvPr>
          <p:cNvSpPr>
            <a:spLocks noGrp="1"/>
          </p:cNvSpPr>
          <p:nvPr>
            <p:ph type="title"/>
          </p:nvPr>
        </p:nvSpPr>
        <p:spPr/>
        <p:txBody>
          <a:bodyPr/>
          <a:lstStyle/>
          <a:p>
            <a:endParaRPr lang="en-US"/>
          </a:p>
        </p:txBody>
      </p:sp>
      <p:pic>
        <p:nvPicPr>
          <p:cNvPr id="4" name="Online Media 3" descr="What are EU values?">
            <a:hlinkClick r:id="" action="ppaction://media"/>
            <a:extLst>
              <a:ext uri="{FF2B5EF4-FFF2-40B4-BE49-F238E27FC236}">
                <a16:creationId xmlns:a16="http://schemas.microsoft.com/office/drawing/2014/main" id="{B177B5F7-9B7E-CC24-235E-3A5AA13C36DF}"/>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67536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02F1D-25F5-F29B-2F59-F7E95453657F}"/>
              </a:ext>
            </a:extLst>
          </p:cNvPr>
          <p:cNvSpPr>
            <a:spLocks noGrp="1"/>
          </p:cNvSpPr>
          <p:nvPr>
            <p:ph type="title"/>
          </p:nvPr>
        </p:nvSpPr>
        <p:spPr/>
        <p:txBody>
          <a:bodyPr/>
          <a:lstStyle/>
          <a:p>
            <a:r>
              <a:rPr lang="en-US">
                <a:ea typeface="+mj-lt"/>
                <a:cs typeface="+mj-lt"/>
              </a:rPr>
              <a:t>Environmental </a:t>
            </a:r>
            <a:r>
              <a:rPr lang="en-US" err="1">
                <a:ea typeface="+mj-lt"/>
                <a:cs typeface="+mj-lt"/>
              </a:rPr>
              <a:t>Standardisation</a:t>
            </a:r>
            <a:r>
              <a:rPr lang="en-US">
                <a:ea typeface="+mj-lt"/>
                <a:cs typeface="+mj-lt"/>
              </a:rPr>
              <a:t> </a:t>
            </a:r>
            <a:endParaRPr lang="en-US">
              <a:latin typeface="Aptos Display"/>
            </a:endParaRPr>
          </a:p>
        </p:txBody>
      </p:sp>
      <p:sp>
        <p:nvSpPr>
          <p:cNvPr id="3" name="Content Placeholder 2">
            <a:extLst>
              <a:ext uri="{FF2B5EF4-FFF2-40B4-BE49-F238E27FC236}">
                <a16:creationId xmlns:a16="http://schemas.microsoft.com/office/drawing/2014/main" id="{241F8B81-E310-33D7-92CF-5AA72B1E073E}"/>
              </a:ext>
            </a:extLst>
          </p:cNvPr>
          <p:cNvSpPr>
            <a:spLocks noGrp="1"/>
          </p:cNvSpPr>
          <p:nvPr>
            <p:ph idx="1"/>
          </p:nvPr>
        </p:nvSpPr>
        <p:spPr/>
        <p:txBody>
          <a:bodyPr vert="horz" lIns="91440" tIns="45720" rIns="91440" bIns="45720" rtlCol="0" anchor="t">
            <a:normAutofit/>
          </a:bodyPr>
          <a:lstStyle/>
          <a:p>
            <a:pPr marL="0" indent="0">
              <a:buNone/>
            </a:pPr>
            <a:r>
              <a:rPr lang="en-US"/>
              <a:t>Why is it Needed?</a:t>
            </a:r>
            <a:endParaRPr lang="pl-PL"/>
          </a:p>
          <a:p>
            <a:r>
              <a:rPr lang="en-US" b="1">
                <a:ea typeface="+mn-lt"/>
                <a:cs typeface="+mn-lt"/>
              </a:rPr>
              <a:t>Data Comparability:</a:t>
            </a:r>
            <a:r>
              <a:rPr lang="en-US">
                <a:ea typeface="+mn-lt"/>
                <a:cs typeface="+mn-lt"/>
              </a:rPr>
              <a:t> Enables precise cross-border benchmarking and identical evaluation across all EU member states,</a:t>
            </a:r>
            <a:endParaRPr lang="en-US"/>
          </a:p>
          <a:p>
            <a:r>
              <a:rPr lang="en-US" b="1">
                <a:ea typeface="+mn-lt"/>
                <a:cs typeface="+mn-lt"/>
              </a:rPr>
              <a:t>Measurement Credibility:</a:t>
            </a:r>
            <a:r>
              <a:rPr lang="en-US">
                <a:ea typeface="+mn-lt"/>
                <a:cs typeface="+mn-lt"/>
              </a:rPr>
              <a:t> Guarantees high-precision, tamper-proof, and universally trusted data structures,</a:t>
            </a:r>
            <a:endParaRPr lang="en-US"/>
          </a:p>
          <a:p>
            <a:r>
              <a:rPr lang="en-US" b="1">
                <a:ea typeface="+mn-lt"/>
                <a:cs typeface="+mn-lt"/>
              </a:rPr>
              <a:t>Joint EU Actions:</a:t>
            </a:r>
            <a:r>
              <a:rPr lang="en-US">
                <a:ea typeface="+mn-lt"/>
                <a:cs typeface="+mn-lt"/>
              </a:rPr>
              <a:t> Coordinates swift regional responses to transboundary smog episodes and unified policy execution.</a:t>
            </a:r>
            <a:endParaRPr lang="en-US"/>
          </a:p>
          <a:p>
            <a:endParaRPr lang="en-US"/>
          </a:p>
        </p:txBody>
      </p:sp>
      <p:pic>
        <p:nvPicPr>
          <p:cNvPr id="4" name="Env. standardisation #1">
            <a:hlinkClick r:id="" action="ppaction://media"/>
            <a:extLst>
              <a:ext uri="{FF2B5EF4-FFF2-40B4-BE49-F238E27FC236}">
                <a16:creationId xmlns:a16="http://schemas.microsoft.com/office/drawing/2014/main" id="{5DD0C5CF-2BEA-7C34-77BC-0CC4B1D69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8562" y="5691725"/>
            <a:ext cx="970475" cy="970475"/>
          </a:xfrm>
          <a:prstGeom prst="rect">
            <a:avLst/>
          </a:prstGeom>
        </p:spPr>
      </p:pic>
    </p:spTree>
    <p:extLst>
      <p:ext uri="{BB962C8B-B14F-4D97-AF65-F5344CB8AC3E}">
        <p14:creationId xmlns:p14="http://schemas.microsoft.com/office/powerpoint/2010/main" val="113868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7BE2-5757-656F-5700-BA2810A0F095}"/>
              </a:ext>
            </a:extLst>
          </p:cNvPr>
          <p:cNvSpPr>
            <a:spLocks noGrp="1"/>
          </p:cNvSpPr>
          <p:nvPr>
            <p:ph type="title"/>
          </p:nvPr>
        </p:nvSpPr>
        <p:spPr/>
        <p:txBody>
          <a:bodyPr/>
          <a:lstStyle/>
          <a:p>
            <a:r>
              <a:rPr lang="en-US"/>
              <a:t>Environmental </a:t>
            </a:r>
            <a:r>
              <a:rPr lang="en-US" err="1"/>
              <a:t>Standardisation</a:t>
            </a:r>
            <a:r>
              <a:rPr lang="en-US"/>
              <a:t> </a:t>
            </a:r>
          </a:p>
        </p:txBody>
      </p:sp>
      <p:sp>
        <p:nvSpPr>
          <p:cNvPr id="3" name="Content Placeholder 2">
            <a:extLst>
              <a:ext uri="{FF2B5EF4-FFF2-40B4-BE49-F238E27FC236}">
                <a16:creationId xmlns:a16="http://schemas.microsoft.com/office/drawing/2014/main" id="{A61DBAF9-EE06-FEA0-21B9-C7DC8AC14E7E}"/>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What is </a:t>
            </a:r>
            <a:r>
              <a:rPr lang="en-US" err="1">
                <a:ea typeface="+mn-lt"/>
                <a:cs typeface="+mn-lt"/>
              </a:rPr>
              <a:t>Standardised</a:t>
            </a:r>
            <a:r>
              <a:rPr lang="en-US">
                <a:ea typeface="+mn-lt"/>
                <a:cs typeface="+mn-lt"/>
              </a:rPr>
              <a:t>?</a:t>
            </a:r>
            <a:endParaRPr lang="pl-PL"/>
          </a:p>
          <a:p>
            <a:r>
              <a:rPr lang="en-US" b="1">
                <a:ea typeface="+mn-lt"/>
                <a:cs typeface="+mn-lt"/>
              </a:rPr>
              <a:t>Measurement Methodologies:</a:t>
            </a:r>
            <a:r>
              <a:rPr lang="en-US">
                <a:ea typeface="+mn-lt"/>
                <a:cs typeface="+mn-lt"/>
              </a:rPr>
              <a:t> Unifying reference parameters and calibration criteria for modern sensor nodes,</a:t>
            </a:r>
            <a:endParaRPr lang="en-US"/>
          </a:p>
          <a:p>
            <a:r>
              <a:rPr lang="en-US" b="1">
                <a:ea typeface="+mn-lt"/>
                <a:cs typeface="+mn-lt"/>
              </a:rPr>
              <a:t>Sensor Location Rules:</a:t>
            </a:r>
            <a:r>
              <a:rPr lang="en-US">
                <a:ea typeface="+mn-lt"/>
                <a:cs typeface="+mn-lt"/>
              </a:rPr>
              <a:t> Regulating precise micro-siting of nodes relative to traffic density, housing, and industries,</a:t>
            </a:r>
            <a:endParaRPr lang="en-US"/>
          </a:p>
          <a:p>
            <a:r>
              <a:rPr lang="en-US" b="1">
                <a:ea typeface="+mn-lt"/>
                <a:cs typeface="+mn-lt"/>
              </a:rPr>
              <a:t>Result Dissemination:</a:t>
            </a:r>
            <a:r>
              <a:rPr lang="en-US">
                <a:ea typeface="+mn-lt"/>
                <a:cs typeface="+mn-lt"/>
              </a:rPr>
              <a:t> Structuring common data reporting schemas and API standards for real-time open access.</a:t>
            </a:r>
            <a:endParaRPr lang="en-US"/>
          </a:p>
          <a:p>
            <a:endParaRPr lang="en-US"/>
          </a:p>
        </p:txBody>
      </p:sp>
      <p:pic>
        <p:nvPicPr>
          <p:cNvPr id="4" name="Env. standardisation #2">
            <a:hlinkClick r:id="" action="ppaction://media"/>
            <a:extLst>
              <a:ext uri="{FF2B5EF4-FFF2-40B4-BE49-F238E27FC236}">
                <a16:creationId xmlns:a16="http://schemas.microsoft.com/office/drawing/2014/main" id="{A0F7B72F-F970-0025-43DA-23E276778C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76315" y="5699478"/>
            <a:ext cx="954970" cy="954970"/>
          </a:xfrm>
          <a:prstGeom prst="rect">
            <a:avLst/>
          </a:prstGeom>
        </p:spPr>
      </p:pic>
    </p:spTree>
    <p:extLst>
      <p:ext uri="{BB962C8B-B14F-4D97-AF65-F5344CB8AC3E}">
        <p14:creationId xmlns:p14="http://schemas.microsoft.com/office/powerpoint/2010/main" val="10132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E952E65-208F-EC88-9DE1-EC00B1433BB5}"/>
              </a:ext>
            </a:extLst>
          </p:cNvPr>
          <p:cNvSpPr>
            <a:spLocks noGrp="1"/>
          </p:cNvSpPr>
          <p:nvPr>
            <p:ph type="title"/>
          </p:nvPr>
        </p:nvSpPr>
        <p:spPr/>
        <p:txBody>
          <a:bodyPr/>
          <a:lstStyle/>
          <a:p>
            <a:r>
              <a:rPr lang="pl-PL" b="1"/>
              <a:t>Introduction</a:t>
            </a:r>
          </a:p>
        </p:txBody>
      </p:sp>
      <p:sp>
        <p:nvSpPr>
          <p:cNvPr id="3" name="Symbol zastępczy zawartości 2">
            <a:extLst>
              <a:ext uri="{FF2B5EF4-FFF2-40B4-BE49-F238E27FC236}">
                <a16:creationId xmlns:a16="http://schemas.microsoft.com/office/drawing/2014/main" id="{7C45D913-4E59-46F7-621C-3166BA4BDBFB}"/>
              </a:ext>
            </a:extLst>
          </p:cNvPr>
          <p:cNvSpPr>
            <a:spLocks noGrp="1"/>
          </p:cNvSpPr>
          <p:nvPr>
            <p:ph idx="1"/>
          </p:nvPr>
        </p:nvSpPr>
        <p:spPr/>
        <p:txBody>
          <a:bodyPr vert="horz" lIns="91440" tIns="45720" rIns="91440" bIns="45720" rtlCol="0" anchor="t">
            <a:normAutofit/>
          </a:bodyPr>
          <a:lstStyle/>
          <a:p>
            <a:r>
              <a:rPr lang="pl-PL" b="1">
                <a:ea typeface="+mn-lt"/>
                <a:cs typeface="+mn-lt"/>
              </a:rPr>
              <a:t>The Critical Problem:</a:t>
            </a:r>
            <a:r>
              <a:rPr lang="pl-PL">
                <a:ea typeface="+mn-lt"/>
                <a:cs typeface="+mn-lt"/>
              </a:rPr>
              <a:t> Air pollution remains one of the largest environmental hazards, severely impacting human health and damaging fragile ecosystems.</a:t>
            </a:r>
            <a:endParaRPr lang="pl-PL"/>
          </a:p>
          <a:p>
            <a:r>
              <a:rPr lang="pl-PL" b="1">
                <a:ea typeface="+mn-lt"/>
                <a:cs typeface="+mn-lt"/>
              </a:rPr>
              <a:t>The Data Gap:</a:t>
            </a:r>
            <a:r>
              <a:rPr lang="pl-PL">
                <a:ea typeface="+mn-lt"/>
                <a:cs typeface="+mn-lt"/>
              </a:rPr>
              <a:t> Successfully combatting smog and urban pollution requires highly accurate, dynamic, and hyper-local data.</a:t>
            </a:r>
            <a:endParaRPr lang="pl-PL"/>
          </a:p>
          <a:p>
            <a:r>
              <a:rPr lang="pl-PL" b="1">
                <a:ea typeface="+mn-lt"/>
                <a:cs typeface="+mn-lt"/>
              </a:rPr>
              <a:t>Project Objective:</a:t>
            </a:r>
            <a:r>
              <a:rPr lang="pl-PL">
                <a:ea typeface="+mn-lt"/>
                <a:cs typeface="+mn-lt"/>
              </a:rPr>
              <a:t> To showcase how cutting-edge digital tools and IoT sensor networks revolutionize air monitoring to drive real-world ecological solutions.</a:t>
            </a:r>
            <a:endParaRPr lang="pl-PL"/>
          </a:p>
        </p:txBody>
      </p:sp>
      <p:pic>
        <p:nvPicPr>
          <p:cNvPr id="4" name="Slajd 2">
            <a:hlinkClick r:id="" action="ppaction://media"/>
            <a:extLst>
              <a:ext uri="{FF2B5EF4-FFF2-40B4-BE49-F238E27FC236}">
                <a16:creationId xmlns:a16="http://schemas.microsoft.com/office/drawing/2014/main" id="{C079625A-806A-3850-9609-5F5AE4AB6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1338" y="5684412"/>
            <a:ext cx="730250" cy="730250"/>
          </a:xfrm>
          <a:prstGeom prst="rect">
            <a:avLst/>
          </a:prstGeom>
        </p:spPr>
      </p:pic>
    </p:spTree>
    <p:extLst>
      <p:ext uri="{BB962C8B-B14F-4D97-AF65-F5344CB8AC3E}">
        <p14:creationId xmlns:p14="http://schemas.microsoft.com/office/powerpoint/2010/main" val="856630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68"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0018A-CCE6-DD26-83E8-8E8D97CA34BA}"/>
              </a:ext>
            </a:extLst>
          </p:cNvPr>
          <p:cNvSpPr>
            <a:spLocks noGrp="1"/>
          </p:cNvSpPr>
          <p:nvPr>
            <p:ph type="title"/>
          </p:nvPr>
        </p:nvSpPr>
        <p:spPr/>
        <p:txBody>
          <a:bodyPr/>
          <a:lstStyle/>
          <a:p>
            <a:r>
              <a:rPr lang="en-US">
                <a:ea typeface="+mj-lt"/>
                <a:cs typeface="+mj-lt"/>
              </a:rPr>
              <a:t>Monitoring &amp; The European Green Deal</a:t>
            </a:r>
            <a:endParaRPr lang="pl-PL"/>
          </a:p>
        </p:txBody>
      </p:sp>
      <p:sp>
        <p:nvSpPr>
          <p:cNvPr id="3" name="Content Placeholder 2">
            <a:extLst>
              <a:ext uri="{FF2B5EF4-FFF2-40B4-BE49-F238E27FC236}">
                <a16:creationId xmlns:a16="http://schemas.microsoft.com/office/drawing/2014/main" id="{11B84E3D-EB6B-F5F7-E5D9-7E7B0CB92688}"/>
              </a:ext>
            </a:extLst>
          </p:cNvPr>
          <p:cNvSpPr>
            <a:spLocks noGrp="1"/>
          </p:cNvSpPr>
          <p:nvPr>
            <p:ph idx="1"/>
          </p:nvPr>
        </p:nvSpPr>
        <p:spPr/>
        <p:txBody>
          <a:bodyPr vert="horz" lIns="91440" tIns="45720" rIns="91440" bIns="45720" rtlCol="0" anchor="t">
            <a:normAutofit fontScale="92500" lnSpcReduction="10000"/>
          </a:bodyPr>
          <a:lstStyle/>
          <a:p>
            <a:r>
              <a:rPr lang="en-US" b="1" dirty="0">
                <a:ea typeface="+mn-lt"/>
                <a:cs typeface="+mn-lt"/>
              </a:rPr>
              <a:t>Strategic Alignment:</a:t>
            </a:r>
            <a:r>
              <a:rPr lang="en-US" dirty="0">
                <a:ea typeface="+mn-lt"/>
                <a:cs typeface="+mn-lt"/>
              </a:rPr>
              <a:t> Advanced air monitoring directly supports the </a:t>
            </a:r>
            <a:r>
              <a:rPr lang="en-US" b="1" dirty="0">
                <a:ea typeface="+mn-lt"/>
                <a:cs typeface="+mn-lt"/>
              </a:rPr>
              <a:t>Zero Pollution Action Plan</a:t>
            </a:r>
            <a:r>
              <a:rPr lang="en-US" dirty="0">
                <a:ea typeface="+mn-lt"/>
                <a:cs typeface="+mn-lt"/>
              </a:rPr>
              <a:t>, a key pillar of the European Green Deal aiming to reduce air, water, and soil pollution to non-harmful levels by 2050.</a:t>
            </a:r>
            <a:endParaRPr lang="en-US" dirty="0"/>
          </a:p>
          <a:p>
            <a:r>
              <a:rPr lang="en-US" b="1" dirty="0">
                <a:ea typeface="+mn-lt"/>
                <a:cs typeface="+mn-lt"/>
              </a:rPr>
              <a:t>Targeted Pollution Reduction:</a:t>
            </a:r>
            <a:r>
              <a:rPr lang="en-US" dirty="0">
                <a:ea typeface="+mn-lt"/>
                <a:cs typeface="+mn-lt"/>
              </a:rPr>
              <a:t> Real-time environmental data provides the foundation needed to enforce strict EU limit values for key pollutants (like PM2.5 and NO2) and implement immediate corrective actions.</a:t>
            </a:r>
            <a:endParaRPr lang="en-US" dirty="0"/>
          </a:p>
          <a:p>
            <a:r>
              <a:rPr lang="en-US" b="1" dirty="0">
                <a:ea typeface="+mn-lt"/>
                <a:cs typeface="+mn-lt"/>
              </a:rPr>
              <a:t>Improving Quality of Life:</a:t>
            </a:r>
            <a:r>
              <a:rPr lang="en-US" dirty="0">
                <a:ea typeface="+mn-lt"/>
                <a:cs typeface="+mn-lt"/>
              </a:rPr>
              <a:t> By turning raw data into public health policies, the EU aims to significantly decrease premature deaths and chronic illnesses caused by poor air quality, creating healthier urban spaces.</a:t>
            </a:r>
            <a:endParaRPr lang="en-US" dirty="0"/>
          </a:p>
          <a:p>
            <a:endParaRPr lang="en-US" dirty="0"/>
          </a:p>
        </p:txBody>
      </p:sp>
      <p:pic>
        <p:nvPicPr>
          <p:cNvPr id="4" name="Monitoring&amp;EGD">
            <a:hlinkClick r:id="" action="ppaction://media"/>
            <a:extLst>
              <a:ext uri="{FF2B5EF4-FFF2-40B4-BE49-F238E27FC236}">
                <a16:creationId xmlns:a16="http://schemas.microsoft.com/office/drawing/2014/main" id="{BCD7DD78-F8A6-7C82-7B03-E7A4CF2796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05764" y="5728927"/>
            <a:ext cx="896072" cy="896072"/>
          </a:xfrm>
          <a:prstGeom prst="rect">
            <a:avLst/>
          </a:prstGeom>
        </p:spPr>
      </p:pic>
    </p:spTree>
    <p:extLst>
      <p:ext uri="{BB962C8B-B14F-4D97-AF65-F5344CB8AC3E}">
        <p14:creationId xmlns:p14="http://schemas.microsoft.com/office/powerpoint/2010/main" val="6349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CC5B8-7244-6E32-4197-AA84F6C47574}"/>
              </a:ext>
            </a:extLst>
          </p:cNvPr>
          <p:cNvSpPr>
            <a:spLocks noGrp="1"/>
          </p:cNvSpPr>
          <p:nvPr>
            <p:ph type="title"/>
          </p:nvPr>
        </p:nvSpPr>
        <p:spPr/>
        <p:txBody>
          <a:bodyPr/>
          <a:lstStyle/>
          <a:p>
            <a:r>
              <a:rPr lang="en-US"/>
              <a:t>Air Quality Monitoring and the European Digital Strategy</a:t>
            </a:r>
          </a:p>
        </p:txBody>
      </p:sp>
      <p:sp>
        <p:nvSpPr>
          <p:cNvPr id="3" name="Content Placeholder 2">
            <a:extLst>
              <a:ext uri="{FF2B5EF4-FFF2-40B4-BE49-F238E27FC236}">
                <a16:creationId xmlns:a16="http://schemas.microsoft.com/office/drawing/2014/main" id="{6C6BBDEC-9899-0A96-458A-AF428AF6B5F5}"/>
              </a:ext>
            </a:extLst>
          </p:cNvPr>
          <p:cNvSpPr>
            <a:spLocks noGrp="1"/>
          </p:cNvSpPr>
          <p:nvPr>
            <p:ph idx="1"/>
          </p:nvPr>
        </p:nvSpPr>
        <p:spPr/>
        <p:txBody>
          <a:bodyPr>
            <a:normAutofit fontScale="70000" lnSpcReduction="20000"/>
          </a:bodyPr>
          <a:lstStyle/>
          <a:p>
            <a:r>
              <a:rPr lang="en-US" b="1" dirty="0"/>
              <a:t>What is the European Digital Strategy?</a:t>
            </a:r>
          </a:p>
          <a:p>
            <a:r>
              <a:rPr lang="en-US" dirty="0"/>
              <a:t>The European Digital Strategy aims to promote the use of digital technologies to improve people's lives, strengthen the economy, and support sustainable development.</a:t>
            </a:r>
          </a:p>
          <a:p>
            <a:r>
              <a:rPr lang="en-US" b="1" dirty="0"/>
              <a:t>How does air quality monitoring support this strategy?</a:t>
            </a:r>
          </a:p>
          <a:p>
            <a:r>
              <a:rPr lang="en-US" dirty="0"/>
              <a:t>Collection of environmental data in real time </a:t>
            </a:r>
          </a:p>
          <a:p>
            <a:r>
              <a:rPr lang="en-US" dirty="0"/>
              <a:t>Use of digital platforms and mobile applications </a:t>
            </a:r>
          </a:p>
          <a:p>
            <a:r>
              <a:rPr lang="en-US" dirty="0"/>
              <a:t>Better access to information for citizens </a:t>
            </a:r>
          </a:p>
          <a:p>
            <a:r>
              <a:rPr lang="en-US" dirty="0"/>
              <a:t>Data-driven decision-making by public authorities </a:t>
            </a:r>
          </a:p>
          <a:p>
            <a:r>
              <a:rPr lang="en-US" b="1" dirty="0"/>
              <a:t>Key technologies involved:</a:t>
            </a:r>
          </a:p>
          <a:p>
            <a:r>
              <a:rPr lang="en-US" dirty="0"/>
              <a:t>Internet of Things (IoT) </a:t>
            </a:r>
          </a:p>
          <a:p>
            <a:r>
              <a:rPr lang="en-US" dirty="0"/>
              <a:t>Cloud Computing </a:t>
            </a:r>
          </a:p>
          <a:p>
            <a:r>
              <a:rPr lang="en-US" dirty="0"/>
              <a:t>Big Data Analytics </a:t>
            </a:r>
          </a:p>
          <a:p>
            <a:r>
              <a:rPr lang="en-US" dirty="0"/>
              <a:t>Artificial Intelligence (AI)</a:t>
            </a:r>
          </a:p>
          <a:p>
            <a:endParaRPr lang="en-US" dirty="0"/>
          </a:p>
        </p:txBody>
      </p:sp>
      <p:pic>
        <p:nvPicPr>
          <p:cNvPr id="4" name="AirQualityMon&amp;EDS">
            <a:hlinkClick r:id="" action="ppaction://media"/>
            <a:extLst>
              <a:ext uri="{FF2B5EF4-FFF2-40B4-BE49-F238E27FC236}">
                <a16:creationId xmlns:a16="http://schemas.microsoft.com/office/drawing/2014/main" id="{06567566-8D1F-4645-39F5-6C59904986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10104" y="5733267"/>
            <a:ext cx="887392" cy="887392"/>
          </a:xfrm>
          <a:prstGeom prst="rect">
            <a:avLst/>
          </a:prstGeom>
        </p:spPr>
      </p:pic>
    </p:spTree>
    <p:extLst>
      <p:ext uri="{BB962C8B-B14F-4D97-AF65-F5344CB8AC3E}">
        <p14:creationId xmlns:p14="http://schemas.microsoft.com/office/powerpoint/2010/main" val="14943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77F6-E3F4-3BA0-A718-B63B4BDA47DF}"/>
              </a:ext>
            </a:extLst>
          </p:cNvPr>
          <p:cNvSpPr>
            <a:spLocks noGrp="1"/>
          </p:cNvSpPr>
          <p:nvPr>
            <p:ph type="title"/>
          </p:nvPr>
        </p:nvSpPr>
        <p:spPr/>
        <p:txBody>
          <a:bodyPr>
            <a:normAutofit/>
          </a:bodyPr>
          <a:lstStyle/>
          <a:p>
            <a:r>
              <a:rPr lang="en-US" b="1"/>
              <a:t>Benefits of Digital Technologies in Environmental Protection</a:t>
            </a:r>
            <a:endParaRPr lang="en-US"/>
          </a:p>
        </p:txBody>
      </p:sp>
      <p:sp>
        <p:nvSpPr>
          <p:cNvPr id="3" name="Content Placeholder 2">
            <a:extLst>
              <a:ext uri="{FF2B5EF4-FFF2-40B4-BE49-F238E27FC236}">
                <a16:creationId xmlns:a16="http://schemas.microsoft.com/office/drawing/2014/main" id="{D49768E4-C521-4CDE-90BC-5BCE03A03860}"/>
              </a:ext>
            </a:extLst>
          </p:cNvPr>
          <p:cNvSpPr>
            <a:spLocks noGrp="1"/>
          </p:cNvSpPr>
          <p:nvPr>
            <p:ph idx="1"/>
          </p:nvPr>
        </p:nvSpPr>
        <p:spPr/>
        <p:txBody>
          <a:bodyPr>
            <a:normAutofit fontScale="77500" lnSpcReduction="20000"/>
          </a:bodyPr>
          <a:lstStyle/>
          <a:p>
            <a:r>
              <a:rPr lang="en-US" b="1" dirty="0"/>
              <a:t>Advantages of digital monitoring systems</a:t>
            </a:r>
          </a:p>
          <a:p>
            <a:r>
              <a:rPr lang="en-US" dirty="0"/>
              <a:t>Faster detection of pollution incidents </a:t>
            </a:r>
          </a:p>
          <a:p>
            <a:r>
              <a:rPr lang="en-US" dirty="0"/>
              <a:t>More accurate environmental data </a:t>
            </a:r>
          </a:p>
          <a:p>
            <a:r>
              <a:rPr lang="en-US" dirty="0"/>
              <a:t>Improved public awareness </a:t>
            </a:r>
          </a:p>
          <a:p>
            <a:r>
              <a:rPr lang="en-US" dirty="0"/>
              <a:t>Better planning of environmental policies </a:t>
            </a:r>
          </a:p>
          <a:p>
            <a:r>
              <a:rPr lang="en-US" dirty="0"/>
              <a:t>Support for sustainable urban development </a:t>
            </a:r>
          </a:p>
          <a:p>
            <a:r>
              <a:rPr lang="en-US" b="1" dirty="0"/>
              <a:t>Contribution to EU Goals</a:t>
            </a:r>
          </a:p>
          <a:p>
            <a:r>
              <a:rPr lang="en-US" dirty="0"/>
              <a:t>Digital technologies help the European Union:</a:t>
            </a:r>
          </a:p>
          <a:p>
            <a:r>
              <a:rPr lang="en-US" dirty="0"/>
              <a:t>Reduce environmental risks </a:t>
            </a:r>
          </a:p>
          <a:p>
            <a:r>
              <a:rPr lang="en-US" dirty="0"/>
              <a:t>Improve public health </a:t>
            </a:r>
          </a:p>
          <a:p>
            <a:r>
              <a:rPr lang="en-US" dirty="0"/>
              <a:t>Build smarter and greener cities </a:t>
            </a:r>
          </a:p>
          <a:p>
            <a:r>
              <a:rPr lang="en-US" dirty="0"/>
              <a:t>Achieve sustainability objectives </a:t>
            </a:r>
          </a:p>
          <a:p>
            <a:pPr marL="0" indent="0">
              <a:buNone/>
            </a:pPr>
            <a:endParaRPr lang="en-US" dirty="0"/>
          </a:p>
        </p:txBody>
      </p:sp>
      <p:pic>
        <p:nvPicPr>
          <p:cNvPr id="4" name="22.m4a">
            <a:hlinkClick r:id="" action="ppaction://media"/>
            <a:extLst>
              <a:ext uri="{FF2B5EF4-FFF2-40B4-BE49-F238E27FC236}">
                <a16:creationId xmlns:a16="http://schemas.microsoft.com/office/drawing/2014/main" id="{F49E93BE-011E-240A-EFEC-BCA9BC6606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138281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6A98-DA78-ECE0-659D-1ECF2EFA2727}"/>
              </a:ext>
            </a:extLst>
          </p:cNvPr>
          <p:cNvSpPr>
            <a:spLocks noGrp="1"/>
          </p:cNvSpPr>
          <p:nvPr>
            <p:ph type="title"/>
          </p:nvPr>
        </p:nvSpPr>
        <p:spPr/>
        <p:txBody>
          <a:bodyPr/>
          <a:lstStyle/>
          <a:p>
            <a:r>
              <a:rPr lang="en-US" dirty="0">
                <a:ea typeface="+mj-lt"/>
                <a:cs typeface="+mj-lt"/>
              </a:rPr>
              <a:t>Smart Air City Solution</a:t>
            </a:r>
            <a:endParaRPr lang="pl-PL" dirty="0"/>
          </a:p>
        </p:txBody>
      </p:sp>
      <p:sp>
        <p:nvSpPr>
          <p:cNvPr id="3" name="Content Placeholder 2">
            <a:extLst>
              <a:ext uri="{FF2B5EF4-FFF2-40B4-BE49-F238E27FC236}">
                <a16:creationId xmlns:a16="http://schemas.microsoft.com/office/drawing/2014/main" id="{577A82B3-DFD5-3B1B-6A7B-A2917B8AC6DB}"/>
              </a:ext>
            </a:extLst>
          </p:cNvPr>
          <p:cNvSpPr>
            <a:spLocks noGrp="1"/>
          </p:cNvSpPr>
          <p:nvPr>
            <p:ph idx="1"/>
          </p:nvPr>
        </p:nvSpPr>
        <p:spPr>
          <a:xfrm>
            <a:off x="147918" y="1422214"/>
            <a:ext cx="11779623" cy="5418137"/>
          </a:xfrm>
        </p:spPr>
        <p:txBody>
          <a:bodyPr vert="horz" lIns="91440" tIns="45720" rIns="91440" bIns="45720" rtlCol="0" anchor="t">
            <a:normAutofit/>
          </a:bodyPr>
          <a:lstStyle/>
          <a:p>
            <a:pPr marL="514350" indent="-514350">
              <a:buAutoNum type="arabicPeriod"/>
            </a:pPr>
            <a:r>
              <a:rPr lang="en-US" sz="1600" b="1" dirty="0">
                <a:ea typeface="+mn-lt"/>
                <a:cs typeface="+mn-lt"/>
              </a:rPr>
              <a:t>Sensor Network </a:t>
            </a:r>
          </a:p>
          <a:p>
            <a:pPr marL="0" indent="0">
              <a:buNone/>
            </a:pPr>
            <a:r>
              <a:rPr lang="en-US" sz="1400" dirty="0">
                <a:ea typeface="+mn-lt"/>
                <a:cs typeface="+mn-lt"/>
              </a:rPr>
              <a:t>Deployment of a highly densified grid of low-cost, compact IoT electrochemical and laser-scattering sensor nodes throughout urban zones.</a:t>
            </a:r>
            <a:endParaRPr lang="en-US" sz="1400" dirty="0"/>
          </a:p>
          <a:p>
            <a:pPr marL="0" indent="0">
              <a:buNone/>
            </a:pPr>
            <a:r>
              <a:rPr lang="en-US" sz="1400" dirty="0">
                <a:ea typeface="+mn-lt"/>
                <a:cs typeface="+mn-lt"/>
              </a:rPr>
              <a:t>Provides hyper-local, continuous, real-time measurements of key indicators (PM2.5, PM10, NOx, CO).</a:t>
            </a:r>
            <a:endParaRPr lang="en-US" sz="1400" dirty="0"/>
          </a:p>
          <a:p>
            <a:pPr marL="0" indent="0">
              <a:buNone/>
            </a:pPr>
            <a:r>
              <a:rPr lang="en-US" sz="1600" b="1" dirty="0">
                <a:ea typeface="+mn-lt"/>
                <a:cs typeface="+mn-lt"/>
              </a:rPr>
              <a:t>2. AI Predictive Engine (Process)</a:t>
            </a:r>
            <a:endParaRPr lang="en-US" sz="1600" b="1" dirty="0"/>
          </a:p>
          <a:p>
            <a:pPr marL="0" indent="0">
              <a:buNone/>
            </a:pPr>
            <a:r>
              <a:rPr lang="en-US" sz="1400" dirty="0">
                <a:ea typeface="+mn-lt"/>
                <a:cs typeface="+mn-lt"/>
              </a:rPr>
              <a:t>Advanced machine learning models analyzing spatial weather forecasts, traffic density projections, and historical emissions.</a:t>
            </a:r>
          </a:p>
          <a:p>
            <a:pPr marL="0" indent="0">
              <a:buNone/>
            </a:pPr>
            <a:r>
              <a:rPr lang="en-US" sz="1400" dirty="0">
                <a:ea typeface="+mn-lt"/>
                <a:cs typeface="+mn-lt"/>
              </a:rPr>
              <a:t>Delivers precise smog forecasts up to 48 hours in advance, giving local authorities and citizens time to prepare.</a:t>
            </a:r>
            <a:endParaRPr lang="en-US" sz="1400" dirty="0"/>
          </a:p>
          <a:p>
            <a:pPr marL="0" indent="0">
              <a:buNone/>
            </a:pPr>
            <a:r>
              <a:rPr lang="en-US" sz="1600" b="1" dirty="0">
                <a:ea typeface="+mn-lt"/>
                <a:cs typeface="+mn-lt"/>
              </a:rPr>
              <a:t>3. Mobile Application (Communicate)</a:t>
            </a:r>
            <a:endParaRPr lang="en-US" sz="1600" b="1" dirty="0"/>
          </a:p>
          <a:p>
            <a:pPr marL="0" indent="0">
              <a:buNone/>
            </a:pPr>
            <a:r>
              <a:rPr lang="en-US" sz="1400" dirty="0">
                <a:ea typeface="+mn-lt"/>
                <a:cs typeface="+mn-lt"/>
              </a:rPr>
              <a:t>Intuitive mobile portal offering hyper-local spatial mapping of air quality indexed to the user’s live geolocation.</a:t>
            </a:r>
            <a:endParaRPr lang="en-US" sz="1400" dirty="0"/>
          </a:p>
          <a:p>
            <a:pPr marL="0" indent="0">
              <a:buNone/>
            </a:pPr>
            <a:r>
              <a:rPr lang="en-US" sz="1400" dirty="0">
                <a:ea typeface="+mn-lt"/>
                <a:cs typeface="+mn-lt"/>
              </a:rPr>
              <a:t>Empowers citizens with real-time awareness and personalized healthcare advisories for outdoor activities</a:t>
            </a:r>
            <a:r>
              <a:rPr lang="en-US" sz="1600" dirty="0">
                <a:ea typeface="+mn-lt"/>
                <a:cs typeface="+mn-lt"/>
              </a:rPr>
              <a:t>.</a:t>
            </a:r>
            <a:endParaRPr lang="en-US" sz="1600" dirty="0"/>
          </a:p>
          <a:p>
            <a:pPr marL="0" indent="0">
              <a:buNone/>
            </a:pPr>
            <a:r>
              <a:rPr lang="en-US" sz="1600" b="1" dirty="0">
                <a:ea typeface="+mn-lt"/>
                <a:cs typeface="+mn-lt"/>
              </a:rPr>
              <a:t>4. Automated Smog Alerts (Act)</a:t>
            </a:r>
            <a:endParaRPr lang="en-US" sz="1600" b="1" dirty="0"/>
          </a:p>
          <a:p>
            <a:pPr marL="0" indent="0">
              <a:buNone/>
            </a:pPr>
            <a:r>
              <a:rPr lang="en-US" sz="1200" dirty="0">
                <a:ea typeface="+mn-lt"/>
                <a:cs typeface="+mn-lt"/>
              </a:rPr>
              <a:t>Dynamic push notification protocols triggered automatically whenever pre-set pollution thresholds are crossed.</a:t>
            </a:r>
            <a:endParaRPr lang="en-US" sz="1200" dirty="0"/>
          </a:p>
          <a:p>
            <a:pPr marL="0" indent="0">
              <a:buNone/>
            </a:pPr>
            <a:r>
              <a:rPr lang="en-US" sz="1200" dirty="0">
                <a:ea typeface="+mn-lt"/>
                <a:cs typeface="+mn-lt"/>
              </a:rPr>
              <a:t>Activates proactive safety warnings for vulnerable populations and syncs with municipal traffic mitigation systems.</a:t>
            </a:r>
            <a:endParaRPr lang="en-US" sz="1200" dirty="0"/>
          </a:p>
          <a:p>
            <a:endParaRPr lang="en-US" sz="1600" dirty="0"/>
          </a:p>
        </p:txBody>
      </p:sp>
      <p:pic>
        <p:nvPicPr>
          <p:cNvPr id="4" name="23.m4a">
            <a:hlinkClick r:id="" action="ppaction://media"/>
            <a:extLst>
              <a:ext uri="{FF2B5EF4-FFF2-40B4-BE49-F238E27FC236}">
                <a16:creationId xmlns:a16="http://schemas.microsoft.com/office/drawing/2014/main" id="{CD4B924B-2F86-4E96-03F4-39803DF6F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884334"/>
            <a:ext cx="812800" cy="812800"/>
          </a:xfrm>
          <a:prstGeom prst="rect">
            <a:avLst/>
          </a:prstGeom>
        </p:spPr>
      </p:pic>
      <p:pic>
        <p:nvPicPr>
          <p:cNvPr id="2050" name="Picture 2" descr="Development of Air Quality Monitoring Systems: Balancing Infrastructure  Investment and User Satisfaction Policies">
            <a:extLst>
              <a:ext uri="{FF2B5EF4-FFF2-40B4-BE49-F238E27FC236}">
                <a16:creationId xmlns:a16="http://schemas.microsoft.com/office/drawing/2014/main" id="{204DA162-98B5-1180-3B79-7DB3D31D4C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0643" y="3429000"/>
            <a:ext cx="2897246" cy="21505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7324F8-2F5F-9710-5DA8-C94BFC5CB1D8}"/>
              </a:ext>
            </a:extLst>
          </p:cNvPr>
          <p:cNvSpPr txBox="1"/>
          <p:nvPr/>
        </p:nvSpPr>
        <p:spPr>
          <a:xfrm>
            <a:off x="8712200" y="5579533"/>
            <a:ext cx="6096000" cy="261610"/>
          </a:xfrm>
          <a:prstGeom prst="rect">
            <a:avLst/>
          </a:prstGeom>
          <a:noFill/>
        </p:spPr>
        <p:txBody>
          <a:bodyPr wrap="square">
            <a:spAutoFit/>
          </a:bodyPr>
          <a:lstStyle/>
          <a:p>
            <a:r>
              <a:rPr lang="en-US" sz="1050" dirty="0"/>
              <a:t>https://</a:t>
            </a:r>
            <a:r>
              <a:rPr lang="en-US" sz="1050" dirty="0" err="1"/>
              <a:t>www.mdpi.com</a:t>
            </a:r>
            <a:r>
              <a:rPr lang="en-US" sz="1050" dirty="0"/>
              <a:t>/1424-8220/25/3/875</a:t>
            </a:r>
          </a:p>
        </p:txBody>
      </p:sp>
    </p:spTree>
    <p:extLst>
      <p:ext uri="{BB962C8B-B14F-4D97-AF65-F5344CB8AC3E}">
        <p14:creationId xmlns:p14="http://schemas.microsoft.com/office/powerpoint/2010/main" val="42795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1832-DBDD-023D-61BB-DCB673284564}"/>
              </a:ext>
            </a:extLst>
          </p:cNvPr>
          <p:cNvSpPr>
            <a:spLocks noGrp="1"/>
          </p:cNvSpPr>
          <p:nvPr>
            <p:ph type="title"/>
          </p:nvPr>
        </p:nvSpPr>
        <p:spPr/>
        <p:txBody>
          <a:bodyPr/>
          <a:lstStyle/>
          <a:p>
            <a:r>
              <a:rPr lang="en-US">
                <a:ea typeface="+mj-lt"/>
                <a:cs typeface="+mj-lt"/>
              </a:rPr>
              <a:t>Benefits for residents</a:t>
            </a:r>
            <a:endParaRPr lang="en-US" sz="2800">
              <a:latin typeface="Aptos"/>
            </a:endParaRPr>
          </a:p>
        </p:txBody>
      </p:sp>
      <p:sp>
        <p:nvSpPr>
          <p:cNvPr id="3" name="Content Placeholder 2">
            <a:extLst>
              <a:ext uri="{FF2B5EF4-FFF2-40B4-BE49-F238E27FC236}">
                <a16:creationId xmlns:a16="http://schemas.microsoft.com/office/drawing/2014/main" id="{7CEA5C80-D255-4F91-B9F2-BC4BEC8D4294}"/>
              </a:ext>
            </a:extLst>
          </p:cNvPr>
          <p:cNvSpPr>
            <a:spLocks noGrp="1"/>
          </p:cNvSpPr>
          <p:nvPr>
            <p:ph idx="1"/>
          </p:nvPr>
        </p:nvSpPr>
        <p:spPr/>
        <p:txBody>
          <a:bodyPr vert="horz" lIns="91440" tIns="45720" rIns="91440" bIns="45720" rtlCol="0" anchor="t">
            <a:normAutofit/>
          </a:bodyPr>
          <a:lstStyle/>
          <a:p>
            <a:pPr>
              <a:buNone/>
            </a:pPr>
            <a:r>
              <a:rPr lang="en-US"/>
              <a:t>For Residents</a:t>
            </a:r>
            <a:endParaRPr lang="pl-PL"/>
          </a:p>
          <a:p>
            <a:pPr>
              <a:buFont typeface="Arial"/>
            </a:pPr>
            <a:r>
              <a:rPr lang="en-US">
                <a:ea typeface="+mn-lt"/>
                <a:cs typeface="+mn-lt"/>
              </a:rPr>
              <a:t>Access to real-time air quality information </a:t>
            </a:r>
          </a:p>
          <a:p>
            <a:pPr>
              <a:buFont typeface="Arial"/>
            </a:pPr>
            <a:r>
              <a:rPr lang="en-US">
                <a:ea typeface="+mn-lt"/>
                <a:cs typeface="+mn-lt"/>
              </a:rPr>
              <a:t>Ability to reduce exposure to smog </a:t>
            </a:r>
            <a:endParaRPr lang="en-US"/>
          </a:p>
          <a:p>
            <a:pPr>
              <a:buFont typeface="Arial"/>
            </a:pPr>
            <a:r>
              <a:rPr lang="en-US">
                <a:ea typeface="+mn-lt"/>
                <a:cs typeface="+mn-lt"/>
              </a:rPr>
              <a:t>Better health protection for children and the elderly </a:t>
            </a:r>
            <a:endParaRPr lang="en-US"/>
          </a:p>
          <a:p>
            <a:pPr>
              <a:buFont typeface="Arial"/>
            </a:pPr>
            <a:r>
              <a:rPr lang="en-US">
                <a:ea typeface="+mn-lt"/>
                <a:cs typeface="+mn-lt"/>
              </a:rPr>
              <a:t>Alerts when pollution levels exceed safety standards </a:t>
            </a:r>
            <a:endParaRPr lang="en-US"/>
          </a:p>
          <a:p>
            <a:endParaRPr lang="en-US"/>
          </a:p>
        </p:txBody>
      </p:sp>
      <p:pic>
        <p:nvPicPr>
          <p:cNvPr id="4" name="24.m4a">
            <a:hlinkClick r:id="" action="ppaction://media"/>
            <a:extLst>
              <a:ext uri="{FF2B5EF4-FFF2-40B4-BE49-F238E27FC236}">
                <a16:creationId xmlns:a16="http://schemas.microsoft.com/office/drawing/2014/main" id="{E8A2B0E4-15FE-DF89-2E26-01CA6AF023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355002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5F5A81-6F99-2551-8DEC-FD0CC174B3BA}"/>
              </a:ext>
            </a:extLst>
          </p:cNvPr>
          <p:cNvSpPr>
            <a:spLocks noGrp="1"/>
          </p:cNvSpPr>
          <p:nvPr>
            <p:ph type="title"/>
          </p:nvPr>
        </p:nvSpPr>
        <p:spPr/>
        <p:txBody>
          <a:bodyPr/>
          <a:lstStyle/>
          <a:p>
            <a:r>
              <a:rPr lang="en-US"/>
              <a:t>Benefits for the city</a:t>
            </a:r>
            <a:endParaRPr lang="pl-PL"/>
          </a:p>
        </p:txBody>
      </p:sp>
      <p:sp>
        <p:nvSpPr>
          <p:cNvPr id="3" name="Symbol zastępczy zawartości 2">
            <a:extLst>
              <a:ext uri="{FF2B5EF4-FFF2-40B4-BE49-F238E27FC236}">
                <a16:creationId xmlns:a16="http://schemas.microsoft.com/office/drawing/2014/main" id="{D65F397E-7E12-84BE-CE02-5C92BD27D312}"/>
              </a:ext>
            </a:extLst>
          </p:cNvPr>
          <p:cNvSpPr>
            <a:spLocks noGrp="1"/>
          </p:cNvSpPr>
          <p:nvPr>
            <p:ph idx="1"/>
          </p:nvPr>
        </p:nvSpPr>
        <p:spPr/>
        <p:txBody>
          <a:bodyPr vert="horz" lIns="91440" tIns="45720" rIns="91440" bIns="45720" rtlCol="0" anchor="t">
            <a:normAutofit/>
          </a:bodyPr>
          <a:lstStyle/>
          <a:p>
            <a:pPr>
              <a:buFont typeface="Arial"/>
              <a:buChar char="•"/>
            </a:pPr>
            <a:r>
              <a:rPr lang="en-US">
                <a:ea typeface="+mn-lt"/>
                <a:cs typeface="+mn-lt"/>
              </a:rPr>
              <a:t>More effective planning of anti-smog measures </a:t>
            </a:r>
            <a:endParaRPr lang="pl-PL"/>
          </a:p>
          <a:p>
            <a:pPr>
              <a:buFont typeface="Arial"/>
              <a:buChar char="•"/>
            </a:pPr>
            <a:r>
              <a:rPr lang="en-US">
                <a:ea typeface="+mn-lt"/>
                <a:cs typeface="+mn-lt"/>
              </a:rPr>
              <a:t>Faster identification of highly polluted areas </a:t>
            </a:r>
            <a:endParaRPr lang="en-US"/>
          </a:p>
          <a:p>
            <a:pPr>
              <a:buFont typeface="Arial"/>
              <a:buChar char="•"/>
            </a:pPr>
            <a:r>
              <a:rPr lang="en-US">
                <a:ea typeface="+mn-lt"/>
                <a:cs typeface="+mn-lt"/>
              </a:rPr>
              <a:t>More efficient use of public funds </a:t>
            </a:r>
            <a:endParaRPr lang="en-US"/>
          </a:p>
          <a:p>
            <a:pPr>
              <a:buFont typeface="Arial"/>
              <a:buChar char="•"/>
            </a:pPr>
            <a:r>
              <a:rPr lang="en-US">
                <a:ea typeface="+mn-lt"/>
                <a:cs typeface="+mn-lt"/>
              </a:rPr>
              <a:t>Support for developing local environmental strategies</a:t>
            </a:r>
            <a:endParaRPr lang="en-US"/>
          </a:p>
          <a:p>
            <a:pPr marL="0" indent="0">
              <a:buNone/>
            </a:pPr>
            <a:endParaRPr lang="en-US"/>
          </a:p>
          <a:p>
            <a:pPr marL="0" indent="0">
              <a:buNone/>
            </a:pPr>
            <a:endParaRPr lang="en-US"/>
          </a:p>
        </p:txBody>
      </p:sp>
      <p:pic>
        <p:nvPicPr>
          <p:cNvPr id="4" name="25.m4a">
            <a:hlinkClick r:id="" action="ppaction://media"/>
            <a:extLst>
              <a:ext uri="{FF2B5EF4-FFF2-40B4-BE49-F238E27FC236}">
                <a16:creationId xmlns:a16="http://schemas.microsoft.com/office/drawing/2014/main" id="{7FEBBBC6-5A67-F0FD-3B13-EFC227D5F4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41436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35662A0-20BB-40B2-67E4-81EC38E27427}"/>
              </a:ext>
            </a:extLst>
          </p:cNvPr>
          <p:cNvSpPr>
            <a:spLocks noGrp="1"/>
          </p:cNvSpPr>
          <p:nvPr>
            <p:ph type="title"/>
          </p:nvPr>
        </p:nvSpPr>
        <p:spPr/>
        <p:txBody>
          <a:bodyPr/>
          <a:lstStyle/>
          <a:p>
            <a:r>
              <a:rPr lang="en-US"/>
              <a:t>Benefits for the city </a:t>
            </a:r>
            <a:r>
              <a:rPr lang="en-US">
                <a:ea typeface="+mj-lt"/>
                <a:cs typeface="+mj-lt"/>
              </a:rPr>
              <a:t>Environment and Economy</a:t>
            </a:r>
            <a:endParaRPr lang="pl-PL"/>
          </a:p>
        </p:txBody>
      </p:sp>
      <p:sp>
        <p:nvSpPr>
          <p:cNvPr id="3" name="Symbol zastępczy zawartości 2">
            <a:extLst>
              <a:ext uri="{FF2B5EF4-FFF2-40B4-BE49-F238E27FC236}">
                <a16:creationId xmlns:a16="http://schemas.microsoft.com/office/drawing/2014/main" id="{D6AFC730-DA9B-830B-BEF3-640164CFF247}"/>
              </a:ext>
            </a:extLst>
          </p:cNvPr>
          <p:cNvSpPr>
            <a:spLocks noGrp="1"/>
          </p:cNvSpPr>
          <p:nvPr>
            <p:ph idx="1"/>
          </p:nvPr>
        </p:nvSpPr>
        <p:spPr/>
        <p:txBody>
          <a:bodyPr vert="horz" lIns="91440" tIns="45720" rIns="91440" bIns="45720" rtlCol="0" anchor="t">
            <a:normAutofit/>
          </a:bodyPr>
          <a:lstStyle/>
          <a:p>
            <a:r>
              <a:rPr lang="pl-PL">
                <a:ea typeface="+mn-lt"/>
                <a:cs typeface="+mn-lt"/>
              </a:rPr>
              <a:t>Reduction of pollutant emissions </a:t>
            </a:r>
            <a:endParaRPr lang="pl-PL"/>
          </a:p>
          <a:p>
            <a:r>
              <a:rPr lang="pl-PL">
                <a:ea typeface="+mn-lt"/>
                <a:cs typeface="+mn-lt"/>
              </a:rPr>
              <a:t>Improved quality of life for residents </a:t>
            </a:r>
            <a:endParaRPr lang="pl-PL"/>
          </a:p>
          <a:p>
            <a:r>
              <a:rPr lang="pl-PL">
                <a:ea typeface="+mn-lt"/>
                <a:cs typeface="+mn-lt"/>
              </a:rPr>
              <a:t>Increased environmental awareness </a:t>
            </a:r>
            <a:endParaRPr lang="pl-PL"/>
          </a:p>
          <a:p>
            <a:r>
              <a:rPr lang="pl-PL">
                <a:ea typeface="+mn-lt"/>
                <a:cs typeface="+mn-lt"/>
              </a:rPr>
              <a:t>Lower healthcare costs related to air pollution </a:t>
            </a:r>
            <a:endParaRPr lang="pl-PL"/>
          </a:p>
          <a:p>
            <a:r>
              <a:rPr lang="pl-PL">
                <a:ea typeface="+mn-lt"/>
                <a:cs typeface="+mn-lt"/>
              </a:rPr>
              <a:t>Support for achieving the goals of the European Green Deal</a:t>
            </a:r>
            <a:endParaRPr lang="pl-PL"/>
          </a:p>
        </p:txBody>
      </p:sp>
      <p:pic>
        <p:nvPicPr>
          <p:cNvPr id="4" name="26.m4a">
            <a:hlinkClick r:id="" action="ppaction://media"/>
            <a:extLst>
              <a:ext uri="{FF2B5EF4-FFF2-40B4-BE49-F238E27FC236}">
                <a16:creationId xmlns:a16="http://schemas.microsoft.com/office/drawing/2014/main" id="{A1FBD590-0A8F-9462-9301-12878AA45F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208122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FF6786-8F53-EC6A-D6CD-E40048D8E8B0}"/>
              </a:ext>
            </a:extLst>
          </p:cNvPr>
          <p:cNvSpPr>
            <a:spLocks noGrp="1"/>
          </p:cNvSpPr>
          <p:nvPr>
            <p:ph type="title"/>
          </p:nvPr>
        </p:nvSpPr>
        <p:spPr/>
        <p:txBody>
          <a:bodyPr/>
          <a:lstStyle/>
          <a:p>
            <a:r>
              <a:rPr lang="pl-PL"/>
              <a:t>Conclusions</a:t>
            </a:r>
          </a:p>
        </p:txBody>
      </p:sp>
      <p:sp>
        <p:nvSpPr>
          <p:cNvPr id="3" name="Symbol zastępczy zawartości 2">
            <a:extLst>
              <a:ext uri="{FF2B5EF4-FFF2-40B4-BE49-F238E27FC236}">
                <a16:creationId xmlns:a16="http://schemas.microsoft.com/office/drawing/2014/main" id="{A81B6A26-430B-265E-A818-BCE560C19859}"/>
              </a:ext>
            </a:extLst>
          </p:cNvPr>
          <p:cNvSpPr>
            <a:spLocks noGrp="1"/>
          </p:cNvSpPr>
          <p:nvPr>
            <p:ph idx="1"/>
          </p:nvPr>
        </p:nvSpPr>
        <p:spPr/>
        <p:txBody>
          <a:bodyPr vert="horz" lIns="91440" tIns="45720" rIns="91440" bIns="45720" rtlCol="0" anchor="t">
            <a:noAutofit/>
          </a:bodyPr>
          <a:lstStyle/>
          <a:p>
            <a:pPr>
              <a:buNone/>
            </a:pPr>
            <a:r>
              <a:rPr lang="pl-PL" sz="1800">
                <a:ea typeface="+mn-lt"/>
                <a:cs typeface="+mn-lt"/>
              </a:rPr>
              <a:t>•</a:t>
            </a:r>
            <a:r>
              <a:rPr lang="pl-PL" sz="1800">
                <a:latin typeface="Arial"/>
                <a:cs typeface="Arial"/>
              </a:rPr>
              <a:t>Air pollution remains one of the most serious environmental and public health challenges in Europe. </a:t>
            </a:r>
            <a:endParaRPr lang="pl-PL"/>
          </a:p>
          <a:p>
            <a:pPr>
              <a:buNone/>
            </a:pPr>
            <a:r>
              <a:rPr lang="pl-PL" sz="1800">
                <a:ea typeface="+mn-lt"/>
                <a:cs typeface="+mn-lt"/>
              </a:rPr>
              <a:t>•</a:t>
            </a:r>
            <a:r>
              <a:rPr lang="pl-PL" sz="1800">
                <a:latin typeface="Arial"/>
                <a:cs typeface="Arial"/>
              </a:rPr>
              <a:t>Digital technologies such as IoT, Artificial Intelligence, Big Data, and Cloud Computing have significantly improved air quality monitoring. </a:t>
            </a:r>
            <a:endParaRPr lang="pl-PL"/>
          </a:p>
          <a:p>
            <a:pPr>
              <a:buNone/>
            </a:pPr>
            <a:r>
              <a:rPr lang="pl-PL" sz="1800">
                <a:ea typeface="+mn-lt"/>
                <a:cs typeface="+mn-lt"/>
              </a:rPr>
              <a:t>•</a:t>
            </a:r>
            <a:r>
              <a:rPr lang="pl-PL" sz="1800">
                <a:latin typeface="Arial"/>
                <a:cs typeface="Arial"/>
              </a:rPr>
              <a:t>Real-time environmental data enables faster responses to pollution events and supports evidence-based decision-making. </a:t>
            </a:r>
            <a:endParaRPr lang="pl-PL"/>
          </a:p>
          <a:p>
            <a:pPr>
              <a:buNone/>
            </a:pPr>
            <a:r>
              <a:rPr lang="pl-PL" sz="1800">
                <a:ea typeface="+mn-lt"/>
                <a:cs typeface="+mn-lt"/>
              </a:rPr>
              <a:t>•</a:t>
            </a:r>
            <a:r>
              <a:rPr lang="pl-PL" sz="1800">
                <a:latin typeface="Arial"/>
                <a:cs typeface="Arial"/>
              </a:rPr>
              <a:t>Smart monitoring systems help protect citizens, improve environmental management, and support sustainable urban development. </a:t>
            </a:r>
            <a:endParaRPr lang="pl-PL"/>
          </a:p>
          <a:p>
            <a:pPr>
              <a:buNone/>
            </a:pPr>
            <a:r>
              <a:rPr lang="pl-PL" sz="1800">
                <a:ea typeface="+mn-lt"/>
                <a:cs typeface="+mn-lt"/>
              </a:rPr>
              <a:t>•</a:t>
            </a:r>
            <a:r>
              <a:rPr lang="pl-PL" sz="1800">
                <a:latin typeface="Arial"/>
                <a:cs typeface="Arial"/>
              </a:rPr>
              <a:t>Air quality monitoring plays an important role in achieving the objectives of the European Green Deal and the European Digital Strategy. </a:t>
            </a:r>
            <a:endParaRPr lang="pl-PL"/>
          </a:p>
          <a:p>
            <a:pPr>
              <a:buNone/>
            </a:pPr>
            <a:r>
              <a:rPr lang="pl-PL" sz="1800">
                <a:ea typeface="+mn-lt"/>
                <a:cs typeface="+mn-lt"/>
              </a:rPr>
              <a:t>•</a:t>
            </a:r>
            <a:r>
              <a:rPr lang="pl-PL" sz="1800">
                <a:latin typeface="Arial"/>
                <a:cs typeface="Arial"/>
              </a:rPr>
              <a:t>Investing in digital environmental technologies contributes to healthier communities and a cleaner future.</a:t>
            </a:r>
            <a:endParaRPr lang="pl-PL"/>
          </a:p>
          <a:p>
            <a:pPr marL="0" indent="0">
              <a:buNone/>
            </a:pPr>
            <a:endParaRPr lang="pl-PL"/>
          </a:p>
        </p:txBody>
      </p:sp>
      <p:pic>
        <p:nvPicPr>
          <p:cNvPr id="4" name="27.m4a">
            <a:hlinkClick r:id="" action="ppaction://media"/>
            <a:extLst>
              <a:ext uri="{FF2B5EF4-FFF2-40B4-BE49-F238E27FC236}">
                <a16:creationId xmlns:a16="http://schemas.microsoft.com/office/drawing/2014/main" id="{28FBC01D-07BD-190E-FC70-68A75E90BD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70563"/>
            <a:ext cx="812800" cy="812800"/>
          </a:xfrm>
          <a:prstGeom prst="rect">
            <a:avLst/>
          </a:prstGeom>
        </p:spPr>
      </p:pic>
    </p:spTree>
    <p:extLst>
      <p:ext uri="{BB962C8B-B14F-4D97-AF65-F5344CB8AC3E}">
        <p14:creationId xmlns:p14="http://schemas.microsoft.com/office/powerpoint/2010/main" val="38743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D1E9-1ECC-714F-6C25-EFF88B5634E7}"/>
              </a:ext>
            </a:extLst>
          </p:cNvPr>
          <p:cNvSpPr>
            <a:spLocks noGrp="1"/>
          </p:cNvSpPr>
          <p:nvPr>
            <p:ph type="title"/>
          </p:nvPr>
        </p:nvSpPr>
        <p:spPr/>
        <p:txBody>
          <a:bodyPr/>
          <a:lstStyle/>
          <a:p>
            <a:r>
              <a:rPr lang="en-US" dirty="0"/>
              <a:t>Division of work</a:t>
            </a:r>
          </a:p>
        </p:txBody>
      </p:sp>
      <p:sp>
        <p:nvSpPr>
          <p:cNvPr id="3" name="Content Placeholder 2">
            <a:extLst>
              <a:ext uri="{FF2B5EF4-FFF2-40B4-BE49-F238E27FC236}">
                <a16:creationId xmlns:a16="http://schemas.microsoft.com/office/drawing/2014/main" id="{C6E1E7E9-81AD-D493-8C4B-A053995922A6}"/>
              </a:ext>
            </a:extLst>
          </p:cNvPr>
          <p:cNvSpPr>
            <a:spLocks noGrp="1"/>
          </p:cNvSpPr>
          <p:nvPr>
            <p:ph idx="1"/>
          </p:nvPr>
        </p:nvSpPr>
        <p:spPr/>
        <p:txBody>
          <a:bodyPr>
            <a:normAutofit fontScale="62500" lnSpcReduction="20000"/>
          </a:bodyPr>
          <a:lstStyle/>
          <a:p>
            <a:r>
              <a:rPr lang="en-US" dirty="0"/>
              <a:t>Natalia Tryk Prepared the introduction to the project, including the problem of air pollution, the definition of smog, major air pollutants, and the impact of air pollution on human health. Researched the importance of accurate and standardized environmental measurements as a foundation for effective air quality monitoring. </a:t>
            </a:r>
          </a:p>
          <a:p>
            <a:r>
              <a:rPr lang="en-US" dirty="0"/>
              <a:t>Magda </a:t>
            </a:r>
            <a:r>
              <a:rPr lang="en-US" dirty="0" err="1"/>
              <a:t>Wojs</a:t>
            </a:r>
            <a:r>
              <a:rPr lang="en-US" dirty="0"/>
              <a:t> Prepared the section on the environmental impact of air pollution, air quality monitoring processes, digital enabling technologies, monitoring systems, </a:t>
            </a:r>
            <a:r>
              <a:rPr lang="en-US" dirty="0" err="1"/>
              <a:t>Airly</a:t>
            </a:r>
            <a:r>
              <a:rPr lang="en-US" dirty="0"/>
              <a:t>, and Smart City applications. Analyzed the role of technical standards in environmental monitoring systems, sensor reliability, and data collection. </a:t>
            </a:r>
          </a:p>
          <a:p>
            <a:r>
              <a:rPr lang="en-US" dirty="0"/>
              <a:t>Jan </a:t>
            </a:r>
            <a:r>
              <a:rPr lang="en-US" dirty="0" err="1"/>
              <a:t>Przybyłowski</a:t>
            </a:r>
            <a:r>
              <a:rPr lang="en-US" dirty="0"/>
              <a:t> Prepared the materials related to ISO standards, environmental management systems, air quality standards, and environmental standardization. Researched how standardization improves data comparability, measurement accuracy, and cooperation between institutions and countries. </a:t>
            </a:r>
          </a:p>
          <a:p>
            <a:r>
              <a:rPr lang="en-US" dirty="0"/>
              <a:t>Małgorzata Socha Prepared the sections on the European Green Deal, the European Digital Strategy, benefits of digital technologies, the Smart Air City solution, benefits for residents and cities, and the project conclusions. Analyzed how international standards and European policies support sustainable development, environmental protection, and digital transformation. </a:t>
            </a:r>
          </a:p>
          <a:p>
            <a:r>
              <a:rPr lang="en-US" dirty="0"/>
              <a:t>All team members contributed equally to source research, content review, discussion of project findings, and preparation of the final presentation.</a:t>
            </a:r>
          </a:p>
        </p:txBody>
      </p:sp>
    </p:spTree>
    <p:extLst>
      <p:ext uri="{BB962C8B-B14F-4D97-AF65-F5344CB8AC3E}">
        <p14:creationId xmlns:p14="http://schemas.microsoft.com/office/powerpoint/2010/main" val="3278545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F9930D-F1AD-C125-71DE-72914B699B55}"/>
              </a:ext>
            </a:extLst>
          </p:cNvPr>
          <p:cNvSpPr>
            <a:spLocks noGrp="1"/>
          </p:cNvSpPr>
          <p:nvPr>
            <p:ph type="title"/>
          </p:nvPr>
        </p:nvSpPr>
        <p:spPr/>
        <p:txBody>
          <a:bodyPr/>
          <a:lstStyle/>
          <a:p>
            <a:r>
              <a:rPr lang="pl-PL" b="1"/>
              <a:t>What is smog?</a:t>
            </a:r>
          </a:p>
        </p:txBody>
      </p:sp>
      <p:sp>
        <p:nvSpPr>
          <p:cNvPr id="3" name="Symbol zastępczy zawartości 2">
            <a:extLst>
              <a:ext uri="{FF2B5EF4-FFF2-40B4-BE49-F238E27FC236}">
                <a16:creationId xmlns:a16="http://schemas.microsoft.com/office/drawing/2014/main" id="{83D72D7B-D281-3B74-8CC9-619E6D947A66}"/>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pl-PL" b="1">
                <a:ea typeface="+mn-lt"/>
                <a:cs typeface="+mn-lt"/>
              </a:rPr>
              <a:t>Definition:</a:t>
            </a:r>
            <a:r>
              <a:rPr lang="pl-PL">
                <a:ea typeface="+mn-lt"/>
                <a:cs typeface="+mn-lt"/>
              </a:rPr>
              <a:t> Smog is a highly toxic, dense mixture of air pollutants—primarily particulate matter (</a:t>
            </a:r>
            <a:r>
              <a:rPr lang="pl-PL" b="1">
                <a:ea typeface="+mn-lt"/>
                <a:cs typeface="+mn-lt"/>
              </a:rPr>
              <a:t>PM2.5</a:t>
            </a:r>
            <a:r>
              <a:rPr lang="pl-PL">
                <a:ea typeface="+mn-lt"/>
                <a:cs typeface="+mn-lt"/>
              </a:rPr>
              <a:t> and </a:t>
            </a:r>
            <a:r>
              <a:rPr lang="pl-PL" b="1">
                <a:ea typeface="+mn-lt"/>
                <a:cs typeface="+mn-lt"/>
              </a:rPr>
              <a:t>PM10</a:t>
            </a:r>
            <a:r>
              <a:rPr lang="pl-PL">
                <a:ea typeface="+mn-lt"/>
                <a:cs typeface="+mn-lt"/>
              </a:rPr>
              <a:t>) and ground-level ozone—that accumulates in the lower layers of the atmosphere under specific weather conditions.</a:t>
            </a:r>
            <a:endParaRPr lang="pl-PL"/>
          </a:p>
          <a:p>
            <a:pPr marL="0" indent="0">
              <a:buNone/>
            </a:pPr>
            <a:r>
              <a:rPr lang="pl-PL" b="1">
                <a:ea typeface="+mn-lt"/>
                <a:cs typeface="+mn-lt"/>
              </a:rPr>
              <a:t>Primary Sources of Emissions:</a:t>
            </a:r>
            <a:endParaRPr lang="pl-PL"/>
          </a:p>
          <a:p>
            <a:r>
              <a:rPr lang="pl-PL" b="1">
                <a:ea typeface="+mn-lt"/>
                <a:cs typeface="+mn-lt"/>
              </a:rPr>
              <a:t>Residential Heating:</a:t>
            </a:r>
            <a:r>
              <a:rPr lang="pl-PL">
                <a:ea typeface="+mn-lt"/>
                <a:cs typeface="+mn-lt"/>
              </a:rPr>
              <a:t> Combustion of solid fuels (coal, wood, waste) in outdated domestic boilers—often the leading cause of winter smog.</a:t>
            </a:r>
            <a:endParaRPr lang="pl-PL"/>
          </a:p>
          <a:p>
            <a:r>
              <a:rPr lang="pl-PL" b="1">
                <a:ea typeface="+mn-lt"/>
                <a:cs typeface="+mn-lt"/>
              </a:rPr>
              <a:t>Urban Transport:</a:t>
            </a:r>
            <a:r>
              <a:rPr lang="pl-PL">
                <a:ea typeface="+mn-lt"/>
                <a:cs typeface="+mn-lt"/>
              </a:rPr>
              <a:t> Exhaust fumes, nitrogen oxides (NOx), and dust from vehicle braking and tire wear.</a:t>
            </a:r>
            <a:endParaRPr lang="pl-PL"/>
          </a:p>
          <a:p>
            <a:r>
              <a:rPr lang="pl-PL" b="1">
                <a:ea typeface="+mn-lt"/>
                <a:cs typeface="+mn-lt"/>
              </a:rPr>
              <a:t>Industrial Activity:</a:t>
            </a:r>
            <a:r>
              <a:rPr lang="pl-PL">
                <a:ea typeface="+mn-lt"/>
                <a:cs typeface="+mn-lt"/>
              </a:rPr>
              <a:t> High-emission manufacturing plants, coal-fired power plants, and heavy chemical processing.</a:t>
            </a:r>
            <a:endParaRPr lang="pl-PL"/>
          </a:p>
          <a:p>
            <a:endParaRPr lang="pl-PL"/>
          </a:p>
        </p:txBody>
      </p:sp>
      <p:pic>
        <p:nvPicPr>
          <p:cNvPr id="4" name="Slajd 3">
            <a:hlinkClick r:id="" action="ppaction://media"/>
            <a:extLst>
              <a:ext uri="{FF2B5EF4-FFF2-40B4-BE49-F238E27FC236}">
                <a16:creationId xmlns:a16="http://schemas.microsoft.com/office/drawing/2014/main" id="{B66C758D-BBDC-B56F-11CB-78502C1265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7094" y="5628655"/>
            <a:ext cx="730250" cy="730250"/>
          </a:xfrm>
          <a:prstGeom prst="rect">
            <a:avLst/>
          </a:prstGeom>
        </p:spPr>
      </p:pic>
    </p:spTree>
    <p:extLst>
      <p:ext uri="{BB962C8B-B14F-4D97-AF65-F5344CB8AC3E}">
        <p14:creationId xmlns:p14="http://schemas.microsoft.com/office/powerpoint/2010/main" val="2805869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16"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11F37-EEF6-B4CD-DC2B-D672234379CA}"/>
              </a:ext>
            </a:extLst>
          </p:cNvPr>
          <p:cNvSpPr>
            <a:spLocks noGrp="1"/>
          </p:cNvSpPr>
          <p:nvPr>
            <p:ph type="title"/>
          </p:nvPr>
        </p:nvSpPr>
        <p:spPr/>
        <p:txBody>
          <a:bodyPr/>
          <a:lstStyle/>
          <a:p>
            <a:r>
              <a:rPr lang="en-US" b="1">
                <a:ea typeface="+mj-lt"/>
                <a:cs typeface="+mj-lt"/>
              </a:rPr>
              <a:t>Which Pollutants Do We Measure?</a:t>
            </a:r>
            <a:endParaRPr lang="pl-PL" b="1"/>
          </a:p>
        </p:txBody>
      </p:sp>
      <p:graphicFrame>
        <p:nvGraphicFramePr>
          <p:cNvPr id="5" name="Symbol zastępczy zawartości 4">
            <a:extLst>
              <a:ext uri="{FF2B5EF4-FFF2-40B4-BE49-F238E27FC236}">
                <a16:creationId xmlns:a16="http://schemas.microsoft.com/office/drawing/2014/main" id="{42705DBA-9E4D-193C-5FA3-149B331ECD3F}"/>
              </a:ext>
            </a:extLst>
          </p:cNvPr>
          <p:cNvGraphicFramePr>
            <a:graphicFrameLocks noGrp="1"/>
          </p:cNvGraphicFramePr>
          <p:nvPr>
            <p:ph idx="1"/>
            <p:extLst>
              <p:ext uri="{D42A27DB-BD31-4B8C-83A1-F6EECF244321}">
                <p14:modId xmlns:p14="http://schemas.microsoft.com/office/powerpoint/2010/main" val="2689034377"/>
              </p:ext>
            </p:extLst>
          </p:nvPr>
        </p:nvGraphicFramePr>
        <p:xfrm>
          <a:off x="838200" y="1825625"/>
          <a:ext cx="10515600" cy="2133600"/>
        </p:xfrm>
        <a:graphic>
          <a:graphicData uri="http://schemas.openxmlformats.org/drawingml/2006/table">
            <a:tbl>
              <a:tblPr bandRow="1">
                <a:tableStyleId>{5C22544A-7EE6-4342-B048-85BDC9FD1C3A}</a:tableStyleId>
              </a:tblPr>
              <a:tblGrid>
                <a:gridCol w="3505200">
                  <a:extLst>
                    <a:ext uri="{9D8B030D-6E8A-4147-A177-3AD203B41FA5}">
                      <a16:colId xmlns:a16="http://schemas.microsoft.com/office/drawing/2014/main" val="2995192855"/>
                    </a:ext>
                  </a:extLst>
                </a:gridCol>
                <a:gridCol w="3505200">
                  <a:extLst>
                    <a:ext uri="{9D8B030D-6E8A-4147-A177-3AD203B41FA5}">
                      <a16:colId xmlns:a16="http://schemas.microsoft.com/office/drawing/2014/main" val="2734657024"/>
                    </a:ext>
                  </a:extLst>
                </a:gridCol>
                <a:gridCol w="3505200">
                  <a:extLst>
                    <a:ext uri="{9D8B030D-6E8A-4147-A177-3AD203B41FA5}">
                      <a16:colId xmlns:a16="http://schemas.microsoft.com/office/drawing/2014/main" val="2044170012"/>
                    </a:ext>
                  </a:extLst>
                </a:gridCol>
              </a:tblGrid>
              <a:tr h="0">
                <a:tc>
                  <a:txBody>
                    <a:bodyPr/>
                    <a:lstStyle/>
                    <a:p>
                      <a:pPr>
                        <a:spcAft>
                          <a:spcPts val="2400"/>
                        </a:spcAft>
                        <a:buNone/>
                      </a:pPr>
                      <a:r>
                        <a:rPr lang="pl-PL" b="1">
                          <a:effectLst/>
                          <a:latin typeface="Google Sans Text"/>
                        </a:rPr>
                        <a:t>Pollutant</a:t>
                      </a:r>
                      <a:endParaRPr lang="pl-PL">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b="1">
                          <a:effectLst/>
                          <a:latin typeface="Google Sans Text"/>
                        </a:rPr>
                        <a:t>Source</a:t>
                      </a:r>
                      <a:endParaRPr lang="pl-PL">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b="1">
                          <a:effectLst/>
                          <a:latin typeface="Google Sans Text"/>
                        </a:rPr>
                        <a:t>Health Effects</a:t>
                      </a:r>
                      <a:endParaRPr lang="pl-PL">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extLst>
                  <a:ext uri="{0D108BD9-81ED-4DB2-BD59-A6C34878D82A}">
                    <a16:rowId xmlns:a16="http://schemas.microsoft.com/office/drawing/2014/main" val="1593057356"/>
                  </a:ext>
                </a:extLst>
              </a:tr>
              <a:tr h="0">
                <a:tc>
                  <a:txBody>
                    <a:bodyPr/>
                    <a:lstStyle/>
                    <a:p>
                      <a:pPr>
                        <a:spcAft>
                          <a:spcPts val="2400"/>
                        </a:spcAft>
                        <a:buNone/>
                      </a:pPr>
                      <a:r>
                        <a:rPr lang="pl-PL" b="1">
                          <a:effectLst/>
                          <a:latin typeface="Google Sans Text"/>
                        </a:rPr>
                        <a:t>PM10</a:t>
                      </a:r>
                      <a:endParaRPr lang="pl-PL">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Stoves &amp; furnaces, transport</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Respiratory issues</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extLst>
                  <a:ext uri="{0D108BD9-81ED-4DB2-BD59-A6C34878D82A}">
                    <a16:rowId xmlns:a16="http://schemas.microsoft.com/office/drawing/2014/main" val="178193265"/>
                  </a:ext>
                </a:extLst>
              </a:tr>
              <a:tr h="0">
                <a:tc>
                  <a:txBody>
                    <a:bodyPr/>
                    <a:lstStyle/>
                    <a:p>
                      <a:pPr>
                        <a:spcAft>
                          <a:spcPts val="2400"/>
                        </a:spcAft>
                        <a:buNone/>
                      </a:pPr>
                      <a:r>
                        <a:rPr lang="pl-PL" b="1">
                          <a:effectLst/>
                          <a:latin typeface="Google Sans Text"/>
                        </a:rPr>
                        <a:t>PM2.5</a:t>
                      </a:r>
                      <a:endParaRPr lang="pl-PL">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Fuel combustion</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Heart disease</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extLst>
                  <a:ext uri="{0D108BD9-81ED-4DB2-BD59-A6C34878D82A}">
                    <a16:rowId xmlns:a16="http://schemas.microsoft.com/office/drawing/2014/main" val="3356730601"/>
                  </a:ext>
                </a:extLst>
              </a:tr>
              <a:tr h="0">
                <a:tc>
                  <a:txBody>
                    <a:bodyPr/>
                    <a:lstStyle/>
                    <a:p>
                      <a:pPr>
                        <a:spcAft>
                          <a:spcPts val="2400"/>
                        </a:spcAft>
                        <a:buNone/>
                      </a:pPr>
                      <a:r>
                        <a:rPr lang="pl-PL" b="1">
                          <a:effectLst/>
                          <a:latin typeface="Google Sans Text"/>
                        </a:rPr>
                        <a:t>NO</a:t>
                      </a:r>
                      <a:r>
                        <a:rPr lang="pl-PL" b="1" baseline="-25000">
                          <a:effectLst/>
                          <a:latin typeface="Google Sans Text"/>
                        </a:rPr>
                        <a:t>2</a:t>
                      </a:r>
                      <a:endParaRPr lang="pl-PL" baseline="-25000">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Vehicles / Automotive emissions</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Lung irritation</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extLst>
                  <a:ext uri="{0D108BD9-81ED-4DB2-BD59-A6C34878D82A}">
                    <a16:rowId xmlns:a16="http://schemas.microsoft.com/office/drawing/2014/main" val="2008902186"/>
                  </a:ext>
                </a:extLst>
              </a:tr>
              <a:tr h="0">
                <a:tc>
                  <a:txBody>
                    <a:bodyPr/>
                    <a:lstStyle/>
                    <a:p>
                      <a:pPr>
                        <a:spcAft>
                          <a:spcPts val="2400"/>
                        </a:spcAft>
                        <a:buNone/>
                      </a:pPr>
                      <a:r>
                        <a:rPr lang="pl-PL" b="1">
                          <a:effectLst/>
                          <a:latin typeface="Google Sans Text"/>
                        </a:rPr>
                        <a:t>O</a:t>
                      </a:r>
                      <a:r>
                        <a:rPr lang="pl-PL" b="1" baseline="-25000">
                          <a:effectLst/>
                          <a:latin typeface="Google Sans Text"/>
                        </a:rPr>
                        <a:t>3</a:t>
                      </a:r>
                      <a:endParaRPr lang="pl-PL" baseline="-25000">
                        <a:effectLst/>
                        <a:latin typeface="Google Sans Text"/>
                      </a:endParaRP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Chemical reactions</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tc>
                  <a:txBody>
                    <a:bodyPr/>
                    <a:lstStyle/>
                    <a:p>
                      <a:pPr>
                        <a:spcAft>
                          <a:spcPts val="2400"/>
                        </a:spcAft>
                        <a:buNone/>
                      </a:pPr>
                      <a:r>
                        <a:rPr lang="pl-PL">
                          <a:effectLst/>
                          <a:latin typeface="Google Sans Text"/>
                        </a:rPr>
                        <a:t>General health issues</a:t>
                      </a:r>
                    </a:p>
                  </a:txBody>
                  <a:tcPr marL="114300" marR="114300" marT="76200" marB="76200" anchor="ctr">
                    <a:lnL w="9525" cap="flat" cmpd="sng" algn="ctr">
                      <a:solidFill>
                        <a:srgbClr val="C4C7C5"/>
                      </a:solidFill>
                      <a:prstDash val="solid"/>
                      <a:round/>
                      <a:headEnd type="none" w="med" len="med"/>
                      <a:tailEnd type="none" w="med" len="med"/>
                    </a:lnL>
                    <a:lnR w="9525" cap="flat" cmpd="sng" algn="ctr">
                      <a:solidFill>
                        <a:srgbClr val="C4C7C5"/>
                      </a:solidFill>
                      <a:prstDash val="solid"/>
                      <a:round/>
                      <a:headEnd type="none" w="med" len="med"/>
                      <a:tailEnd type="none" w="med" len="med"/>
                    </a:lnR>
                    <a:lnT w="9525" cap="flat" cmpd="sng" algn="ctr">
                      <a:solidFill>
                        <a:srgbClr val="C4C7C5"/>
                      </a:solidFill>
                      <a:prstDash val="solid"/>
                      <a:round/>
                      <a:headEnd type="none" w="med" len="med"/>
                      <a:tailEnd type="none" w="med" len="med"/>
                    </a:lnT>
                    <a:lnB w="9525" cap="flat" cmpd="sng" algn="ctr">
                      <a:solidFill>
                        <a:srgbClr val="C4C7C5"/>
                      </a:solidFill>
                      <a:prstDash val="solid"/>
                      <a:round/>
                      <a:headEnd type="none" w="med" len="med"/>
                      <a:tailEnd type="none" w="med" len="med"/>
                    </a:lnB>
                    <a:noFill/>
                  </a:tcPr>
                </a:tc>
                <a:extLst>
                  <a:ext uri="{0D108BD9-81ED-4DB2-BD59-A6C34878D82A}">
                    <a16:rowId xmlns:a16="http://schemas.microsoft.com/office/drawing/2014/main" val="558631246"/>
                  </a:ext>
                </a:extLst>
              </a:tr>
            </a:tbl>
          </a:graphicData>
        </a:graphic>
      </p:graphicFrame>
      <p:pic>
        <p:nvPicPr>
          <p:cNvPr id="3" name="Slajd 4">
            <a:hlinkClick r:id="" action="ppaction://media"/>
            <a:extLst>
              <a:ext uri="{FF2B5EF4-FFF2-40B4-BE49-F238E27FC236}">
                <a16:creationId xmlns:a16="http://schemas.microsoft.com/office/drawing/2014/main" id="{DF400553-0627-643E-C6D9-BC9795BAB4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39216" y="5684412"/>
            <a:ext cx="730250" cy="730250"/>
          </a:xfrm>
          <a:prstGeom prst="rect">
            <a:avLst/>
          </a:prstGeom>
        </p:spPr>
      </p:pic>
    </p:spTree>
    <p:extLst>
      <p:ext uri="{BB962C8B-B14F-4D97-AF65-F5344CB8AC3E}">
        <p14:creationId xmlns:p14="http://schemas.microsoft.com/office/powerpoint/2010/main" val="3994096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03"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0BCE-6E22-D380-3D49-8E503C0D1685}"/>
              </a:ext>
            </a:extLst>
          </p:cNvPr>
          <p:cNvSpPr>
            <a:spLocks noGrp="1"/>
          </p:cNvSpPr>
          <p:nvPr>
            <p:ph type="title"/>
          </p:nvPr>
        </p:nvSpPr>
        <p:spPr/>
        <p:txBody>
          <a:bodyPr/>
          <a:lstStyle/>
          <a:p>
            <a:r>
              <a:rPr lang="en-US" b="1"/>
              <a:t>Impact of Air Pollution on Human Health</a:t>
            </a:r>
            <a:endParaRPr lang="en-US"/>
          </a:p>
        </p:txBody>
      </p:sp>
      <p:sp>
        <p:nvSpPr>
          <p:cNvPr id="3" name="Content Placeholder 2">
            <a:extLst>
              <a:ext uri="{FF2B5EF4-FFF2-40B4-BE49-F238E27FC236}">
                <a16:creationId xmlns:a16="http://schemas.microsoft.com/office/drawing/2014/main" id="{9176BAA5-BE2E-A43A-BA27-9A408B2EDD3A}"/>
              </a:ext>
            </a:extLst>
          </p:cNvPr>
          <p:cNvSpPr>
            <a:spLocks noGrp="1"/>
          </p:cNvSpPr>
          <p:nvPr>
            <p:ph idx="1"/>
          </p:nvPr>
        </p:nvSpPr>
        <p:spPr/>
        <p:txBody>
          <a:bodyPr vert="horz" lIns="91440" tIns="45720" rIns="91440" bIns="45720" rtlCol="0" anchor="t">
            <a:normAutofit/>
          </a:bodyPr>
          <a:lstStyle/>
          <a:p>
            <a:pPr marL="0" indent="0">
              <a:buNone/>
            </a:pPr>
            <a:r>
              <a:rPr lang="en-US" dirty="0"/>
              <a:t>Air pollutants can enter the respiratory and circulatory systems, causing serious health problems and reducing quality of life.</a:t>
            </a:r>
            <a:endParaRPr lang="en-US" b="1" dirty="0"/>
          </a:p>
          <a:p>
            <a:pPr marL="0" indent="0">
              <a:buNone/>
            </a:pPr>
            <a:r>
              <a:rPr lang="en-US" b="1"/>
              <a:t>Main health effects:</a:t>
            </a:r>
          </a:p>
          <a:p>
            <a:r>
              <a:rPr lang="en-US"/>
              <a:t>Irritation of the eyes, nose, and throat </a:t>
            </a:r>
          </a:p>
          <a:p>
            <a:r>
              <a:rPr lang="en-US"/>
              <a:t>Coughing and breathing difficulties </a:t>
            </a:r>
          </a:p>
          <a:p>
            <a:r>
              <a:rPr lang="en-US"/>
              <a:t>Worsening of asthma and allergies </a:t>
            </a:r>
          </a:p>
          <a:p>
            <a:r>
              <a:rPr lang="en-US"/>
              <a:t>Increased risk of lung diseases </a:t>
            </a:r>
          </a:p>
          <a:p>
            <a:r>
              <a:rPr lang="en-US"/>
              <a:t>Higher risk of cardiovascular diseases </a:t>
            </a:r>
          </a:p>
          <a:p>
            <a:pPr marL="0" indent="0">
              <a:buNone/>
            </a:pPr>
            <a:endParaRPr lang="en-US" b="1" dirty="0"/>
          </a:p>
          <a:p>
            <a:endParaRPr lang="en-US"/>
          </a:p>
          <a:p>
            <a:endParaRPr lang="en-US"/>
          </a:p>
        </p:txBody>
      </p:sp>
      <p:pic>
        <p:nvPicPr>
          <p:cNvPr id="2050" name="Picture 2" descr="Does air pollution worsen Long COVID? Researchers weigh in">
            <a:extLst>
              <a:ext uri="{FF2B5EF4-FFF2-40B4-BE49-F238E27FC236}">
                <a16:creationId xmlns:a16="http://schemas.microsoft.com/office/drawing/2014/main" id="{456C46EE-7EA8-2474-E90E-04C63DA1D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445" y="2855741"/>
            <a:ext cx="3091497" cy="2052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DCE93CC-305C-CC4F-1159-2C5E397F7AD4}"/>
              </a:ext>
            </a:extLst>
          </p:cNvPr>
          <p:cNvSpPr txBox="1"/>
          <p:nvPr/>
        </p:nvSpPr>
        <p:spPr>
          <a:xfrm>
            <a:off x="7079445" y="4910147"/>
            <a:ext cx="3092010" cy="553998"/>
          </a:xfrm>
          <a:prstGeom prst="rect">
            <a:avLst/>
          </a:prstGeom>
          <a:noFill/>
        </p:spPr>
        <p:txBody>
          <a:bodyPr wrap="square" lIns="91440" tIns="45720" rIns="91440" bIns="45720" anchor="t">
            <a:spAutoFit/>
          </a:bodyPr>
          <a:lstStyle/>
          <a:p>
            <a:r>
              <a:rPr lang="en-US" sz="1000" dirty="0"/>
              <a:t>https://www.news-medical.net/news/20241205/Does-air-pollution-worsen-Long-COVID-Researchers-weigh-in.aspx</a:t>
            </a:r>
          </a:p>
        </p:txBody>
      </p:sp>
      <p:pic>
        <p:nvPicPr>
          <p:cNvPr id="4" name="Slajd 5">
            <a:hlinkClick r:id="" action="ppaction://media"/>
            <a:extLst>
              <a:ext uri="{FF2B5EF4-FFF2-40B4-BE49-F238E27FC236}">
                <a16:creationId xmlns:a16="http://schemas.microsoft.com/office/drawing/2014/main" id="{AFE219BA-5133-8218-08DE-0B9FF77D2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7094" y="5563607"/>
            <a:ext cx="730250" cy="730250"/>
          </a:xfrm>
          <a:prstGeom prst="rect">
            <a:avLst/>
          </a:prstGeom>
        </p:spPr>
      </p:pic>
    </p:spTree>
    <p:extLst>
      <p:ext uri="{BB962C8B-B14F-4D97-AF65-F5344CB8AC3E}">
        <p14:creationId xmlns:p14="http://schemas.microsoft.com/office/powerpoint/2010/main" val="2364192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8C71F-2959-BFEA-1F41-F208FBBC34EB}"/>
              </a:ext>
            </a:extLst>
          </p:cNvPr>
          <p:cNvSpPr>
            <a:spLocks noGrp="1"/>
          </p:cNvSpPr>
          <p:nvPr>
            <p:ph type="title"/>
          </p:nvPr>
        </p:nvSpPr>
        <p:spPr/>
        <p:txBody>
          <a:bodyPr/>
          <a:lstStyle/>
          <a:p>
            <a:endParaRPr lang="en-US"/>
          </a:p>
        </p:txBody>
      </p:sp>
      <p:pic>
        <p:nvPicPr>
          <p:cNvPr id="4" name="Online Media 3" descr="WHO: Breathe Life - How air pollution impacts your body">
            <a:hlinkClick r:id="" action="ppaction://media"/>
            <a:extLst>
              <a:ext uri="{FF2B5EF4-FFF2-40B4-BE49-F238E27FC236}">
                <a16:creationId xmlns:a16="http://schemas.microsoft.com/office/drawing/2014/main" id="{15D3CE64-6607-C353-F535-609F295B3D79}"/>
              </a:ext>
            </a:extLst>
          </p:cNvPr>
          <p:cNvPicPr>
            <a:picLocks noGrp="1" noRot="1" noChangeAspect="1"/>
          </p:cNvPicPr>
          <p:nvPr>
            <p:ph idx="1"/>
            <a:videoFile r:link="rId1"/>
          </p:nvPr>
        </p:nvPicPr>
        <p:blipFill>
          <a:blip r:embed="rId3"/>
          <a:stretch>
            <a:fillRect/>
          </a:stretch>
        </p:blipFill>
        <p:spPr>
          <a:xfrm>
            <a:off x="0" y="0"/>
            <a:ext cx="12351434" cy="6979033"/>
          </a:xfrm>
          <a:prstGeom prst="rect">
            <a:avLst/>
          </a:prstGeom>
        </p:spPr>
      </p:pic>
    </p:spTree>
    <p:extLst>
      <p:ext uri="{BB962C8B-B14F-4D97-AF65-F5344CB8AC3E}">
        <p14:creationId xmlns:p14="http://schemas.microsoft.com/office/powerpoint/2010/main" val="393259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9969-B868-8ABE-28AA-C71E2948A6C7}"/>
              </a:ext>
            </a:extLst>
          </p:cNvPr>
          <p:cNvSpPr>
            <a:spLocks noGrp="1"/>
          </p:cNvSpPr>
          <p:nvPr>
            <p:ph type="title"/>
          </p:nvPr>
        </p:nvSpPr>
        <p:spPr/>
        <p:txBody>
          <a:bodyPr/>
          <a:lstStyle/>
          <a:p>
            <a:r>
              <a:rPr lang="en-US" b="1"/>
              <a:t>Impact of Air Pollution on the Environment</a:t>
            </a:r>
            <a:endParaRPr lang="en-US"/>
          </a:p>
        </p:txBody>
      </p:sp>
      <p:sp>
        <p:nvSpPr>
          <p:cNvPr id="3" name="Content Placeholder 2">
            <a:extLst>
              <a:ext uri="{FF2B5EF4-FFF2-40B4-BE49-F238E27FC236}">
                <a16:creationId xmlns:a16="http://schemas.microsoft.com/office/drawing/2014/main" id="{DD264344-553E-80E2-7ECD-D7E34DB45BCE}"/>
              </a:ext>
            </a:extLst>
          </p:cNvPr>
          <p:cNvSpPr>
            <a:spLocks noGrp="1"/>
          </p:cNvSpPr>
          <p:nvPr>
            <p:ph idx="1"/>
          </p:nvPr>
        </p:nvSpPr>
        <p:spPr>
          <a:xfrm>
            <a:off x="420029" y="1825624"/>
            <a:ext cx="10232290" cy="4427207"/>
          </a:xfrm>
        </p:spPr>
        <p:txBody>
          <a:bodyPr vert="horz" lIns="91440" tIns="45720" rIns="91440" bIns="45720" rtlCol="0" anchor="t">
            <a:normAutofit/>
          </a:bodyPr>
          <a:lstStyle/>
          <a:p>
            <a:pPr marL="0" indent="0">
              <a:buNone/>
            </a:pPr>
            <a:r>
              <a:rPr lang="en-US"/>
              <a:t>Air pollution affects not only human health but also ecosystems, biodiversity, and natural resources.</a:t>
            </a:r>
            <a:endParaRPr lang="en-US" b="1" dirty="0"/>
          </a:p>
          <a:p>
            <a:pPr marL="0" indent="0">
              <a:buNone/>
            </a:pPr>
            <a:r>
              <a:rPr lang="en-US" b="1"/>
              <a:t>Main environmental consequences:</a:t>
            </a:r>
          </a:p>
          <a:p>
            <a:r>
              <a:rPr lang="en-US"/>
              <a:t>Damage to plants and reduced crop growth </a:t>
            </a:r>
          </a:p>
          <a:p>
            <a:r>
              <a:rPr lang="en-US"/>
              <a:t>Deterioration of soil and water quality </a:t>
            </a:r>
          </a:p>
          <a:p>
            <a:r>
              <a:rPr lang="en-US"/>
              <a:t>Formation of acid rain </a:t>
            </a:r>
          </a:p>
          <a:p>
            <a:r>
              <a:rPr lang="en-US"/>
              <a:t>Loss of biodiversity </a:t>
            </a:r>
          </a:p>
          <a:p>
            <a:r>
              <a:rPr lang="en-US"/>
              <a:t>Contribution to climate change </a:t>
            </a:r>
          </a:p>
          <a:p>
            <a:endParaRPr lang="en-US" b="1" dirty="0"/>
          </a:p>
          <a:p>
            <a:endParaRPr lang="en-US"/>
          </a:p>
        </p:txBody>
      </p:sp>
      <p:pic>
        <p:nvPicPr>
          <p:cNvPr id="1026" name="Picture 2" descr="Air Pollution: When 'No Conclusive Data' Becomes the Headline">
            <a:extLst>
              <a:ext uri="{FF2B5EF4-FFF2-40B4-BE49-F238E27FC236}">
                <a16:creationId xmlns:a16="http://schemas.microsoft.com/office/drawing/2014/main" id="{C20166C2-6DEF-72C6-A251-C5E501F8E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24" y="2495576"/>
            <a:ext cx="3488714" cy="245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A42804-3FBC-7C5F-F733-6D1C8F03F725}"/>
              </a:ext>
            </a:extLst>
          </p:cNvPr>
          <p:cNvSpPr txBox="1"/>
          <p:nvPr/>
        </p:nvSpPr>
        <p:spPr>
          <a:xfrm>
            <a:off x="7865773" y="4946832"/>
            <a:ext cx="3489308" cy="400110"/>
          </a:xfrm>
          <a:prstGeom prst="rect">
            <a:avLst/>
          </a:prstGeom>
          <a:noFill/>
        </p:spPr>
        <p:txBody>
          <a:bodyPr wrap="square" lIns="91440" tIns="45720" rIns="91440" bIns="45720" rtlCol="0" anchor="t">
            <a:spAutoFit/>
          </a:bodyPr>
          <a:lstStyle/>
          <a:p>
            <a:r>
              <a:rPr lang="en-US" sz="1000" dirty="0"/>
              <a:t>https://www.orfonline.org/expert-speak/air-pollution-when-no-conclusive-data-becomes-the-headline</a:t>
            </a:r>
          </a:p>
        </p:txBody>
      </p:sp>
      <p:pic>
        <p:nvPicPr>
          <p:cNvPr id="5" name="Slajd 6">
            <a:hlinkClick r:id="" action="ppaction://media"/>
            <a:extLst>
              <a:ext uri="{FF2B5EF4-FFF2-40B4-BE49-F238E27FC236}">
                <a16:creationId xmlns:a16="http://schemas.microsoft.com/office/drawing/2014/main" id="{C2273379-DFC1-BB62-BD7F-A94001F73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3558" y="5898143"/>
            <a:ext cx="730250" cy="730250"/>
          </a:xfrm>
          <a:prstGeom prst="rect">
            <a:avLst/>
          </a:prstGeom>
        </p:spPr>
      </p:pic>
    </p:spTree>
    <p:extLst>
      <p:ext uri="{BB962C8B-B14F-4D97-AF65-F5344CB8AC3E}">
        <p14:creationId xmlns:p14="http://schemas.microsoft.com/office/powerpoint/2010/main" val="543112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56"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C78F9-A9BF-8DB1-435D-C3258F1C6D71}"/>
              </a:ext>
            </a:extLst>
          </p:cNvPr>
          <p:cNvSpPr>
            <a:spLocks noGrp="1"/>
          </p:cNvSpPr>
          <p:nvPr>
            <p:ph type="title"/>
          </p:nvPr>
        </p:nvSpPr>
        <p:spPr/>
        <p:txBody>
          <a:bodyPr/>
          <a:lstStyle/>
          <a:p>
            <a:endParaRPr lang="en-US"/>
          </a:p>
        </p:txBody>
      </p:sp>
      <p:pic>
        <p:nvPicPr>
          <p:cNvPr id="4" name="Online Media 3" descr="Impact of air pollution on plants and wildlife">
            <a:hlinkClick r:id="" action="ppaction://media"/>
            <a:extLst>
              <a:ext uri="{FF2B5EF4-FFF2-40B4-BE49-F238E27FC236}">
                <a16:creationId xmlns:a16="http://schemas.microsoft.com/office/drawing/2014/main" id="{F5FA859E-BEE9-E4A1-1345-31230FC3BE3D}"/>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25645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1E911-EA47-A3A5-E0C9-363F58767405}"/>
              </a:ext>
            </a:extLst>
          </p:cNvPr>
          <p:cNvSpPr>
            <a:spLocks noGrp="1"/>
          </p:cNvSpPr>
          <p:nvPr>
            <p:ph type="title"/>
          </p:nvPr>
        </p:nvSpPr>
        <p:spPr/>
        <p:txBody>
          <a:bodyPr/>
          <a:lstStyle/>
          <a:p>
            <a:r>
              <a:rPr lang="en-US">
                <a:ea typeface="+mj-lt"/>
                <a:cs typeface="+mj-lt"/>
              </a:rPr>
              <a:t>How Does Air Quality Monitoring Work?</a:t>
            </a:r>
            <a:endParaRPr lang="pl-PL"/>
          </a:p>
        </p:txBody>
      </p:sp>
      <p:sp>
        <p:nvSpPr>
          <p:cNvPr id="3" name="Content Placeholder 2">
            <a:extLst>
              <a:ext uri="{FF2B5EF4-FFF2-40B4-BE49-F238E27FC236}">
                <a16:creationId xmlns:a16="http://schemas.microsoft.com/office/drawing/2014/main" id="{A5F3CA43-37E7-AE2D-2B9B-9FFF025A3DA1}"/>
              </a:ext>
            </a:extLst>
          </p:cNvPr>
          <p:cNvSpPr>
            <a:spLocks noGrp="1"/>
          </p:cNvSpPr>
          <p:nvPr>
            <p:ph idx="1"/>
          </p:nvPr>
        </p:nvSpPr>
        <p:spPr/>
        <p:txBody>
          <a:bodyPr vert="horz" lIns="91440" tIns="45720" rIns="91440" bIns="45720" rtlCol="0" anchor="t">
            <a:normAutofit fontScale="70000" lnSpcReduction="20000"/>
          </a:bodyPr>
          <a:lstStyle/>
          <a:p>
            <a:pPr>
              <a:buNone/>
            </a:pPr>
            <a:r>
              <a:rPr lang="en-US" b="1">
                <a:ea typeface="+mn-lt"/>
                <a:cs typeface="+mn-lt"/>
              </a:rPr>
              <a:t>Data Flow Pipeline:</a:t>
            </a:r>
            <a:r>
              <a:rPr lang="en-US">
                <a:ea typeface="+mn-lt"/>
                <a:cs typeface="+mn-lt"/>
              </a:rPr>
              <a:t> </a:t>
            </a:r>
            <a:endParaRPr lang="pl-PL">
              <a:latin typeface="Aptos" panose="02110004020202020204"/>
              <a:ea typeface="+mn-lt"/>
              <a:cs typeface="+mn-lt"/>
            </a:endParaRPr>
          </a:p>
          <a:p>
            <a:pPr>
              <a:buNone/>
            </a:pPr>
            <a:r>
              <a:rPr lang="en-US">
                <a:latin typeface="Aptos"/>
                <a:ea typeface="+mn-lt"/>
                <a:cs typeface="+mn-lt"/>
              </a:rPr>
              <a:t>Sensor Node</a:t>
            </a:r>
            <a:r>
              <a:rPr lang="en-US">
                <a:ea typeface="+mn-lt"/>
                <a:cs typeface="+mn-lt"/>
              </a:rPr>
              <a:t> ➔ </a:t>
            </a:r>
            <a:r>
              <a:rPr lang="en-US">
                <a:latin typeface="Aptos"/>
                <a:ea typeface="+mn-lt"/>
                <a:cs typeface="+mn-lt"/>
              </a:rPr>
              <a:t>Connectivity</a:t>
            </a:r>
            <a:r>
              <a:rPr lang="en-US">
                <a:ea typeface="+mn-lt"/>
                <a:cs typeface="+mn-lt"/>
              </a:rPr>
              <a:t> ➔ </a:t>
            </a:r>
            <a:r>
              <a:rPr lang="en-US">
                <a:latin typeface="Aptos"/>
                <a:ea typeface="+mn-lt"/>
                <a:cs typeface="+mn-lt"/>
              </a:rPr>
              <a:t>Cloud Server</a:t>
            </a:r>
            <a:r>
              <a:rPr lang="en-US">
                <a:ea typeface="+mn-lt"/>
                <a:cs typeface="+mn-lt"/>
              </a:rPr>
              <a:t> ➔ </a:t>
            </a:r>
            <a:r>
              <a:rPr lang="en-US">
                <a:latin typeface="Aptos"/>
                <a:ea typeface="+mn-lt"/>
                <a:cs typeface="+mn-lt"/>
              </a:rPr>
              <a:t>Application</a:t>
            </a:r>
            <a:r>
              <a:rPr lang="en-US">
                <a:ea typeface="+mn-lt"/>
                <a:cs typeface="+mn-lt"/>
              </a:rPr>
              <a:t> ➔ </a:t>
            </a:r>
            <a:r>
              <a:rPr lang="en-US">
                <a:latin typeface="Aptos"/>
                <a:ea typeface="+mn-lt"/>
                <a:cs typeface="+mn-lt"/>
              </a:rPr>
              <a:t>End User</a:t>
            </a:r>
            <a:endParaRPr lang="pl-PL">
              <a:latin typeface="Aptos"/>
            </a:endParaRPr>
          </a:p>
          <a:p>
            <a:pPr marL="0" indent="0">
              <a:buNone/>
            </a:pPr>
            <a:endParaRPr lang="en-US" b="1">
              <a:ea typeface="+mn-lt"/>
              <a:cs typeface="+mn-lt"/>
            </a:endParaRPr>
          </a:p>
          <a:p>
            <a:pPr marL="0" indent="0">
              <a:buNone/>
            </a:pPr>
            <a:r>
              <a:rPr lang="en-US" b="1">
                <a:ea typeface="+mn-lt"/>
                <a:cs typeface="+mn-lt"/>
              </a:rPr>
              <a:t>The Process Explained:</a:t>
            </a:r>
            <a:endParaRPr lang="en-US"/>
          </a:p>
          <a:p>
            <a:r>
              <a:rPr lang="en-US" b="1">
                <a:ea typeface="+mn-lt"/>
                <a:cs typeface="+mn-lt"/>
              </a:rPr>
              <a:t>Sensor Node (Detection):</a:t>
            </a:r>
            <a:r>
              <a:rPr lang="en-US">
                <a:ea typeface="+mn-lt"/>
                <a:cs typeface="+mn-lt"/>
              </a:rPr>
              <a:t> Compact, IoT-enabled sensors measure PM2.5, PM10, and gas concentrations in real-time.</a:t>
            </a:r>
            <a:endParaRPr lang="en-US"/>
          </a:p>
          <a:p>
            <a:r>
              <a:rPr lang="en-US" b="1">
                <a:ea typeface="+mn-lt"/>
                <a:cs typeface="+mn-lt"/>
              </a:rPr>
              <a:t>Connectivity (Transmission):</a:t>
            </a:r>
            <a:r>
              <a:rPr lang="en-US">
                <a:ea typeface="+mn-lt"/>
                <a:cs typeface="+mn-lt"/>
              </a:rPr>
              <a:t> Encrypted data is transmitted wirelessly via 5G, Wi-Fi, or LoRaWAN networks to the cloud.</a:t>
            </a:r>
            <a:endParaRPr lang="en-US"/>
          </a:p>
          <a:p>
            <a:r>
              <a:rPr lang="en-US" b="1">
                <a:ea typeface="+mn-lt"/>
                <a:cs typeface="+mn-lt"/>
              </a:rPr>
              <a:t>Cloud Server (Processing):</a:t>
            </a:r>
            <a:r>
              <a:rPr lang="en-US">
                <a:ea typeface="+mn-lt"/>
                <a:cs typeface="+mn-lt"/>
              </a:rPr>
              <a:t> Central servers ingest the raw data, perform quality control, and calculate the Air Quality Index (AQI).</a:t>
            </a:r>
            <a:endParaRPr lang="en-US"/>
          </a:p>
          <a:p>
            <a:r>
              <a:rPr lang="en-US" b="1">
                <a:ea typeface="+mn-lt"/>
                <a:cs typeface="+mn-lt"/>
              </a:rPr>
              <a:t>Application (Visualization):</a:t>
            </a:r>
            <a:r>
              <a:rPr lang="en-US">
                <a:ea typeface="+mn-lt"/>
                <a:cs typeface="+mn-lt"/>
              </a:rPr>
              <a:t> Interactive dashboards and mobile apps map the data to make spatial-temporal pollution patterns visible.</a:t>
            </a:r>
            <a:endParaRPr lang="en-US"/>
          </a:p>
          <a:p>
            <a:r>
              <a:rPr lang="en-US" b="1">
                <a:ea typeface="+mn-lt"/>
                <a:cs typeface="+mn-lt"/>
              </a:rPr>
              <a:t>End User (Action):</a:t>
            </a:r>
            <a:r>
              <a:rPr lang="en-US">
                <a:ea typeface="+mn-lt"/>
                <a:cs typeface="+mn-lt"/>
              </a:rPr>
              <a:t> Citizens receive health alerts, and policymakers implement targeted emission control measures.</a:t>
            </a:r>
            <a:endParaRPr lang="en-US"/>
          </a:p>
          <a:p>
            <a:endParaRPr lang="en-US"/>
          </a:p>
        </p:txBody>
      </p:sp>
      <p:pic>
        <p:nvPicPr>
          <p:cNvPr id="4" name="slajd 9.m4a">
            <a:hlinkClick r:id="" action="ppaction://media"/>
            <a:extLst>
              <a:ext uri="{FF2B5EF4-FFF2-40B4-BE49-F238E27FC236}">
                <a16:creationId xmlns:a16="http://schemas.microsoft.com/office/drawing/2014/main" id="{85B7C523-40BB-C780-8604-7E2C1D4337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0192" y="5905500"/>
            <a:ext cx="812800" cy="812800"/>
          </a:xfrm>
          <a:prstGeom prst="rect">
            <a:avLst/>
          </a:prstGeom>
        </p:spPr>
      </p:pic>
    </p:spTree>
    <p:extLst>
      <p:ext uri="{BB962C8B-B14F-4D97-AF65-F5344CB8AC3E}">
        <p14:creationId xmlns:p14="http://schemas.microsoft.com/office/powerpoint/2010/main" val="19587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22791D8B0AC374E8A1602D7AFCAF802" ma:contentTypeVersion="8" ma:contentTypeDescription="Utwórz nowy dokument." ma:contentTypeScope="" ma:versionID="9004efa9f0ea536ff48b477764870fbb">
  <xsd:schema xmlns:xsd="http://www.w3.org/2001/XMLSchema" xmlns:xs="http://www.w3.org/2001/XMLSchema" xmlns:p="http://schemas.microsoft.com/office/2006/metadata/properties" xmlns:ns2="ff1fd8c2-a002-46b2-9f06-a6b993e827bb" targetNamespace="http://schemas.microsoft.com/office/2006/metadata/properties" ma:root="true" ma:fieldsID="f2b022b371f6e9ee200aafa1dba7e519" ns2:_="">
    <xsd:import namespace="ff1fd8c2-a002-46b2-9f06-a6b993e827bb"/>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1fd8c2-a002-46b2-9f06-a6b993e827bb"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ferenceId xmlns="ff1fd8c2-a002-46b2-9f06-a6b993e827b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ECAD33-0DDF-4966-A50D-0A0178416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1fd8c2-a002-46b2-9f06-a6b993e827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7C1550-B9F3-420F-9FDC-E7F85C83BC53}">
  <ds:schemaRefs>
    <ds:schemaRef ds:uri="http://purl.org/dc/dcmitype/"/>
    <ds:schemaRef ds:uri="ff1fd8c2-a002-46b2-9f06-a6b993e827bb"/>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CF47DDDE-3561-4751-B434-50120264AC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3736</TotalTime>
  <Words>2012</Words>
  <Application>Microsoft Macintosh PowerPoint</Application>
  <PresentationFormat>Widescreen</PresentationFormat>
  <Paragraphs>221</Paragraphs>
  <Slides>28</Slides>
  <Notes>0</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Aptos Display</vt:lpstr>
      <vt:lpstr>Arial</vt:lpstr>
      <vt:lpstr>Google Sans Text</vt:lpstr>
      <vt:lpstr>Office Theme</vt:lpstr>
      <vt:lpstr>Digital air quality monitoring as an environmental protection tool in the EU</vt:lpstr>
      <vt:lpstr>Introduction</vt:lpstr>
      <vt:lpstr>What is smog?</vt:lpstr>
      <vt:lpstr>Which Pollutants Do We Measure?</vt:lpstr>
      <vt:lpstr>Impact of Air Pollution on Human Health</vt:lpstr>
      <vt:lpstr>PowerPoint Presentation</vt:lpstr>
      <vt:lpstr>Impact of Air Pollution on the Environment</vt:lpstr>
      <vt:lpstr>PowerPoint Presentation</vt:lpstr>
      <vt:lpstr>How Does Air Quality Monitoring Work?</vt:lpstr>
      <vt:lpstr>Digital Enabling Technologies</vt:lpstr>
      <vt:lpstr>Air Quality Monitoring Systems</vt:lpstr>
      <vt:lpstr>Airly Monitoring Network</vt:lpstr>
      <vt:lpstr>Smart Cities and Air Quality Monitoring</vt:lpstr>
      <vt:lpstr>Definition of ISO</vt:lpstr>
      <vt:lpstr>ISO Standard Example </vt:lpstr>
      <vt:lpstr>Examples of ISO Standards Related to Air Quality Monitoring </vt:lpstr>
      <vt:lpstr>PowerPoint Presentation</vt:lpstr>
      <vt:lpstr>Environmental Standardisation </vt:lpstr>
      <vt:lpstr>Environmental Standardisation </vt:lpstr>
      <vt:lpstr>Monitoring &amp; The European Green Deal</vt:lpstr>
      <vt:lpstr>Air Quality Monitoring and the European Digital Strategy</vt:lpstr>
      <vt:lpstr>Benefits of Digital Technologies in Environmental Protection</vt:lpstr>
      <vt:lpstr>Smart Air City Solution</vt:lpstr>
      <vt:lpstr>Benefits for residents</vt:lpstr>
      <vt:lpstr>Benefits for the city</vt:lpstr>
      <vt:lpstr>Benefits for the city Environment and Economy</vt:lpstr>
      <vt:lpstr>Conclusions</vt:lpstr>
      <vt:lpstr>Division of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Małgorzata Socha</dc:creator>
  <cp:lastModifiedBy>VF</cp:lastModifiedBy>
  <cp:revision>7</cp:revision>
  <dcterms:created xsi:type="dcterms:W3CDTF">2026-06-17T18:36:19Z</dcterms:created>
  <dcterms:modified xsi:type="dcterms:W3CDTF">2026-06-21T05:19:28Z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0x010100122791D8B0AC374E8A1602D7AFCAF802</vt:lpwstr>
  </property>
</Properties>
</file>