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2" r:id="rId6"/>
    <p:sldId id="269" r:id="rId7"/>
    <p:sldId id="263" r:id="rId8"/>
    <p:sldId id="270" r:id="rId9"/>
    <p:sldId id="268" r:id="rId10"/>
    <p:sldId id="271" r:id="rId11"/>
    <p:sldId id="265" r:id="rId12"/>
    <p:sldId id="267" r:id="rId13"/>
    <p:sldId id="266" r:id="rId14"/>
  </p:sldIdLst>
  <p:sldSz cx="12192000" cy="6858000"/>
  <p:notesSz cx="6858000" cy="9144000"/>
  <p:defaultTextStyle>
    <a:defPPr rtl="0"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C3EDF0C-9B68-4E0D-914B-3F65C0774E9C}" type="datetime1">
              <a:rPr lang="pl-PL" smtClean="0"/>
              <a:t>21.01.2026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D331BE-4A26-441F-AE74-A51A4C94AC1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12178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8716C-CEBE-463D-855C-9766CA91CF20}" type="datetime1">
              <a:rPr lang="pl-PL" smtClean="0"/>
              <a:pPr/>
              <a:t>21.01.2026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F6B3765-1535-41FB-A927-AAD2D1E8538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1701522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6B3765-1535-41FB-A927-AAD2D1E85382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4271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6B3765-1535-41FB-A927-AAD2D1E85382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1209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6B3765-1535-41FB-A927-AAD2D1E85382}" type="slidenum">
              <a:rPr lang="pl-PL" noProof="0" smtClean="0"/>
              <a:t>4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813692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A1384-90B8-BA26-6519-59317368A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AA09B7D-9DB2-C050-CC32-FA4E48DE56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2994886-60F6-928B-C18D-498458D910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F2C0A14-FFAA-DB28-859F-ED0CD61720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6B3765-1535-41FB-A927-AAD2D1E85382}" type="slidenum">
              <a:rPr lang="pl-PL" noProof="0" smtClean="0"/>
              <a:t>6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345547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rtlCol="0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CD86DE2-3885-4346-9799-EA543624CFEE}" type="datetime1">
              <a:rPr lang="pl-PL" smtClean="0"/>
              <a:pPr/>
              <a:t>21.01.2026</a:t>
            </a:fld>
            <a:endParaRPr lang="pl-PL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zny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 rtlCol="0"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5B93A3-9B47-43D3-85D3-2ECF217B3BCF}" type="datetime1">
              <a:rPr lang="pl-PL" smtClean="0"/>
              <a:pPr/>
              <a:t>21.01.2026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30BDA14-9539-4096-9F00-A8CB927F7470}" type="datetime1">
              <a:rPr lang="pl-PL" smtClean="0"/>
              <a:pPr/>
              <a:t>21.01.2026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tat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46212" y="372940"/>
            <a:ext cx="9302752" cy="2992904"/>
          </a:xfrm>
        </p:spPr>
        <p:txBody>
          <a:bodyPr rtlCol="0" anchor="ctr"/>
          <a:lstStyle>
            <a:lvl1pPr>
              <a:defRPr sz="44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12" name="Tekst — symbol zastępczy 3"/>
          <p:cNvSpPr>
            <a:spLocks noGrp="1"/>
          </p:cNvSpPr>
          <p:nvPr>
            <p:ph type="body" sz="half" idx="13"/>
          </p:nvPr>
        </p:nvSpPr>
        <p:spPr>
          <a:xfrm>
            <a:off x="1720644" y="3373372"/>
            <a:ext cx="8752299" cy="54896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38200" y="4509544"/>
            <a:ext cx="10512424" cy="1489496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838200" y="6364165"/>
            <a:ext cx="2743200" cy="365125"/>
          </a:xfrm>
        </p:spPr>
        <p:txBody>
          <a:bodyPr rtlCol="0"/>
          <a:lstStyle>
            <a:lvl1pPr>
              <a:defRPr/>
            </a:lvl1pPr>
          </a:lstStyle>
          <a:p>
            <a:fld id="{A37E4099-CFD1-4D32-99E6-5C283C4B52E1}" type="datetime1">
              <a:rPr lang="pl-PL" smtClean="0"/>
              <a:pPr/>
              <a:t>21.01.2026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4038600" y="6364165"/>
            <a:ext cx="4114800" cy="365125"/>
          </a:xfrm>
        </p:spPr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>
          <a:xfrm>
            <a:off x="8610600" y="6364165"/>
            <a:ext cx="2743200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111044" y="79463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pl-PL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0437812" y="275101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pl-PL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00EFE4-F82D-4B53-8F41-442D824B2012}" type="datetime1">
              <a:rPr lang="pl-PL" smtClean="0"/>
              <a:pPr/>
              <a:t>21.01.2026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7" name="Tekst — symbol zastępczy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8" name="Tekst — symbol zastępczy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9" name="Tekst — symbol zastępczy 4"/>
          <p:cNvSpPr>
            <a:spLocks noGrp="1"/>
          </p:cNvSpPr>
          <p:nvPr>
            <p:ph type="body" sz="quarter" idx="3" hasCustomPrompt="1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 rtl="0"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 rtl="0">
              <a:buNone/>
            </a:pPr>
            <a:r>
              <a:rPr lang="pl-PL" noProof="0" dirty="0"/>
              <a:t>Kliknij, aby edytować style wzorca tekstu</a:t>
            </a:r>
          </a:p>
        </p:txBody>
      </p:sp>
      <p:sp>
        <p:nvSpPr>
          <p:cNvPr id="10" name="Tekst — symbol zastępczy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1" name="Tekst — symbol zastępczy 4"/>
          <p:cNvSpPr>
            <a:spLocks noGrp="1"/>
          </p:cNvSpPr>
          <p:nvPr>
            <p:ph type="body" sz="quarter" idx="13" hasCustomPrompt="1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 rtl="0"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 rtl="0">
              <a:buNone/>
            </a:pPr>
            <a:r>
              <a:rPr lang="pl-PL" noProof="0" dirty="0"/>
              <a:t>Kliknij, aby edytować style wzorca tekstu</a:t>
            </a:r>
          </a:p>
        </p:txBody>
      </p:sp>
      <p:sp>
        <p:nvSpPr>
          <p:cNvPr id="12" name="Tekst — symbol zastępczy 3"/>
          <p:cNvSpPr>
            <a:spLocks noGrp="1"/>
          </p:cNvSpPr>
          <p:nvPr>
            <p:ph type="body" sz="half" idx="17" hasCustomPrompt="1"/>
          </p:nvPr>
        </p:nvSpPr>
        <p:spPr>
          <a:xfrm>
            <a:off x="7829035" y="2571750"/>
            <a:ext cx="2932113" cy="3589338"/>
          </a:xfrm>
        </p:spPr>
        <p:txBody>
          <a:bodyPr rtlCol="0" anchor="t">
            <a:normAutofit/>
          </a:bodyPr>
          <a:lstStyle>
            <a:lvl1pPr marL="0" indent="0" rtl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31C38B8-1A9A-4CB7-9369-7487BB68185C}" type="datetime1">
              <a:rPr lang="pl-PL" smtClean="0"/>
              <a:pPr/>
              <a:t>21.01.2026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z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19" name="Tekst — symbol zastępczy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20" name="Obraz — symbol zastępczy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21" name="Tekst — symbol zastępczy 3"/>
          <p:cNvSpPr>
            <a:spLocks noGrp="1"/>
          </p:cNvSpPr>
          <p:nvPr>
            <p:ph type="body" sz="half" idx="18" hasCustomPrompt="1"/>
          </p:nvPr>
        </p:nvSpPr>
        <p:spPr>
          <a:xfrm>
            <a:off x="1332085" y="4873765"/>
            <a:ext cx="2940050" cy="659189"/>
          </a:xfrm>
        </p:spPr>
        <p:txBody>
          <a:bodyPr rtlCol="0" anchor="t">
            <a:normAutofit/>
          </a:bodyPr>
          <a:lstStyle>
            <a:lvl1pPr marL="0" indent="0" rtl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22" name="Tekst — symbol zastępczy 4"/>
          <p:cNvSpPr>
            <a:spLocks noGrp="1"/>
          </p:cNvSpPr>
          <p:nvPr>
            <p:ph type="body" sz="quarter" idx="3" hasCustomPrompt="1"/>
          </p:nvPr>
        </p:nvSpPr>
        <p:spPr>
          <a:xfrm>
            <a:off x="4568997" y="4297503"/>
            <a:ext cx="2930525" cy="576262"/>
          </a:xfrm>
        </p:spPr>
        <p:txBody>
          <a:bodyPr rtlCol="0" anchor="b">
            <a:noAutofit/>
          </a:bodyPr>
          <a:lstStyle>
            <a:lvl1pPr marL="0" indent="0" rtl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23" name="Obraz — symbol zastępczy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24" name="Tekst — symbol zastępczy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25" name="Tekst — symbol zastępczy 4"/>
          <p:cNvSpPr>
            <a:spLocks noGrp="1"/>
          </p:cNvSpPr>
          <p:nvPr>
            <p:ph type="body" sz="quarter" idx="13" hasCustomPrompt="1"/>
          </p:nvPr>
        </p:nvSpPr>
        <p:spPr>
          <a:xfrm>
            <a:off x="7804322" y="4297503"/>
            <a:ext cx="2932113" cy="576262"/>
          </a:xfrm>
        </p:spPr>
        <p:txBody>
          <a:bodyPr rtlCol="0" anchor="b">
            <a:noAutofit/>
          </a:bodyPr>
          <a:lstStyle>
            <a:lvl1pPr marL="0" indent="0" rtl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26" name="Obraz — symbol zastępczy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27" name="Tekst — symbol zastępczy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E7C33AD-BFE9-4BD8-8BE8-FAC862948386}" type="datetime1">
              <a:rPr lang="pl-PL" smtClean="0"/>
              <a:pPr/>
              <a:t>21.01.2026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D0444D1-B2BA-4DDB-BFD4-EB35182F0B26}" type="datetime1">
              <a:rPr lang="pl-PL" smtClean="0"/>
              <a:pPr/>
              <a:t>21.01.2026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8170E9B-0179-49D8-B25A-994C15DB47AC}" type="datetime1">
              <a:rPr lang="pl-PL" smtClean="0"/>
              <a:pPr/>
              <a:t>21.01.2026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1DCB47-222A-444C-A055-A787DABB53B1}" type="datetime1">
              <a:rPr lang="pl-PL" smtClean="0"/>
              <a:pPr/>
              <a:t>21.01.2026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rtlCol="0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8" name="Podtytuł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7C73C2C-280C-472F-BFB7-1887DD77F24E}" type="datetime1">
              <a:rPr lang="pl-PL" smtClean="0"/>
              <a:pPr/>
              <a:t>21.01.2026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FF70330-6173-49E1-997A-94CAA045CCD6}" type="datetime1">
              <a:rPr lang="pl-PL" smtClean="0"/>
              <a:pPr/>
              <a:t>21.01.2026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rtlCol="0"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 rtl="0">
              <a:buNone/>
            </a:pPr>
            <a:r>
              <a:rPr lang="pl-PL" noProof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8A243CD-95BE-483F-93D6-6DFAFA676620}" type="datetime1">
              <a:rPr lang="pl-PL" smtClean="0"/>
              <a:pPr/>
              <a:t>21.01.2026</a:t>
            </a:fld>
            <a:endParaRPr lang="pl-PL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C0ADEEF-D7E2-425D-BC3F-FABFBB46C4BA}" type="datetime1">
              <a:rPr lang="pl-PL" smtClean="0"/>
              <a:pPr/>
              <a:t>21.01.2026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EC95A73-4F84-4C68-9034-58B7F45905F8}" type="datetime1">
              <a:rPr lang="pl-PL" smtClean="0"/>
              <a:pPr/>
              <a:t>21.01.2026</a:t>
            </a:fld>
            <a:endParaRPr lang="pl-PL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 rtlCol="0"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DF8FF31-5438-4C5E-A2E5-30ACBA9AC2C5}" type="datetime1">
              <a:rPr lang="pl-PL" smtClean="0"/>
              <a:pPr/>
              <a:t>21.01.2026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 rtlCol="0"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00EAED3-5B0E-4190-9EB7-B0BA66B06836}" type="datetime1">
              <a:rPr lang="pl-PL" smtClean="0"/>
              <a:pPr/>
              <a:t>21.01.2026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47610CE-D274-43B1-9D02-ECCECB376FAF}" type="datetime1">
              <a:rPr lang="pl-PL" smtClean="0"/>
              <a:pPr/>
              <a:t>21.01.2026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rtl="0"/>
            <a:fld id="{6D22F896-40B5-4ADD-8801-0D06FADFA095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publications/i/item/9789241516198" TargetMode="External"/><Relationship Id="rId2" Type="http://schemas.openxmlformats.org/officeDocument/2006/relationships/hyperlink" Target="https://www.google.com/search?q=https://eur-lex.europa.eu/legal-content/PL/TXT/%3Furi%3DCELEX:52019DC064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wm.edu.pl/aktualnosci/jak-mikroplastik-wplywa-na-nasz-organiz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HCgA-n5wR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zbliżenie na fale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1000"/>
          </a:blip>
          <a:srcRect l="9091" t="3462" b="19929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516A0C15-5BB2-41A2-BD46-E18F635D5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327" y="5874156"/>
            <a:ext cx="11289145" cy="754025"/>
          </a:xfrm>
        </p:spPr>
        <p:txBody>
          <a:bodyPr rtlCol="0">
            <a:normAutofit/>
          </a:bodyPr>
          <a:lstStyle/>
          <a:p>
            <a:pPr rtl="0"/>
            <a:r>
              <a:rPr lang="pl-PL" dirty="0"/>
              <a:t>Dąbrowska Weronika, Boczek Szymon, Pałatowski Aleksander 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599" y="771525"/>
            <a:ext cx="11164455" cy="5010720"/>
          </a:xfrm>
        </p:spPr>
        <p:txBody>
          <a:bodyPr rtlCol="0">
            <a:normAutofit/>
          </a:bodyPr>
          <a:lstStyle/>
          <a:p>
            <a:pPr algn="l"/>
            <a:r>
              <a:rPr lang="en-US" sz="7200" dirty="0"/>
              <a:t>Do we know what we</a:t>
            </a:r>
            <a:br>
              <a:rPr lang="pl-PL" sz="7200" dirty="0"/>
            </a:br>
            <a:r>
              <a:rPr lang="en-US" sz="7200" dirty="0"/>
              <a:t> are drinking?</a:t>
            </a:r>
            <a:br>
              <a:rPr lang="pl-PL" sz="7200" dirty="0"/>
            </a:br>
            <a:r>
              <a:rPr lang="pl-PL" sz="4000" dirty="0" err="1"/>
              <a:t>Microplastic</a:t>
            </a:r>
            <a:r>
              <a:rPr lang="pl-PL" sz="4000" dirty="0"/>
              <a:t> </a:t>
            </a:r>
            <a:r>
              <a:rPr lang="pl-PL" sz="4000" dirty="0" err="1"/>
              <a:t>monirtoring</a:t>
            </a:r>
            <a:r>
              <a:rPr lang="pl-PL" sz="4000" dirty="0"/>
              <a:t> </a:t>
            </a:r>
            <a:r>
              <a:rPr lang="en-US" sz="4000" dirty="0"/>
              <a:t>as the foundation </a:t>
            </a:r>
            <a:br>
              <a:rPr lang="pl-PL" sz="4000" dirty="0"/>
            </a:br>
            <a:r>
              <a:rPr lang="en-US" sz="4000" dirty="0"/>
              <a:t>of EU environmental safety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3549750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41EEE1-121A-FE5B-5248-F57F3AED3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3857"/>
          </a:xfrm>
        </p:spPr>
        <p:txBody>
          <a:bodyPr>
            <a:normAutofit fontScale="90000"/>
          </a:bodyPr>
          <a:lstStyle/>
          <a:p>
            <a:r>
              <a:rPr lang="pl-PL" sz="3000" dirty="0" err="1"/>
              <a:t>Bibliography</a:t>
            </a:r>
            <a:endParaRPr lang="pl-PL" sz="3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431888-B533-34BC-B5D8-EF106ECA5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817" y="858982"/>
            <a:ext cx="11406909" cy="5633893"/>
          </a:xfrm>
        </p:spPr>
        <p:txBody>
          <a:bodyPr>
            <a:normAutofit/>
          </a:bodyPr>
          <a:lstStyle/>
          <a:p>
            <a:r>
              <a:rPr lang="pl-PL" sz="1500" dirty="0"/>
              <a:t>Komisja Europejska: Strona główna Europejskiego Zielonego Ładu – Komunikat COM/2019/640. </a:t>
            </a:r>
            <a:r>
              <a:rPr lang="pl-PL" sz="1600" dirty="0">
                <a:hlinkClick r:id="rId2"/>
              </a:rPr>
              <a:t>EUR-Lex: 52019DC0640</a:t>
            </a:r>
            <a:r>
              <a:rPr lang="pl-PL" sz="1600" dirty="0"/>
              <a:t> </a:t>
            </a:r>
            <a:endParaRPr lang="pl-PL" sz="1500" dirty="0"/>
          </a:p>
          <a:p>
            <a:r>
              <a:rPr lang="pl-PL" sz="1500" dirty="0"/>
              <a:t>Oficjalny komunikat prasowy: The </a:t>
            </a:r>
            <a:r>
              <a:rPr lang="pl-PL" sz="1500" dirty="0" err="1"/>
              <a:t>European</a:t>
            </a:r>
            <a:r>
              <a:rPr lang="pl-PL" sz="1500" dirty="0"/>
              <a:t> Green Deal </a:t>
            </a:r>
            <a:r>
              <a:rPr lang="pl-PL" sz="1500" dirty="0" err="1"/>
              <a:t>sets</a:t>
            </a:r>
            <a:r>
              <a:rPr lang="pl-PL" sz="1500" dirty="0"/>
              <a:t> out </a:t>
            </a:r>
            <a:r>
              <a:rPr lang="pl-PL" sz="1500" dirty="0" err="1"/>
              <a:t>how</a:t>
            </a:r>
            <a:r>
              <a:rPr lang="pl-PL" sz="1500" dirty="0"/>
              <a:t> to </a:t>
            </a:r>
            <a:r>
              <a:rPr lang="pl-PL" sz="1500" dirty="0" err="1"/>
              <a:t>make</a:t>
            </a:r>
            <a:r>
              <a:rPr lang="pl-PL" sz="1500" dirty="0"/>
              <a:t> Europe the </a:t>
            </a:r>
            <a:r>
              <a:rPr lang="pl-PL" sz="1500" dirty="0" err="1"/>
              <a:t>first</a:t>
            </a:r>
            <a:r>
              <a:rPr lang="pl-PL" sz="1500" dirty="0"/>
              <a:t> </a:t>
            </a:r>
            <a:r>
              <a:rPr lang="pl-PL" sz="1500" dirty="0" err="1"/>
              <a:t>climate-neutral</a:t>
            </a:r>
            <a:r>
              <a:rPr lang="pl-PL" sz="1500" dirty="0"/>
              <a:t> </a:t>
            </a:r>
            <a:r>
              <a:rPr lang="pl-PL" sz="1500" dirty="0" err="1"/>
              <a:t>continent</a:t>
            </a:r>
            <a:r>
              <a:rPr lang="pl-PL" sz="1500" dirty="0"/>
              <a:t> by 2050.</a:t>
            </a:r>
          </a:p>
          <a:p>
            <a:r>
              <a:rPr lang="pl-PL" sz="1500" dirty="0"/>
              <a:t>Mechanizm Sprawiedliwej Transformacji: The Just </a:t>
            </a:r>
            <a:r>
              <a:rPr lang="pl-PL" sz="1500" dirty="0" err="1"/>
              <a:t>Transition</a:t>
            </a:r>
            <a:r>
              <a:rPr lang="pl-PL" sz="1500" dirty="0"/>
              <a:t> </a:t>
            </a:r>
            <a:r>
              <a:rPr lang="pl-PL" sz="1500" dirty="0" err="1"/>
              <a:t>Mechanism</a:t>
            </a:r>
            <a:r>
              <a:rPr lang="pl-PL" sz="1500" dirty="0"/>
              <a:t> </a:t>
            </a:r>
            <a:r>
              <a:rPr lang="pl-PL" sz="1500" dirty="0" err="1"/>
              <a:t>explained</a:t>
            </a:r>
            <a:r>
              <a:rPr lang="pl-PL" sz="1500" dirty="0"/>
              <a:t>.</a:t>
            </a:r>
          </a:p>
          <a:p>
            <a:r>
              <a:rPr lang="en-US" sz="1500" dirty="0"/>
              <a:t>ISO 16094-2:2025 – Water quality — Analysis of microplastic in water — Part 2: Vibrational spectroscopy methods for waters with low content of suspended solids.</a:t>
            </a:r>
            <a:endParaRPr lang="pl-PL" sz="1500" dirty="0"/>
          </a:p>
          <a:p>
            <a:r>
              <a:rPr lang="pl-PL" sz="1600" b="1" dirty="0"/>
              <a:t>Decyzja Delegowana (UE) 2024/1441</a:t>
            </a:r>
            <a:r>
              <a:rPr lang="pl-PL" sz="1600" dirty="0"/>
              <a:t> (Metodologia pomiaru) EUR-Lex: 32024D1441  </a:t>
            </a:r>
          </a:p>
          <a:p>
            <a:r>
              <a:rPr lang="pl-PL" sz="1600" b="1" dirty="0"/>
              <a:t>ISO 16094-2:2025</a:t>
            </a:r>
            <a:r>
              <a:rPr lang="pl-PL" sz="1600" dirty="0"/>
              <a:t> (Analiza </a:t>
            </a:r>
            <a:r>
              <a:rPr lang="pl-PL" sz="1600" dirty="0" err="1"/>
              <a:t>mikroplastiku</a:t>
            </a:r>
            <a:r>
              <a:rPr lang="pl-PL" sz="1600" dirty="0"/>
              <a:t>) ; ISO.org: Standard 83483</a:t>
            </a:r>
          </a:p>
          <a:p>
            <a:r>
              <a:rPr lang="pl-PL" sz="1600" dirty="0"/>
              <a:t>WHO: </a:t>
            </a:r>
            <a:r>
              <a:rPr lang="pl-PL" sz="1600" dirty="0" err="1"/>
              <a:t>Microplastics</a:t>
            </a:r>
            <a:r>
              <a:rPr lang="pl-PL" sz="1600" dirty="0"/>
              <a:t> in </a:t>
            </a:r>
            <a:r>
              <a:rPr lang="pl-PL" sz="1600" dirty="0" err="1"/>
              <a:t>drinking-water</a:t>
            </a:r>
            <a:r>
              <a:rPr lang="pl-PL" sz="1600" dirty="0"/>
              <a:t>; </a:t>
            </a:r>
            <a:r>
              <a:rPr lang="pl-PL" sz="1600" dirty="0">
                <a:hlinkClick r:id="rId3"/>
              </a:rPr>
              <a:t>WHO Publications</a:t>
            </a:r>
            <a:r>
              <a:rPr lang="pl-PL" sz="1600" dirty="0"/>
              <a:t> </a:t>
            </a:r>
          </a:p>
          <a:p>
            <a:r>
              <a:rPr lang="pl-PL" sz="1500" dirty="0">
                <a:hlinkClick r:id="rId4"/>
              </a:rPr>
              <a:t>https://uwm.edu.pl/aktualnosci/jak-mikroplastik-wplywa-na-nasz-organizm</a:t>
            </a:r>
            <a:r>
              <a:rPr lang="pl-PL" sz="1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2422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4128F484-90FC-AEE3-D479-D7DFE4764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100" y="1364672"/>
            <a:ext cx="11025799" cy="4128655"/>
          </a:xfrm>
        </p:spPr>
        <p:txBody>
          <a:bodyPr>
            <a:normAutofit/>
          </a:bodyPr>
          <a:lstStyle/>
          <a:p>
            <a:r>
              <a:rPr lang="en-US" dirty="0"/>
              <a:t>Topic: Monitoring of microplastics in drinking water – new technical challenges.
Problem: The presence of &lt;5 mm particles in the hydrological cycle and their impact on ecosystems.
Project objective: Integration of environmental engineering, standardization and strategic interests of the EU (Green Deal and Digitalization).
Thesis: Effective health care requires synergy between technology and uniform legal standards.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2957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ikroplastik w wodzie butelkowanej i kranowej – skąd się bierze i czy można  go uniknąć?">
            <a:extLst>
              <a:ext uri="{FF2B5EF4-FFF2-40B4-BE49-F238E27FC236}">
                <a16:creationId xmlns:a16="http://schemas.microsoft.com/office/drawing/2014/main" id="{B1A4AE2B-FCA4-EA50-0807-66BCAAE62E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85" y="380493"/>
            <a:ext cx="11301229" cy="609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0C9AF2F-667D-C42B-4F93-F895F67AB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66217"/>
            <a:ext cx="10515600" cy="1325563"/>
          </a:xfr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/>
              <a:t>Impact of microplastics on human health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5071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6C6CA1-6F17-2433-A53B-62BF3A622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95927"/>
            <a:ext cx="11268364" cy="60313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Scale of intake: It is estimated that the average person ingests about 5 grams of microplastics per week. These particles are present almost everywhere: in water, salt, sugar, honey, as well as in fruits and vegetables, which absorb them from contaminated soil through the root system.
Effects on the body: Studies show that the consumption of microplastics can contribute to the development of civilization diseases, such as:
insulin resistance, obesity and diabetes;
cardiovascular problems (e.g. cardiomyopathies);
cancerous lesions, especially within the pancreas 
Cell penetration: The smallest molecules (nanovesicles about 100 nm in size) have the ability to transport plastic with blood to almost every cell in the body, including the brain, liver and ovaries.</a:t>
            </a:r>
            <a:endParaRPr lang="pl-PL" sz="2000" dirty="0"/>
          </a:p>
          <a:p>
            <a:pPr marL="0" indent="0">
              <a:buNone/>
            </a:pPr>
            <a:r>
              <a:rPr lang="pl-PL" sz="2000" dirty="0">
                <a:hlinkClick r:id="rId3"/>
              </a:rPr>
              <a:t>https://www.youtube.com/watch?v=ZHCgA-n5wRw</a:t>
            </a:r>
            <a:r>
              <a:rPr lang="pl-PL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8017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DC9F9-AFD1-5EDB-75F6-FD65E35D2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Zagrożenie w naszej szklance: Jak nauka walczy z mikroplastikiem? -  EURACTIV.pl">
            <a:extLst>
              <a:ext uri="{FF2B5EF4-FFF2-40B4-BE49-F238E27FC236}">
                <a16:creationId xmlns:a16="http://schemas.microsoft.com/office/drawing/2014/main" id="{D9CE6571-878B-FDE0-8877-EE8DF5919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45" y="327961"/>
            <a:ext cx="11025907" cy="620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0CE70E6-B1BC-9C6E-995E-5EB221B89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66217"/>
            <a:ext cx="1051560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/>
              <a:t>The European Green Deal—Why are we doing it?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1F0E18-1154-8A55-80B1-D56FFEFDF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6877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04BCA-A87C-806C-4A50-A5D53BB3C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AC66C5-8AD0-5CB5-6340-CA2A52662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36" y="674256"/>
            <a:ext cx="11268364" cy="5920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 new growth strategy: Transforming the EU into a modern, resource-efficient and competitive economy.
Neutrality 2050: The goal of achieving net-zero emissions and protecting natural capital.
Decoupling: Decoupling economic growth from the consumption of natural resources.
Just transition: Protecting the health and well-being of citizens from environmental risks as a priority.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243181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51F17-DBBE-9FF5-4C81-BB7D8E246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6" name="Picture 14" descr="Mikroplastik w wodzie butelkowanej i kranowej – skąd się bierze i czy można  go uniknąć?">
            <a:extLst>
              <a:ext uri="{FF2B5EF4-FFF2-40B4-BE49-F238E27FC236}">
                <a16:creationId xmlns:a16="http://schemas.microsoft.com/office/drawing/2014/main" id="{EA5BB404-9130-EB44-56B8-3B07F735C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22" y="0"/>
            <a:ext cx="102901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83EEED6-59EE-20B7-D842-8E5210234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473" y="4581161"/>
            <a:ext cx="9356436" cy="1981274"/>
          </a:xfr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pl-PL" b="1" dirty="0" err="1"/>
              <a:t>Environmental</a:t>
            </a:r>
            <a:r>
              <a:rPr lang="pl-PL" b="1" dirty="0"/>
              <a:t> Engineering – Technical Solutions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1664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E240A-EB83-6FD6-014D-8D6353547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D43A24-14BB-B6BF-0CC3-2E00F3B2A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82" y="1044430"/>
            <a:ext cx="11268364" cy="4769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Technical barriers: Traditional methods (coagulation/sand) remove 70-95% of microplastics, but fail at particles &lt;10 </a:t>
            </a:r>
            <a:r>
              <a:rPr lang="en-US" sz="3200" dirty="0" err="1"/>
              <a:t>μm</a:t>
            </a:r>
            <a:r>
              <a:rPr lang="en-US" sz="3200" dirty="0"/>
              <a:t>.
Advanced solutions: Membrane bioreactors (MBRs) achieve an efficiency of over 99.9%.
Innovations 2025/26: Application of sol-gel filtration and advanced oxidation processes (AOP).
Sludge management: The need to neutralize microplastics trapped in sewage sludge.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432576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AE547-9B47-EE9A-C650-F127FA7A0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9B3DE6-287A-CFBA-6114-3661D7A81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Standardization – New ISO Standards and EU Regulations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A188D2-5838-D6ED-B951-0CCF1B954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36" y="1825624"/>
            <a:ext cx="11268364" cy="4769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ISO 16094-2:2025: A new international standard for the analysis of microplastics in drinking water.
EU </a:t>
            </a:r>
            <a:r>
              <a:rPr lang="en-US" sz="3200" dirty="0" err="1"/>
              <a:t>harmonisation</a:t>
            </a:r>
            <a:r>
              <a:rPr lang="en-US" sz="3200" dirty="0"/>
              <a:t>: Decision 2024/1441 introduces a uniform measurement methodology in all Member States.
Data comparability: Standards enable the building of reliable databases and effective legislation.
Competitive advantage: European technical standards set the global directions for industrial development.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4205209021"/>
      </p:ext>
    </p:extLst>
  </p:cSld>
  <p:clrMapOvr>
    <a:masterClrMapping/>
  </p:clrMapOvr>
</p:sld>
</file>

<file path=ppt/theme/theme1.xml><?xml version="1.0" encoding="utf-8"?>
<a:theme xmlns:a="http://schemas.openxmlformats.org/drawingml/2006/main" name="Głębia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6296_TF77929380.potx" id="{E21FF73A-2106-43F1-A8E5-244999EA8E9B}" vid="{724C1F7D-BAD3-4CF3-9F90-08808F1765BE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b9da8d37-beaa-43ce-b780-46e57dc0359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EB43B992F2C94F84702A8FCDB4631C" ma:contentTypeVersion="4" ma:contentTypeDescription="Utwórz nowy dokument." ma:contentTypeScope="" ma:versionID="bbe990603c8e7d7d1cee783b4140fafb">
  <xsd:schema xmlns:xsd="http://www.w3.org/2001/XMLSchema" xmlns:xs="http://www.w3.org/2001/XMLSchema" xmlns:p="http://schemas.microsoft.com/office/2006/metadata/properties" xmlns:ns2="b9da8d37-beaa-43ce-b780-46e57dc0359f" targetNamespace="http://schemas.microsoft.com/office/2006/metadata/properties" ma:root="true" ma:fieldsID="1a4d76681686fa876621073171f75997" ns2:_="">
    <xsd:import namespace="b9da8d37-beaa-43ce-b780-46e57dc0359f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da8d37-beaa-43ce-b780-46e57dc0359f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6CE1C2-24FF-4125-B61C-AD39973FCD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F23494-F630-4E01-81EA-AA2F2975971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DD8B7291-02C7-4C39-AF1A-677A22AA1979}"/>
</file>

<file path=docProps/app.xml><?xml version="1.0" encoding="utf-8"?>
<Properties xmlns="http://schemas.openxmlformats.org/officeDocument/2006/extended-properties" xmlns:vt="http://schemas.openxmlformats.org/officeDocument/2006/docPropsVTypes">
  <Template>Projekt Głębokość</Template>
  <TotalTime>54</TotalTime>
  <Words>606</Words>
  <Application>Microsoft Office PowerPoint</Application>
  <PresentationFormat>Panoramiczny</PresentationFormat>
  <Paragraphs>25</Paragraphs>
  <Slides>10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Calibri</vt:lpstr>
      <vt:lpstr>Corbel</vt:lpstr>
      <vt:lpstr>Głębia</vt:lpstr>
      <vt:lpstr>Do we know what we  are drinking? Microplastic monirtoring as the foundation  of EU environmental safety</vt:lpstr>
      <vt:lpstr>Prezentacja programu PowerPoint</vt:lpstr>
      <vt:lpstr>Impact of microplastics on human health</vt:lpstr>
      <vt:lpstr>Prezentacja programu PowerPoint</vt:lpstr>
      <vt:lpstr>The European Green Deal—Why are we doing it?</vt:lpstr>
      <vt:lpstr>Prezentacja programu PowerPoint</vt:lpstr>
      <vt:lpstr>Environmental Engineering – Technical Solutions</vt:lpstr>
      <vt:lpstr>Prezentacja programu PowerPoint</vt:lpstr>
      <vt:lpstr>Standardization – New ISO Standards and EU Regulations</vt:lpstr>
      <vt:lpstr>Bibliography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Weronika Dąbrowska</dc:creator>
  <cp:lastModifiedBy>Weronika Dąbrowska</cp:lastModifiedBy>
  <cp:revision>1</cp:revision>
  <dcterms:created xsi:type="dcterms:W3CDTF">2026-01-21T19:55:32Z</dcterms:created>
  <dcterms:modified xsi:type="dcterms:W3CDTF">2026-01-21T20:50:30Z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0x0101005BEB43B992F2C94F84702A8FCDB4631C</vt:lpwstr>
  </property>
</Properties>
</file>