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6" r:id="rId1"/>
  </p:sldMasterIdLst>
  <p:sldIdLst>
    <p:sldId id="256" r:id="rId2"/>
    <p:sldId id="257" r:id="rId3"/>
    <p:sldId id="280" r:id="rId4"/>
    <p:sldId id="258" r:id="rId5"/>
    <p:sldId id="275" r:id="rId6"/>
    <p:sldId id="274" r:id="rId7"/>
    <p:sldId id="261" r:id="rId8"/>
    <p:sldId id="262" r:id="rId9"/>
    <p:sldId id="281" r:id="rId10"/>
    <p:sldId id="264" r:id="rId11"/>
    <p:sldId id="265" r:id="rId12"/>
    <p:sldId id="277" r:id="rId13"/>
    <p:sldId id="278" r:id="rId14"/>
    <p:sldId id="266" r:id="rId15"/>
    <p:sldId id="279" r:id="rId16"/>
    <p:sldId id="268" r:id="rId17"/>
    <p:sldId id="270" r:id="rId18"/>
    <p:sldId id="282" r:id="rId19"/>
    <p:sldId id="283" r:id="rId20"/>
    <p:sldId id="27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D81FD8-9CDB-42E3-BBC2-50A076837640}" v="18" dt="2026-01-22T10:28:53.034"/>
    <p1510:client id="{228C3BF0-0A42-7796-6E51-829EC85D7721}" v="78" dt="2026-01-21T16:03:19.943"/>
    <p1510:client id="{32BF252F-BEE8-4C2D-8974-4B27E403BDE1}" v="23" dt="2026-01-22T12:16:42.165"/>
    <p1510:client id="{3D1FC98B-66AD-44CF-92C2-80717ABD6544}" v="271" dt="2026-01-22T10:20:32.501"/>
    <p1510:client id="{593FC192-A979-4434-8083-BB6AC9E1634D}" v="61" dt="2026-01-22T12:18:03.273"/>
    <p1510:client id="{7948D420-E55A-4E84-8B07-00FAE875B49E}" v="1" dt="2026-01-22T12:18:41.295"/>
    <p1510:client id="{A879C93F-38A2-4771-9BA2-CBD474377F1F}" v="27" dt="2026-01-22T10:04:55.881"/>
    <p1510:client id="{B4725B7F-82CB-48D9-B3F5-976D6810BD41}" v="24" dt="2026-01-22T10:12:22.481"/>
    <p1510:client id="{DA21686E-B001-68B6-31AA-F1FE0F9D672B}" v="461" dt="2026-01-21T15:58:27.276"/>
    <p1510:client id="{EA74EC7E-8F75-4046-867F-FCB398476D4C}" v="39" dt="2026-01-22T12:27:28.5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211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359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479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8704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0838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110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2253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8875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549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1287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4778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14198C65-B75B-4F8D-8E94-FB15AB9D82A7}" type="datetimeFigureOut">
              <a:rPr lang="pl-PL" smtClean="0"/>
              <a:t>22.01.2026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11AFCB6-9322-4C0D-B73F-93B41D4AFEEF}" type="slidenum">
              <a:rPr lang="pl-PL" smtClean="0"/>
              <a:t>‹#›</a:t>
            </a:fld>
            <a:endParaRPr lang="pl-PL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5206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7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kWUQlnrIeI?feature=oembed" TargetMode="External"/><Relationship Id="rId4" Type="http://schemas.openxmlformats.org/officeDocument/2006/relationships/hyperlink" Target="https://youtu.be/YkWUQlnrIeI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Y9n_Bnzkotg?feature=oembed" TargetMode="External"/><Relationship Id="rId4" Type="http://schemas.openxmlformats.org/officeDocument/2006/relationships/hyperlink" Target="https://youtu.be/Y9n_Bnzkotg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Y6khpAfnww?feature=oembed" TargetMode="External"/><Relationship Id="rId4" Type="http://schemas.openxmlformats.org/officeDocument/2006/relationships/hyperlink" Target="https://youtu.be/KY6khpAfnww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lzKpucqwOQ?feature=oembe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HoqQFGY1cx8?feature=oembed" TargetMode="External"/><Relationship Id="rId4" Type="http://schemas.openxmlformats.org/officeDocument/2006/relationships/hyperlink" Target="https://www.youtube.com/watch?v=HoqQFGY1cx8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FA2BB384-1211-DB59-8346-8847807083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4974" y="5388225"/>
            <a:ext cx="7324627" cy="1358479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r"/>
            <a:r>
              <a:rPr lang="pl-PL" sz="1100" err="1">
                <a:solidFill>
                  <a:schemeClr val="tx1"/>
                </a:solidFill>
              </a:rPr>
              <a:t>Authors</a:t>
            </a:r>
            <a:r>
              <a:rPr lang="pl-PL" sz="1100">
                <a:solidFill>
                  <a:schemeClr val="tx1"/>
                </a:solidFill>
              </a:rPr>
              <a:t>:</a:t>
            </a:r>
            <a:endParaRPr lang="en-US">
              <a:solidFill>
                <a:schemeClr val="tx1"/>
              </a:solidFill>
              <a:cs typeface="Times New Roman"/>
            </a:endParaRPr>
          </a:p>
          <a:p>
            <a:pPr algn="r"/>
            <a:r>
              <a:rPr lang="pl-PL" sz="1100">
                <a:solidFill>
                  <a:schemeClr val="tx1"/>
                </a:solidFill>
              </a:rPr>
              <a:t>Inż. Marta </a:t>
            </a:r>
            <a:r>
              <a:rPr lang="pl-PL" sz="1100" err="1">
                <a:solidFill>
                  <a:schemeClr val="tx1"/>
                </a:solidFill>
              </a:rPr>
              <a:t>pałdyna</a:t>
            </a:r>
            <a:endParaRPr lang="pl-PL" sz="1100">
              <a:solidFill>
                <a:schemeClr val="tx1"/>
              </a:solidFill>
              <a:cs typeface="Times New Roman"/>
            </a:endParaRPr>
          </a:p>
          <a:p>
            <a:pPr algn="r"/>
            <a:r>
              <a:rPr lang="pl-PL" sz="1100">
                <a:solidFill>
                  <a:schemeClr val="tx1"/>
                </a:solidFill>
              </a:rPr>
              <a:t>Inż. Paulina </a:t>
            </a:r>
            <a:r>
              <a:rPr lang="pl-PL" sz="1100" err="1">
                <a:solidFill>
                  <a:schemeClr val="tx1"/>
                </a:solidFill>
              </a:rPr>
              <a:t>Taibert</a:t>
            </a:r>
            <a:r>
              <a:rPr lang="pl-PL" sz="1100">
                <a:solidFill>
                  <a:schemeClr val="tx1"/>
                </a:solidFill>
              </a:rPr>
              <a:t> </a:t>
            </a:r>
            <a:endParaRPr lang="pl-PL" sz="1100">
              <a:solidFill>
                <a:schemeClr val="tx1"/>
              </a:solidFill>
              <a:cs typeface="Times New Roman"/>
            </a:endParaRPr>
          </a:p>
          <a:p>
            <a:pPr algn="r"/>
            <a:r>
              <a:rPr lang="pl-PL" sz="1100">
                <a:solidFill>
                  <a:schemeClr val="tx1"/>
                </a:solidFill>
              </a:rPr>
              <a:t>Inż. Jan Stefański</a:t>
            </a:r>
            <a:endParaRPr lang="pl-PL" sz="1100">
              <a:solidFill>
                <a:schemeClr val="tx1"/>
              </a:solidFill>
              <a:cs typeface="Times New Roman"/>
            </a:endParaRPr>
          </a:p>
          <a:p>
            <a:pPr algn="r"/>
            <a:r>
              <a:rPr lang="pl-PL" sz="1100" err="1">
                <a:solidFill>
                  <a:schemeClr val="tx1"/>
                </a:solidFill>
              </a:rPr>
              <a:t>Enviromental</a:t>
            </a:r>
            <a:r>
              <a:rPr lang="pl-PL" sz="1100">
                <a:solidFill>
                  <a:schemeClr val="tx1"/>
                </a:solidFill>
              </a:rPr>
              <a:t> </a:t>
            </a:r>
            <a:r>
              <a:rPr lang="pl-PL" sz="1100" err="1">
                <a:solidFill>
                  <a:schemeClr val="tx1"/>
                </a:solidFill>
              </a:rPr>
              <a:t>Enginnering</a:t>
            </a:r>
            <a:r>
              <a:rPr lang="pl-PL" sz="1100">
                <a:solidFill>
                  <a:schemeClr val="tx1"/>
                </a:solidFill>
              </a:rPr>
              <a:t>, Master </a:t>
            </a:r>
            <a:r>
              <a:rPr lang="pl-PL" sz="1100" err="1">
                <a:solidFill>
                  <a:schemeClr val="tx1"/>
                </a:solidFill>
              </a:rPr>
              <a:t>Degree</a:t>
            </a:r>
            <a:r>
              <a:rPr lang="pl-PL" sz="1100">
                <a:solidFill>
                  <a:schemeClr val="tx1"/>
                </a:solidFill>
              </a:rPr>
              <a:t> </a:t>
            </a:r>
            <a:r>
              <a:rPr lang="pl-PL" sz="1100" err="1">
                <a:solidFill>
                  <a:schemeClr val="tx1"/>
                </a:solidFill>
              </a:rPr>
              <a:t>Year</a:t>
            </a:r>
            <a:r>
              <a:rPr lang="pl-PL" sz="1100">
                <a:solidFill>
                  <a:schemeClr val="tx1"/>
                </a:solidFill>
              </a:rPr>
              <a:t> 1</a:t>
            </a:r>
            <a:endParaRPr lang="pl-PL" sz="1100">
              <a:solidFill>
                <a:schemeClr val="tx1"/>
              </a:solidFill>
              <a:cs typeface="Times New Roman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2C999C-E4B5-9834-6F36-10B1B4FCD0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46" y="150022"/>
            <a:ext cx="9988377" cy="560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509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12D63-F77E-5C82-80EA-B144AA6770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9318B6-83F6-039E-3E6C-0683B8696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/>
              <a:t>Digital </a:t>
            </a:r>
            <a:r>
              <a:rPr lang="pl-PL" err="1"/>
              <a:t>tools</a:t>
            </a:r>
            <a:r>
              <a:rPr lang="pl-PL"/>
              <a:t> in </a:t>
            </a:r>
            <a:r>
              <a:rPr lang="pl-PL" err="1"/>
              <a:t>air</a:t>
            </a:r>
            <a:r>
              <a:rPr lang="pl-PL"/>
              <a:t> </a:t>
            </a:r>
            <a:r>
              <a:rPr lang="pl-PL" err="1"/>
              <a:t>quality</a:t>
            </a:r>
            <a:r>
              <a:rPr lang="pl-PL"/>
              <a:t> monitoring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360963-13EA-2279-52E6-95FAAA920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pl-PL" b="1" err="1">
                <a:ea typeface="+mn-lt"/>
                <a:cs typeface="+mn-lt"/>
              </a:rPr>
              <a:t>Continuous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air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quality</a:t>
            </a:r>
            <a:r>
              <a:rPr lang="pl-PL" b="1">
                <a:ea typeface="+mn-lt"/>
                <a:cs typeface="+mn-lt"/>
              </a:rPr>
              <a:t> monitoring networks</a:t>
            </a:r>
            <a:r>
              <a:rPr lang="pl-PL">
                <a:ea typeface="+mn-lt"/>
                <a:cs typeface="+mn-lt"/>
              </a:rPr>
              <a:t> – real-</a:t>
            </a:r>
            <a:r>
              <a:rPr lang="pl-PL" err="1">
                <a:ea typeface="+mn-lt"/>
                <a:cs typeface="+mn-lt"/>
              </a:rPr>
              <a:t>time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measurement</a:t>
            </a:r>
            <a:r>
              <a:rPr lang="pl-PL">
                <a:ea typeface="+mn-lt"/>
                <a:cs typeface="+mn-lt"/>
              </a:rPr>
              <a:t> of </a:t>
            </a:r>
            <a:r>
              <a:rPr lang="pl-PL" err="1">
                <a:ea typeface="+mn-lt"/>
                <a:cs typeface="+mn-lt"/>
              </a:rPr>
              <a:t>pollutants</a:t>
            </a:r>
            <a:r>
              <a:rPr lang="pl-PL">
                <a:ea typeface="+mn-lt"/>
                <a:cs typeface="+mn-lt"/>
              </a:rPr>
              <a:t> (PM₂.₅, NO₂, O₃, SO₂) </a:t>
            </a:r>
            <a:r>
              <a:rPr lang="pl-PL" err="1">
                <a:ea typeface="+mn-lt"/>
                <a:cs typeface="+mn-lt"/>
              </a:rPr>
              <a:t>across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urban</a:t>
            </a:r>
            <a:r>
              <a:rPr lang="pl-PL">
                <a:ea typeface="+mn-lt"/>
                <a:cs typeface="+mn-lt"/>
              </a:rPr>
              <a:t> and </a:t>
            </a:r>
            <a:r>
              <a:rPr lang="pl-PL" err="1">
                <a:ea typeface="+mn-lt"/>
                <a:cs typeface="+mn-lt"/>
              </a:rPr>
              <a:t>rural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areas</a:t>
            </a:r>
            <a:endParaRPr lang="pl-PL" err="1">
              <a:cs typeface="Times New Roman"/>
            </a:endParaRPr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Satellite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observation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systems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tracking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regional</a:t>
            </a:r>
            <a:r>
              <a:rPr lang="pl-PL">
                <a:ea typeface="+mn-lt"/>
                <a:cs typeface="+mn-lt"/>
              </a:rPr>
              <a:t> and </a:t>
            </a:r>
            <a:r>
              <a:rPr lang="pl-PL" err="1">
                <a:ea typeface="+mn-lt"/>
                <a:cs typeface="+mn-lt"/>
              </a:rPr>
              <a:t>transboundary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pollution</a:t>
            </a:r>
            <a:r>
              <a:rPr lang="pl-PL">
                <a:ea typeface="+mn-lt"/>
                <a:cs typeface="+mn-lt"/>
              </a:rPr>
              <a:t>, </a:t>
            </a:r>
            <a:r>
              <a:rPr lang="pl-PL" err="1">
                <a:ea typeface="+mn-lt"/>
                <a:cs typeface="+mn-lt"/>
              </a:rPr>
              <a:t>e.g</a:t>
            </a:r>
            <a:r>
              <a:rPr lang="pl-PL">
                <a:ea typeface="+mn-lt"/>
                <a:cs typeface="+mn-lt"/>
              </a:rPr>
              <a:t>., Copernicus </a:t>
            </a:r>
            <a:r>
              <a:rPr lang="pl-PL" err="1">
                <a:ea typeface="+mn-lt"/>
                <a:cs typeface="+mn-lt"/>
              </a:rPr>
              <a:t>Atmosphere</a:t>
            </a:r>
            <a:r>
              <a:rPr lang="pl-PL">
                <a:ea typeface="+mn-lt"/>
                <a:cs typeface="+mn-lt"/>
              </a:rPr>
              <a:t> Monitoring Service (CAMS)</a:t>
            </a:r>
            <a:endParaRPr lang="pl-PL"/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Low-cost</a:t>
            </a:r>
            <a:r>
              <a:rPr lang="pl-PL" b="1">
                <a:ea typeface="+mn-lt"/>
                <a:cs typeface="+mn-lt"/>
              </a:rPr>
              <a:t> sensor networks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distributed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sensors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providing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localized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quality</a:t>
            </a:r>
            <a:r>
              <a:rPr lang="pl-PL">
                <a:ea typeface="+mn-lt"/>
                <a:cs typeface="+mn-lt"/>
              </a:rPr>
              <a:t> data for </a:t>
            </a:r>
            <a:r>
              <a:rPr lang="pl-PL" err="1">
                <a:ea typeface="+mn-lt"/>
                <a:cs typeface="+mn-lt"/>
              </a:rPr>
              <a:t>citizens</a:t>
            </a:r>
            <a:r>
              <a:rPr lang="pl-PL">
                <a:ea typeface="+mn-lt"/>
                <a:cs typeface="+mn-lt"/>
              </a:rPr>
              <a:t> and </a:t>
            </a:r>
            <a:r>
              <a:rPr lang="pl-PL" err="1">
                <a:ea typeface="+mn-lt"/>
                <a:cs typeface="+mn-lt"/>
              </a:rPr>
              <a:t>municipalities</a:t>
            </a:r>
            <a:endParaRPr lang="pl-PL" err="1"/>
          </a:p>
          <a:p>
            <a:pPr marL="305435" indent="-305435"/>
            <a:r>
              <a:rPr lang="pl-PL" b="1">
                <a:ea typeface="+mn-lt"/>
                <a:cs typeface="+mn-lt"/>
              </a:rPr>
              <a:t>Data </a:t>
            </a:r>
            <a:r>
              <a:rPr lang="pl-PL" b="1" err="1">
                <a:ea typeface="+mn-lt"/>
                <a:cs typeface="+mn-lt"/>
              </a:rPr>
              <a:t>platforms</a:t>
            </a:r>
            <a:r>
              <a:rPr lang="pl-PL" b="1">
                <a:ea typeface="+mn-lt"/>
                <a:cs typeface="+mn-lt"/>
              </a:rPr>
              <a:t> and </a:t>
            </a:r>
            <a:r>
              <a:rPr lang="pl-PL" b="1" err="1">
                <a:ea typeface="+mn-lt"/>
                <a:cs typeface="+mn-lt"/>
              </a:rPr>
              <a:t>dashboards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centralized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collection</a:t>
            </a:r>
            <a:r>
              <a:rPr lang="pl-PL">
                <a:ea typeface="+mn-lt"/>
                <a:cs typeface="+mn-lt"/>
              </a:rPr>
              <a:t>, </a:t>
            </a:r>
            <a:r>
              <a:rPr lang="pl-PL" err="1">
                <a:ea typeface="+mn-lt"/>
                <a:cs typeface="+mn-lt"/>
              </a:rPr>
              <a:t>visualization</a:t>
            </a:r>
            <a:r>
              <a:rPr lang="pl-PL">
                <a:ea typeface="+mn-lt"/>
                <a:cs typeface="+mn-lt"/>
              </a:rPr>
              <a:t>, and </a:t>
            </a:r>
            <a:r>
              <a:rPr lang="pl-PL" err="1">
                <a:ea typeface="+mn-lt"/>
                <a:cs typeface="+mn-lt"/>
              </a:rPr>
              <a:t>analysis</a:t>
            </a:r>
            <a:r>
              <a:rPr lang="pl-PL">
                <a:ea typeface="+mn-lt"/>
                <a:cs typeface="+mn-lt"/>
              </a:rPr>
              <a:t> of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quality</a:t>
            </a:r>
            <a:r>
              <a:rPr lang="pl-PL">
                <a:ea typeface="+mn-lt"/>
                <a:cs typeface="+mn-lt"/>
              </a:rPr>
              <a:t> data for </a:t>
            </a:r>
            <a:r>
              <a:rPr lang="pl-PL" err="1">
                <a:ea typeface="+mn-lt"/>
                <a:cs typeface="+mn-lt"/>
              </a:rPr>
              <a:t>policymakers</a:t>
            </a:r>
            <a:r>
              <a:rPr lang="pl-PL">
                <a:ea typeface="+mn-lt"/>
                <a:cs typeface="+mn-lt"/>
              </a:rPr>
              <a:t> and the public</a:t>
            </a:r>
            <a:endParaRPr lang="pl-PL"/>
          </a:p>
          <a:p>
            <a:pPr marL="305435" indent="-305435"/>
            <a:r>
              <a:rPr lang="pl-PL" b="1">
                <a:ea typeface="+mn-lt"/>
                <a:cs typeface="+mn-lt"/>
              </a:rPr>
              <a:t>Digital </a:t>
            </a:r>
            <a:r>
              <a:rPr lang="pl-PL" b="1" err="1">
                <a:ea typeface="+mn-lt"/>
                <a:cs typeface="+mn-lt"/>
              </a:rPr>
              <a:t>reporting</a:t>
            </a:r>
            <a:r>
              <a:rPr lang="pl-PL" b="1">
                <a:ea typeface="+mn-lt"/>
                <a:cs typeface="+mn-lt"/>
              </a:rPr>
              <a:t> and </a:t>
            </a:r>
            <a:r>
              <a:rPr lang="pl-PL" b="1" err="1">
                <a:ea typeface="+mn-lt"/>
                <a:cs typeface="+mn-lt"/>
              </a:rPr>
              <a:t>compliance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tools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support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adherence</a:t>
            </a:r>
            <a:r>
              <a:rPr lang="pl-PL">
                <a:ea typeface="+mn-lt"/>
                <a:cs typeface="+mn-lt"/>
              </a:rPr>
              <a:t> to EU </a:t>
            </a:r>
            <a:r>
              <a:rPr lang="pl-PL" err="1">
                <a:ea typeface="+mn-lt"/>
                <a:cs typeface="+mn-lt"/>
              </a:rPr>
              <a:t>standards</a:t>
            </a:r>
            <a:r>
              <a:rPr lang="pl-PL">
                <a:ea typeface="+mn-lt"/>
                <a:cs typeface="+mn-lt"/>
              </a:rPr>
              <a:t>, alert </a:t>
            </a:r>
            <a:r>
              <a:rPr lang="pl-PL" err="1">
                <a:ea typeface="+mn-lt"/>
                <a:cs typeface="+mn-lt"/>
              </a:rPr>
              <a:t>systems</a:t>
            </a:r>
            <a:r>
              <a:rPr lang="pl-PL">
                <a:ea typeface="+mn-lt"/>
                <a:cs typeface="+mn-lt"/>
              </a:rPr>
              <a:t>, and </a:t>
            </a:r>
            <a:r>
              <a:rPr lang="pl-PL" err="1">
                <a:ea typeface="+mn-lt"/>
                <a:cs typeface="+mn-lt"/>
              </a:rPr>
              <a:t>predictive</a:t>
            </a:r>
            <a:r>
              <a:rPr lang="pl-PL">
                <a:ea typeface="+mn-lt"/>
                <a:cs typeface="+mn-lt"/>
              </a:rPr>
              <a:t> modeling for </a:t>
            </a:r>
            <a:r>
              <a:rPr lang="pl-PL" err="1">
                <a:ea typeface="+mn-lt"/>
                <a:cs typeface="+mn-lt"/>
              </a:rPr>
              <a:t>pollution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events</a:t>
            </a:r>
            <a:endParaRPr lang="pl-PL" err="1"/>
          </a:p>
          <a:p>
            <a:pPr marL="305435" indent="-305435"/>
            <a:endParaRPr lang="pl-PL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92783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4F1540-FE54-D59D-FB6C-675A62B0B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3EC900-0087-B9B0-8C6B-69475CC00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 err="1"/>
              <a:t>Intesection</a:t>
            </a:r>
            <a:r>
              <a:rPr lang="pl-PL"/>
              <a:t> of </a:t>
            </a:r>
            <a:r>
              <a:rPr lang="pl-PL" err="1"/>
              <a:t>standards</a:t>
            </a:r>
            <a:r>
              <a:rPr lang="pl-PL"/>
              <a:t> and </a:t>
            </a:r>
            <a:r>
              <a:rPr lang="pl-PL" err="1"/>
              <a:t>digitalization</a:t>
            </a:r>
            <a:endParaRPr lang="en-US" err="1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C4E825-9BB4-0BCB-0201-D4C2525FA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pl-PL" b="1" err="1">
                <a:ea typeface="+mn-lt"/>
                <a:cs typeface="+mn-lt"/>
              </a:rPr>
              <a:t>Standards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ensure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consistency</a:t>
            </a:r>
            <a:r>
              <a:rPr lang="pl-PL">
                <a:ea typeface="+mn-lt"/>
                <a:cs typeface="+mn-lt"/>
              </a:rPr>
              <a:t> – EU and ISO </a:t>
            </a:r>
            <a:r>
              <a:rPr lang="pl-PL" err="1">
                <a:ea typeface="+mn-lt"/>
                <a:cs typeface="+mn-lt"/>
              </a:rPr>
              <a:t>norms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define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what</a:t>
            </a:r>
            <a:r>
              <a:rPr lang="pl-PL">
                <a:ea typeface="+mn-lt"/>
                <a:cs typeface="+mn-lt"/>
              </a:rPr>
              <a:t>, </a:t>
            </a:r>
            <a:r>
              <a:rPr lang="pl-PL" err="1">
                <a:ea typeface="+mn-lt"/>
                <a:cs typeface="+mn-lt"/>
              </a:rPr>
              <a:t>how</a:t>
            </a:r>
            <a:r>
              <a:rPr lang="pl-PL">
                <a:ea typeface="+mn-lt"/>
                <a:cs typeface="+mn-lt"/>
              </a:rPr>
              <a:t>, and </a:t>
            </a:r>
            <a:r>
              <a:rPr lang="pl-PL" err="1">
                <a:ea typeface="+mn-lt"/>
                <a:cs typeface="+mn-lt"/>
              </a:rPr>
              <a:t>where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pollutants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should</a:t>
            </a:r>
            <a:r>
              <a:rPr lang="pl-PL">
                <a:ea typeface="+mn-lt"/>
                <a:cs typeface="+mn-lt"/>
              </a:rPr>
              <a:t> be </a:t>
            </a:r>
            <a:r>
              <a:rPr lang="pl-PL" err="1">
                <a:ea typeface="+mn-lt"/>
                <a:cs typeface="+mn-lt"/>
              </a:rPr>
              <a:t>measured</a:t>
            </a:r>
            <a:endParaRPr lang="pl-PL" err="1">
              <a:cs typeface="Times New Roman"/>
            </a:endParaRPr>
          </a:p>
          <a:p>
            <a:pPr marL="305435" indent="-305435"/>
            <a:r>
              <a:rPr lang="pl-PL" b="1">
                <a:ea typeface="+mn-lt"/>
                <a:cs typeface="+mn-lt"/>
              </a:rPr>
              <a:t>Digital </a:t>
            </a:r>
            <a:r>
              <a:rPr lang="pl-PL" b="1" err="1">
                <a:ea typeface="+mn-lt"/>
                <a:cs typeface="+mn-lt"/>
              </a:rPr>
              <a:t>tools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enable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compliance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sensors</a:t>
            </a:r>
            <a:r>
              <a:rPr lang="pl-PL">
                <a:ea typeface="+mn-lt"/>
                <a:cs typeface="+mn-lt"/>
              </a:rPr>
              <a:t>, networks, and data </a:t>
            </a:r>
            <a:r>
              <a:rPr lang="pl-PL" err="1">
                <a:ea typeface="+mn-lt"/>
                <a:cs typeface="+mn-lt"/>
              </a:rPr>
              <a:t>platforms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help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track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adherence</a:t>
            </a:r>
            <a:r>
              <a:rPr lang="pl-PL">
                <a:ea typeface="+mn-lt"/>
                <a:cs typeface="+mn-lt"/>
              </a:rPr>
              <a:t> to </a:t>
            </a:r>
            <a:r>
              <a:rPr lang="pl-PL" err="1">
                <a:ea typeface="+mn-lt"/>
                <a:cs typeface="+mn-lt"/>
              </a:rPr>
              <a:t>legal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limits</a:t>
            </a:r>
            <a:r>
              <a:rPr lang="pl-PL">
                <a:ea typeface="+mn-lt"/>
                <a:cs typeface="+mn-lt"/>
              </a:rPr>
              <a:t> in real </a:t>
            </a:r>
            <a:r>
              <a:rPr lang="pl-PL" err="1">
                <a:ea typeface="+mn-lt"/>
                <a:cs typeface="+mn-lt"/>
              </a:rPr>
              <a:t>time</a:t>
            </a:r>
            <a:endParaRPr lang="pl-PL" err="1"/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Integrated</a:t>
            </a:r>
            <a:r>
              <a:rPr lang="pl-PL" b="1">
                <a:ea typeface="+mn-lt"/>
                <a:cs typeface="+mn-lt"/>
              </a:rPr>
              <a:t> monitoring </a:t>
            </a:r>
            <a:r>
              <a:rPr lang="pl-PL" b="1" err="1">
                <a:ea typeface="+mn-lt"/>
                <a:cs typeface="+mn-lt"/>
              </a:rPr>
              <a:t>systems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combine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standardized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measurement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methods</a:t>
            </a:r>
            <a:r>
              <a:rPr lang="pl-PL">
                <a:ea typeface="+mn-lt"/>
                <a:cs typeface="+mn-lt"/>
              </a:rPr>
              <a:t> with </a:t>
            </a:r>
            <a:r>
              <a:rPr lang="pl-PL" err="1">
                <a:ea typeface="+mn-lt"/>
                <a:cs typeface="+mn-lt"/>
              </a:rPr>
              <a:t>digital</a:t>
            </a:r>
            <a:r>
              <a:rPr lang="pl-PL">
                <a:ea typeface="+mn-lt"/>
                <a:cs typeface="+mn-lt"/>
              </a:rPr>
              <a:t> data </a:t>
            </a:r>
            <a:r>
              <a:rPr lang="pl-PL" err="1">
                <a:ea typeface="+mn-lt"/>
                <a:cs typeface="+mn-lt"/>
              </a:rPr>
              <a:t>collection</a:t>
            </a:r>
            <a:r>
              <a:rPr lang="pl-PL">
                <a:ea typeface="+mn-lt"/>
                <a:cs typeface="+mn-lt"/>
              </a:rPr>
              <a:t> for </a:t>
            </a:r>
            <a:r>
              <a:rPr lang="pl-PL" err="1">
                <a:ea typeface="+mn-lt"/>
                <a:cs typeface="+mn-lt"/>
              </a:rPr>
              <a:t>accurate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reporting</a:t>
            </a:r>
            <a:endParaRPr lang="pl-PL" err="1"/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Evidence-based</a:t>
            </a:r>
            <a:r>
              <a:rPr lang="pl-PL" b="1">
                <a:ea typeface="+mn-lt"/>
                <a:cs typeface="+mn-lt"/>
              </a:rPr>
              <a:t> policy and management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harmonized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standards</a:t>
            </a:r>
            <a:r>
              <a:rPr lang="pl-PL">
                <a:ea typeface="+mn-lt"/>
                <a:cs typeface="+mn-lt"/>
              </a:rPr>
              <a:t> plus </a:t>
            </a:r>
            <a:r>
              <a:rPr lang="pl-PL" err="1">
                <a:ea typeface="+mn-lt"/>
                <a:cs typeface="+mn-lt"/>
              </a:rPr>
              <a:t>digital</a:t>
            </a:r>
            <a:r>
              <a:rPr lang="pl-PL">
                <a:ea typeface="+mn-lt"/>
                <a:cs typeface="+mn-lt"/>
              </a:rPr>
              <a:t> monitoring </a:t>
            </a:r>
            <a:r>
              <a:rPr lang="pl-PL" err="1">
                <a:ea typeface="+mn-lt"/>
                <a:cs typeface="+mn-lt"/>
              </a:rPr>
              <a:t>support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informed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decisions</a:t>
            </a:r>
            <a:r>
              <a:rPr lang="pl-PL">
                <a:ea typeface="+mn-lt"/>
                <a:cs typeface="+mn-lt"/>
              </a:rPr>
              <a:t> and </a:t>
            </a:r>
            <a:r>
              <a:rPr lang="pl-PL" err="1">
                <a:ea typeface="+mn-lt"/>
                <a:cs typeface="+mn-lt"/>
              </a:rPr>
              <a:t>targeted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interventions</a:t>
            </a:r>
            <a:r>
              <a:rPr lang="pl-PL">
                <a:ea typeface="+mn-lt"/>
                <a:cs typeface="+mn-lt"/>
              </a:rPr>
              <a:t> to </a:t>
            </a:r>
            <a:r>
              <a:rPr lang="pl-PL" err="1">
                <a:ea typeface="+mn-lt"/>
                <a:cs typeface="+mn-lt"/>
              </a:rPr>
              <a:t>improve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quality</a:t>
            </a:r>
            <a:endParaRPr lang="pl-PL" err="1"/>
          </a:p>
          <a:p>
            <a:pPr marL="305435" indent="-305435"/>
            <a:endParaRPr lang="pl-PL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79636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ultimedia online 3" title="Monitoring air pollution">
            <a:hlinkClick r:id="" action="ppaction://noaction"/>
            <a:extLst>
              <a:ext uri="{FF2B5EF4-FFF2-40B4-BE49-F238E27FC236}">
                <a16:creationId xmlns:a16="http://schemas.microsoft.com/office/drawing/2014/main" id="{BAD2A3D6-57DA-72B2-C16A-73AA2F7374D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32123" y="125167"/>
            <a:ext cx="8532477" cy="6422580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5AD402B2-0DB8-3A0E-A130-509C967A4D6A}"/>
              </a:ext>
            </a:extLst>
          </p:cNvPr>
          <p:cNvSpPr txBox="1"/>
          <p:nvPr/>
        </p:nvSpPr>
        <p:spPr>
          <a:xfrm>
            <a:off x="7435345" y="6553515"/>
            <a:ext cx="486112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200" dirty="0">
                <a:cs typeface="Times New Roman"/>
              </a:rPr>
              <a:t>Monitoring </a:t>
            </a:r>
            <a:r>
              <a:rPr lang="pl-PL" sz="1200" dirty="0" err="1">
                <a:cs typeface="Times New Roman"/>
              </a:rPr>
              <a:t>Air</a:t>
            </a:r>
            <a:r>
              <a:rPr lang="pl-PL" sz="1200" dirty="0">
                <a:cs typeface="Times New Roman"/>
              </a:rPr>
              <a:t> </a:t>
            </a:r>
            <a:r>
              <a:rPr lang="pl-PL" sz="1200" dirty="0" err="1">
                <a:cs typeface="Times New Roman"/>
              </a:rPr>
              <a:t>Pollution</a:t>
            </a:r>
            <a:r>
              <a:rPr lang="pl-PL" sz="1200" dirty="0">
                <a:cs typeface="Times New Roman"/>
              </a:rPr>
              <a:t>: </a:t>
            </a:r>
            <a:r>
              <a:rPr lang="pl-PL" sz="1200" dirty="0">
                <a:ea typeface="+mn-lt"/>
                <a:cs typeface="+mn-lt"/>
                <a:hlinkClick r:id="rId4"/>
              </a:rPr>
              <a:t>https://youtu.be/YkWUQlnrIeI</a:t>
            </a:r>
            <a:endParaRPr lang="pl-PL" sz="1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7928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ultimedia online 3" title="European city air quality viewer">
            <a:hlinkClick r:id="" action="ppaction://noaction"/>
            <a:extLst>
              <a:ext uri="{FF2B5EF4-FFF2-40B4-BE49-F238E27FC236}">
                <a16:creationId xmlns:a16="http://schemas.microsoft.com/office/drawing/2014/main" id="{C641D3B9-6D88-2AED-C454-3696384ABD8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41830" y="162827"/>
            <a:ext cx="11109235" cy="6306069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81D638EC-FB7C-CCDD-A7BC-2435DEFCEE0D}"/>
              </a:ext>
            </a:extLst>
          </p:cNvPr>
          <p:cNvSpPr txBox="1"/>
          <p:nvPr/>
        </p:nvSpPr>
        <p:spPr>
          <a:xfrm>
            <a:off x="7625401" y="6462396"/>
            <a:ext cx="4126312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200" dirty="0" err="1">
                <a:cs typeface="Times New Roman"/>
              </a:rPr>
              <a:t>European</a:t>
            </a:r>
            <a:r>
              <a:rPr lang="pl-PL" sz="1200" dirty="0">
                <a:cs typeface="Times New Roman"/>
              </a:rPr>
              <a:t> </a:t>
            </a:r>
            <a:r>
              <a:rPr lang="pl-PL" sz="1200" dirty="0" err="1">
                <a:cs typeface="Times New Roman"/>
              </a:rPr>
              <a:t>city</a:t>
            </a:r>
            <a:r>
              <a:rPr lang="pl-PL" sz="1200" dirty="0">
                <a:cs typeface="Times New Roman"/>
              </a:rPr>
              <a:t> </a:t>
            </a:r>
            <a:r>
              <a:rPr lang="pl-PL" sz="1200" dirty="0" err="1">
                <a:cs typeface="Times New Roman"/>
              </a:rPr>
              <a:t>air</a:t>
            </a:r>
            <a:r>
              <a:rPr lang="pl-PL" sz="1200" dirty="0">
                <a:cs typeface="Times New Roman"/>
              </a:rPr>
              <a:t> </a:t>
            </a:r>
            <a:r>
              <a:rPr lang="pl-PL" sz="1200" dirty="0" err="1">
                <a:cs typeface="Times New Roman"/>
              </a:rPr>
              <a:t>quality</a:t>
            </a:r>
            <a:r>
              <a:rPr lang="pl-PL" sz="1200" dirty="0">
                <a:cs typeface="Times New Roman"/>
              </a:rPr>
              <a:t> </a:t>
            </a:r>
            <a:r>
              <a:rPr lang="pl-PL" sz="1200" dirty="0" err="1">
                <a:cs typeface="Times New Roman"/>
              </a:rPr>
              <a:t>viewer</a:t>
            </a:r>
            <a:r>
              <a:rPr lang="pl-PL" sz="1200" dirty="0">
                <a:cs typeface="Times New Roman"/>
              </a:rPr>
              <a:t>: </a:t>
            </a:r>
            <a:r>
              <a:rPr lang="pl-PL" sz="1200" dirty="0">
                <a:ea typeface="+mn-lt"/>
                <a:cs typeface="+mn-lt"/>
                <a:hlinkClick r:id="rId4"/>
              </a:rPr>
              <a:t>https://youtu.be/Y9n_Bnzkotg</a:t>
            </a:r>
            <a:endParaRPr lang="pl-PL" sz="1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6704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FAF215-713F-C586-E0CF-9EA8718A7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0EEA76-43E0-9386-72CF-30E06673B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/>
              <a:t>EU </a:t>
            </a:r>
            <a:r>
              <a:rPr lang="pl-PL" err="1"/>
              <a:t>values</a:t>
            </a:r>
            <a:r>
              <a:rPr lang="pl-PL"/>
              <a:t> as the </a:t>
            </a:r>
            <a:r>
              <a:rPr lang="pl-PL" err="1"/>
              <a:t>foundation</a:t>
            </a:r>
            <a:r>
              <a:rPr lang="pl-PL"/>
              <a:t> for </a:t>
            </a:r>
            <a:r>
              <a:rPr lang="pl-PL" err="1"/>
              <a:t>action</a:t>
            </a:r>
            <a:endParaRPr lang="pl-PL" err="1">
              <a:cs typeface="Times New Roman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19DBD68-4DD1-C628-16D4-45EF91BC15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pl-PL" b="1" err="1">
                <a:ea typeface="+mn-lt"/>
                <a:cs typeface="+mn-lt"/>
              </a:rPr>
              <a:t>Health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protection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safeguarding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citizens</a:t>
            </a:r>
            <a:r>
              <a:rPr lang="pl-PL">
                <a:ea typeface="+mn-lt"/>
                <a:cs typeface="+mn-lt"/>
              </a:rPr>
              <a:t> from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pollution-related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diseases</a:t>
            </a:r>
            <a:endParaRPr lang="pl-PL" err="1">
              <a:cs typeface="Times New Roman"/>
            </a:endParaRPr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Environmental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justice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ensuring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all</a:t>
            </a:r>
            <a:r>
              <a:rPr lang="pl-PL">
                <a:ea typeface="+mn-lt"/>
                <a:cs typeface="+mn-lt"/>
              </a:rPr>
              <a:t> regions and </a:t>
            </a:r>
            <a:r>
              <a:rPr lang="pl-PL" err="1">
                <a:ea typeface="+mn-lt"/>
                <a:cs typeface="+mn-lt"/>
              </a:rPr>
              <a:t>communities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have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equal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access</a:t>
            </a:r>
            <a:r>
              <a:rPr lang="pl-PL">
                <a:ea typeface="+mn-lt"/>
                <a:cs typeface="+mn-lt"/>
              </a:rPr>
              <a:t> to </a:t>
            </a:r>
            <a:r>
              <a:rPr lang="pl-PL" err="1">
                <a:ea typeface="+mn-lt"/>
                <a:cs typeface="+mn-lt"/>
              </a:rPr>
              <a:t>clean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air</a:t>
            </a:r>
            <a:endParaRPr lang="pl-PL" err="1"/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Sustainable</a:t>
            </a:r>
            <a:r>
              <a:rPr lang="pl-PL" b="1">
                <a:ea typeface="+mn-lt"/>
                <a:cs typeface="+mn-lt"/>
              </a:rPr>
              <a:t> development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balancing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economic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growth</a:t>
            </a:r>
            <a:r>
              <a:rPr lang="pl-PL">
                <a:ea typeface="+mn-lt"/>
                <a:cs typeface="+mn-lt"/>
              </a:rPr>
              <a:t> with </a:t>
            </a:r>
            <a:r>
              <a:rPr lang="pl-PL" err="1">
                <a:ea typeface="+mn-lt"/>
                <a:cs typeface="+mn-lt"/>
              </a:rPr>
              <a:t>environmental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preservation</a:t>
            </a:r>
            <a:endParaRPr lang="pl-PL" err="1"/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Solidarity</a:t>
            </a:r>
            <a:r>
              <a:rPr lang="pl-PL" b="1">
                <a:ea typeface="+mn-lt"/>
                <a:cs typeface="+mn-lt"/>
              </a:rPr>
              <a:t> and </a:t>
            </a:r>
            <a:r>
              <a:rPr lang="pl-PL" b="1" err="1">
                <a:ea typeface="+mn-lt"/>
                <a:cs typeface="+mn-lt"/>
              </a:rPr>
              <a:t>cooperation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coordinating</a:t>
            </a:r>
            <a:r>
              <a:rPr lang="pl-PL">
                <a:ea typeface="+mn-lt"/>
                <a:cs typeface="+mn-lt"/>
              </a:rPr>
              <a:t> cross-</a:t>
            </a:r>
            <a:r>
              <a:rPr lang="pl-PL" err="1">
                <a:ea typeface="+mn-lt"/>
                <a:cs typeface="+mn-lt"/>
              </a:rPr>
              <a:t>border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actions</a:t>
            </a:r>
            <a:r>
              <a:rPr lang="pl-PL">
                <a:ea typeface="+mn-lt"/>
                <a:cs typeface="+mn-lt"/>
              </a:rPr>
              <a:t> and </a:t>
            </a:r>
            <a:r>
              <a:rPr lang="pl-PL" err="1">
                <a:ea typeface="+mn-lt"/>
                <a:cs typeface="+mn-lt"/>
              </a:rPr>
              <a:t>sharing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best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practices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among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member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states</a:t>
            </a:r>
            <a:endParaRPr lang="pl-PL" err="1"/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Transparency</a:t>
            </a:r>
            <a:r>
              <a:rPr lang="pl-PL" b="1">
                <a:ea typeface="+mn-lt"/>
                <a:cs typeface="+mn-lt"/>
              </a:rPr>
              <a:t> and </a:t>
            </a:r>
            <a:r>
              <a:rPr lang="pl-PL" b="1" err="1">
                <a:ea typeface="+mn-lt"/>
                <a:cs typeface="+mn-lt"/>
              </a:rPr>
              <a:t>citizen</a:t>
            </a:r>
            <a:r>
              <a:rPr lang="pl-PL" b="1">
                <a:ea typeface="+mn-lt"/>
                <a:cs typeface="+mn-lt"/>
              </a:rPr>
              <a:t> engagement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providing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accessible</a:t>
            </a:r>
            <a:r>
              <a:rPr lang="pl-PL">
                <a:ea typeface="+mn-lt"/>
                <a:cs typeface="+mn-lt"/>
              </a:rPr>
              <a:t> data and </a:t>
            </a:r>
            <a:r>
              <a:rPr lang="pl-PL" err="1">
                <a:ea typeface="+mn-lt"/>
                <a:cs typeface="+mn-lt"/>
              </a:rPr>
              <a:t>involving</a:t>
            </a:r>
            <a:r>
              <a:rPr lang="pl-PL">
                <a:ea typeface="+mn-lt"/>
                <a:cs typeface="+mn-lt"/>
              </a:rPr>
              <a:t> the public in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quality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initiatives</a:t>
            </a:r>
            <a:endParaRPr lang="pl-PL" err="1"/>
          </a:p>
          <a:p>
            <a:pPr marL="305435" indent="-305435"/>
            <a:endParaRPr lang="pl-PL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0566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ultimedia online 3" title="How clean is the air where you live?">
            <a:hlinkClick r:id="" action="ppaction://noaction"/>
            <a:extLst>
              <a:ext uri="{FF2B5EF4-FFF2-40B4-BE49-F238E27FC236}">
                <a16:creationId xmlns:a16="http://schemas.microsoft.com/office/drawing/2014/main" id="{D48C6BBF-CF7F-BF08-E747-2915FE39A28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85779" y="119584"/>
            <a:ext cx="11016784" cy="6221701"/>
          </a:xfrm>
          <a:prstGeom prst="rect">
            <a:avLst/>
          </a:prstGeom>
        </p:spPr>
      </p:pic>
      <p:sp>
        <p:nvSpPr>
          <p:cNvPr id="2" name="pole tekstowe 1">
            <a:extLst>
              <a:ext uri="{FF2B5EF4-FFF2-40B4-BE49-F238E27FC236}">
                <a16:creationId xmlns:a16="http://schemas.microsoft.com/office/drawing/2014/main" id="{3E3F549D-0B4F-9CC2-82CE-12926B1C3681}"/>
              </a:ext>
            </a:extLst>
          </p:cNvPr>
          <p:cNvSpPr txBox="1"/>
          <p:nvPr/>
        </p:nvSpPr>
        <p:spPr>
          <a:xfrm>
            <a:off x="7018479" y="6345943"/>
            <a:ext cx="4583356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l-PL" sz="1200" dirty="0">
                <a:ea typeface="+mn-lt"/>
                <a:cs typeface="+mn-lt"/>
              </a:rPr>
              <a:t>How </a:t>
            </a:r>
            <a:r>
              <a:rPr lang="pl-PL" sz="1200" dirty="0" err="1">
                <a:ea typeface="+mn-lt"/>
                <a:cs typeface="+mn-lt"/>
              </a:rPr>
              <a:t>clean</a:t>
            </a:r>
            <a:r>
              <a:rPr lang="pl-PL" sz="1200" dirty="0">
                <a:ea typeface="+mn-lt"/>
                <a:cs typeface="+mn-lt"/>
              </a:rPr>
              <a:t> </a:t>
            </a:r>
            <a:r>
              <a:rPr lang="pl-PL" sz="1200" dirty="0" err="1">
                <a:ea typeface="+mn-lt"/>
                <a:cs typeface="+mn-lt"/>
              </a:rPr>
              <a:t>is</a:t>
            </a:r>
            <a:r>
              <a:rPr lang="pl-PL" sz="1200" dirty="0">
                <a:ea typeface="+mn-lt"/>
                <a:cs typeface="+mn-lt"/>
              </a:rPr>
              <a:t> the </a:t>
            </a:r>
            <a:r>
              <a:rPr lang="pl-PL" sz="1200" dirty="0" err="1">
                <a:ea typeface="+mn-lt"/>
                <a:cs typeface="+mn-lt"/>
              </a:rPr>
              <a:t>air</a:t>
            </a:r>
            <a:r>
              <a:rPr lang="pl-PL" sz="1200" dirty="0">
                <a:ea typeface="+mn-lt"/>
                <a:cs typeface="+mn-lt"/>
              </a:rPr>
              <a:t> </a:t>
            </a:r>
            <a:r>
              <a:rPr lang="pl-PL" sz="1200" dirty="0" err="1">
                <a:ea typeface="+mn-lt"/>
                <a:cs typeface="+mn-lt"/>
              </a:rPr>
              <a:t>where</a:t>
            </a:r>
            <a:r>
              <a:rPr lang="pl-PL" sz="1200" dirty="0">
                <a:ea typeface="+mn-lt"/>
                <a:cs typeface="+mn-lt"/>
              </a:rPr>
              <a:t> </a:t>
            </a:r>
            <a:r>
              <a:rPr lang="pl-PL" sz="1200" dirty="0" err="1">
                <a:ea typeface="+mn-lt"/>
                <a:cs typeface="+mn-lt"/>
              </a:rPr>
              <a:t>you</a:t>
            </a:r>
            <a:r>
              <a:rPr lang="pl-PL" sz="1200" dirty="0">
                <a:ea typeface="+mn-lt"/>
                <a:cs typeface="+mn-lt"/>
              </a:rPr>
              <a:t> live?: </a:t>
            </a:r>
            <a:r>
              <a:rPr lang="pl-PL" sz="1200" dirty="0">
                <a:ea typeface="+mn-lt"/>
                <a:cs typeface="+mn-lt"/>
                <a:hlinkClick r:id="rId4"/>
              </a:rPr>
              <a:t>https://youtu.be/KY6khpAfnww</a:t>
            </a:r>
            <a:endParaRPr lang="pl-PL" sz="12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0643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42DE7-AAA1-2663-5FA4-31F0A9DE7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8F2B18-108F-CED0-6F4A-BE2A7B7E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/>
              <a:t>CASE </a:t>
            </a:r>
            <a:r>
              <a:rPr lang="pl-PL" err="1"/>
              <a:t>study</a:t>
            </a:r>
            <a:r>
              <a:rPr lang="pl-PL"/>
              <a:t>: </a:t>
            </a:r>
            <a:r>
              <a:rPr lang="pl-PL" err="1"/>
              <a:t>Air</a:t>
            </a:r>
            <a:r>
              <a:rPr lang="pl-PL"/>
              <a:t> </a:t>
            </a:r>
            <a:r>
              <a:rPr lang="pl-PL" err="1"/>
              <a:t>Quality</a:t>
            </a:r>
            <a:r>
              <a:rPr lang="pl-PL"/>
              <a:t> </a:t>
            </a:r>
            <a:r>
              <a:rPr lang="pl-PL" err="1"/>
              <a:t>Initiatives</a:t>
            </a:r>
            <a:r>
              <a:rPr lang="pl-PL"/>
              <a:t> in the </a:t>
            </a:r>
            <a:r>
              <a:rPr lang="pl-PL" err="1"/>
              <a:t>eu</a:t>
            </a:r>
            <a:endParaRPr lang="pl-PL" err="1">
              <a:cs typeface="Times New Roman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A3005F-404F-6F50-4B6A-AC9EFC295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5423" y="1944332"/>
            <a:ext cx="7217210" cy="4790410"/>
          </a:xfrm>
        </p:spPr>
        <p:txBody>
          <a:bodyPr>
            <a:normAutofit/>
          </a:bodyPr>
          <a:lstStyle/>
          <a:p>
            <a:pPr marL="305435" indent="-305435" algn="ctr"/>
            <a:endParaRPr lang="en-US">
              <a:cs typeface="Times New Roman"/>
            </a:endParaRPr>
          </a:p>
          <a:p>
            <a:pPr marL="305435" indent="-305435" algn="ctr"/>
            <a:endParaRPr lang="pl-PL" b="1" dirty="0">
              <a:cs typeface="Times New Roman"/>
            </a:endParaRPr>
          </a:p>
          <a:p>
            <a:pPr marL="629920" lvl="1" indent="-305435" algn="ctr"/>
            <a:endParaRPr lang="pl-PL">
              <a:cs typeface="Times New Roman"/>
            </a:endParaRPr>
          </a:p>
          <a:p>
            <a:pPr marL="305435" indent="-305435" algn="ctr"/>
            <a:endParaRPr lang="pl-PL">
              <a:cs typeface="Times New Roman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248E8E50-79B1-5810-F098-B46932C14612}"/>
              </a:ext>
            </a:extLst>
          </p:cNvPr>
          <p:cNvSpPr txBox="1"/>
          <p:nvPr/>
        </p:nvSpPr>
        <p:spPr>
          <a:xfrm>
            <a:off x="5869460" y="2969054"/>
            <a:ext cx="6096000" cy="92076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05435" lvl="0" indent="-305435" algn="ctr" rtl="0">
              <a:lnSpc>
                <a:spcPts val="1500"/>
              </a:lnSpc>
              <a:buFont typeface=""/>
              <a:buChar char="•"/>
            </a:pPr>
            <a:r>
              <a:rPr lang="pl-PL" sz="1800" b="1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Copenhagen, Denmark – Low-Emission Zones</a:t>
            </a:r>
            <a:r>
              <a:rPr lang="pl-PL" sz="1800">
                <a:latin typeface="Times New Roman"/>
                <a:ea typeface="Arial"/>
                <a:cs typeface="Arial"/>
              </a:rPr>
              <a:t>​</a:t>
            </a:r>
          </a:p>
          <a:p>
            <a:pPr marL="629920" lvl="1" indent="-305435" algn="ctr" rtl="0">
              <a:lnSpc>
                <a:spcPts val="1350"/>
              </a:lnSpc>
              <a:buFont typeface=""/>
              <a:buChar char="•"/>
            </a:pPr>
            <a:r>
              <a:rPr lang="pl-PL" sz="1600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Restriction of high-emission vehicles in the city center</a:t>
            </a:r>
            <a:r>
              <a:rPr lang="pl-PL" sz="1600">
                <a:latin typeface="Times New Roman"/>
                <a:ea typeface="Arial"/>
                <a:cs typeface="Arial"/>
              </a:rPr>
              <a:t>​</a:t>
            </a:r>
          </a:p>
          <a:p>
            <a:pPr marL="629920" lvl="1" indent="-305435" algn="ctr" rtl="0">
              <a:lnSpc>
                <a:spcPts val="1350"/>
              </a:lnSpc>
              <a:buFont typeface=""/>
              <a:buChar char="•"/>
            </a:pPr>
            <a:r>
              <a:rPr lang="pl-PL" sz="1600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Significant reduction in NO₂ and PM₂.₅ concentrations</a:t>
            </a:r>
            <a:r>
              <a:rPr lang="pl-PL" sz="1600">
                <a:latin typeface="Times New Roman"/>
                <a:ea typeface="Arial"/>
                <a:cs typeface="Arial"/>
              </a:rPr>
              <a:t>​</a:t>
            </a:r>
          </a:p>
          <a:p>
            <a:pPr algn="ctr"/>
            <a:endParaRPr lang="pl-PL"/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DEEA5543-88FC-6A5D-C865-85034FF78C2B}"/>
              </a:ext>
            </a:extLst>
          </p:cNvPr>
          <p:cNvSpPr txBox="1"/>
          <p:nvPr/>
        </p:nvSpPr>
        <p:spPr>
          <a:xfrm>
            <a:off x="473676" y="1946189"/>
            <a:ext cx="6096000" cy="97206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05435" lvl="0" indent="-305435" algn="ctr" rtl="0">
              <a:lnSpc>
                <a:spcPts val="1650"/>
              </a:lnSpc>
              <a:buFont typeface=""/>
              <a:buChar char="•"/>
            </a:pPr>
            <a:r>
              <a:rPr lang="pl-PL" sz="1800" b="1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Berlin, Germany – Digital Air Monitoring Network</a:t>
            </a:r>
            <a:r>
              <a:rPr lang="pl-PL" sz="1800">
                <a:latin typeface="Times New Roman"/>
                <a:ea typeface="Arial"/>
                <a:cs typeface="Arial"/>
              </a:rPr>
              <a:t>​</a:t>
            </a:r>
          </a:p>
          <a:p>
            <a:pPr marL="629920" lvl="1" indent="-305435" algn="ctr" rtl="0">
              <a:lnSpc>
                <a:spcPts val="1500"/>
              </a:lnSpc>
              <a:buFont typeface=""/>
              <a:buChar char="•"/>
            </a:pPr>
            <a:r>
              <a:rPr lang="pl-PL" sz="1600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Real-time monitoring of urban air quality with over 100 sensors</a:t>
            </a:r>
            <a:r>
              <a:rPr lang="pl-PL" sz="1600">
                <a:latin typeface="Times New Roman"/>
                <a:ea typeface="Arial"/>
                <a:cs typeface="Arial"/>
              </a:rPr>
              <a:t>​</a:t>
            </a:r>
          </a:p>
          <a:p>
            <a:pPr marL="629920" lvl="1" indent="-305435" algn="ctr" rtl="0">
              <a:lnSpc>
                <a:spcPts val="1500"/>
              </a:lnSpc>
              <a:buFont typeface=""/>
              <a:buChar char="•"/>
            </a:pPr>
            <a:r>
              <a:rPr lang="pl-PL" sz="1600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Data publicly available through dashboards and apps</a:t>
            </a:r>
          </a:p>
          <a:p>
            <a:pPr algn="ctr"/>
            <a:endParaRPr lang="pl-PL"/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A767087-56C8-A27B-4CFD-06500A0EBBFF}"/>
              </a:ext>
            </a:extLst>
          </p:cNvPr>
          <p:cNvSpPr txBox="1"/>
          <p:nvPr/>
        </p:nvSpPr>
        <p:spPr>
          <a:xfrm>
            <a:off x="302054" y="3943864"/>
            <a:ext cx="6096000" cy="116442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05435" lvl="0" indent="-305435" algn="ctr" rtl="0">
              <a:lnSpc>
                <a:spcPts val="1650"/>
              </a:lnSpc>
              <a:buFont typeface=""/>
              <a:buChar char="•"/>
            </a:pPr>
            <a:r>
              <a:rPr lang="pl-PL" sz="1800" b="1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Warsaw, Poland – Residential Heating Modernization</a:t>
            </a:r>
            <a:r>
              <a:rPr lang="pl-PL" sz="1800">
                <a:latin typeface="Times New Roman"/>
                <a:ea typeface="Arial"/>
                <a:cs typeface="Arial"/>
              </a:rPr>
              <a:t>​</a:t>
            </a:r>
          </a:p>
          <a:p>
            <a:pPr marL="629920" lvl="1" indent="-305435" algn="ctr" rtl="0">
              <a:lnSpc>
                <a:spcPts val="1500"/>
              </a:lnSpc>
              <a:buFont typeface=""/>
              <a:buChar char="•"/>
            </a:pPr>
            <a:r>
              <a:rPr lang="pl-PL" sz="1600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Replacement of coal stoves with low-emission or renewable heating</a:t>
            </a:r>
            <a:r>
              <a:rPr lang="pl-PL" sz="1600">
                <a:latin typeface="Times New Roman"/>
                <a:ea typeface="Arial"/>
                <a:cs typeface="Arial"/>
              </a:rPr>
              <a:t>​</a:t>
            </a:r>
          </a:p>
          <a:p>
            <a:pPr marL="629920" lvl="1" indent="-305435" algn="ctr" rtl="0">
              <a:lnSpc>
                <a:spcPts val="1500"/>
              </a:lnSpc>
              <a:buFont typeface=""/>
              <a:buChar char="•"/>
            </a:pPr>
            <a:r>
              <a:rPr lang="pl-PL" sz="1600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Measurable improvement in winter air quality</a:t>
            </a:r>
            <a:r>
              <a:rPr lang="pl-PL" sz="1600">
                <a:latin typeface="Times New Roman"/>
                <a:ea typeface="Arial"/>
                <a:cs typeface="Arial"/>
              </a:rPr>
              <a:t>​</a:t>
            </a:r>
          </a:p>
          <a:p>
            <a:pPr algn="ctr"/>
            <a:endParaRPr lang="pl-PL"/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134AD37D-4D8E-538E-AC2E-AE84BC84B536}"/>
              </a:ext>
            </a:extLst>
          </p:cNvPr>
          <p:cNvSpPr txBox="1"/>
          <p:nvPr/>
        </p:nvSpPr>
        <p:spPr>
          <a:xfrm>
            <a:off x="5622324" y="5227594"/>
            <a:ext cx="6096000" cy="138243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05435" lvl="0" indent="-305435" algn="ctr" rtl="0">
              <a:lnSpc>
                <a:spcPts val="1650"/>
              </a:lnSpc>
              <a:buFont typeface=""/>
              <a:buChar char="•"/>
            </a:pPr>
            <a:r>
              <a:rPr lang="pl-PL" sz="1800" b="1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EU-wide – Copernicus Atmosphere Monitoring Service (CAMS)</a:t>
            </a:r>
            <a:r>
              <a:rPr lang="pl-PL" sz="1800">
                <a:latin typeface="Times New Roman"/>
                <a:ea typeface="Arial"/>
                <a:cs typeface="Arial"/>
              </a:rPr>
              <a:t>​</a:t>
            </a:r>
          </a:p>
          <a:p>
            <a:pPr marL="629920" lvl="1" indent="-305435" algn="ctr" rtl="0">
              <a:lnSpc>
                <a:spcPts val="1500"/>
              </a:lnSpc>
              <a:buFont typeface=""/>
              <a:buChar char="•"/>
            </a:pPr>
            <a:r>
              <a:rPr lang="pl-PL" sz="1600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Satellite-based tracking of transboundary pollution</a:t>
            </a:r>
            <a:r>
              <a:rPr lang="pl-PL" sz="1600">
                <a:latin typeface="Times New Roman"/>
                <a:ea typeface="Arial"/>
                <a:cs typeface="Arial"/>
              </a:rPr>
              <a:t>​</a:t>
            </a:r>
          </a:p>
          <a:p>
            <a:pPr marL="629920" lvl="1" indent="-305435" algn="ctr" rtl="0">
              <a:lnSpc>
                <a:spcPts val="1500"/>
              </a:lnSpc>
              <a:buFont typeface=""/>
              <a:buChar char="•"/>
            </a:pPr>
            <a:r>
              <a:rPr lang="pl-PL" sz="1600" baseline="0">
                <a:solidFill>
                  <a:srgbClr val="242852"/>
                </a:solidFill>
                <a:latin typeface="Times New Roman"/>
                <a:ea typeface="Arial"/>
                <a:cs typeface="Arial"/>
              </a:rPr>
              <a:t>Supports policy-making, alerts, and compliance with EU standards</a:t>
            </a:r>
            <a:r>
              <a:rPr lang="pl-PL" sz="1600">
                <a:latin typeface="Times New Roman"/>
                <a:ea typeface="Arial"/>
                <a:cs typeface="Arial"/>
              </a:rPr>
              <a:t>​</a:t>
            </a:r>
          </a:p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49769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E325F-21A4-084B-3AD9-1E3F7D228F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AF9B86-222D-6A3C-0FFD-8A6AEC8F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 err="1"/>
              <a:t>Benefits</a:t>
            </a:r>
            <a:r>
              <a:rPr lang="pl-PL"/>
              <a:t> for the </a:t>
            </a:r>
            <a:r>
              <a:rPr lang="pl-PL" err="1"/>
              <a:t>economy</a:t>
            </a:r>
            <a:r>
              <a:rPr lang="pl-PL"/>
              <a:t> and </a:t>
            </a:r>
            <a:r>
              <a:rPr lang="pl-PL" err="1"/>
              <a:t>society</a:t>
            </a:r>
            <a:endParaRPr lang="en-US" err="1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62E31B5-47F2-5A50-1A89-4D5088DFF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949" y="2087820"/>
            <a:ext cx="7250507" cy="3966627"/>
          </a:xfrm>
        </p:spPr>
        <p:txBody>
          <a:bodyPr/>
          <a:lstStyle/>
          <a:p>
            <a:pPr marL="305435" indent="-305435"/>
            <a:r>
              <a:rPr lang="pl-PL" b="1" dirty="0">
                <a:ea typeface="+mn-lt"/>
                <a:cs typeface="+mn-lt"/>
              </a:rPr>
              <a:t>Public </a:t>
            </a:r>
            <a:r>
              <a:rPr lang="pl-PL" b="1" dirty="0" err="1">
                <a:ea typeface="+mn-lt"/>
                <a:cs typeface="+mn-lt"/>
              </a:rPr>
              <a:t>health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improvement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pl-PL" dirty="0" err="1">
                <a:ea typeface="+mn-lt"/>
                <a:cs typeface="+mn-lt"/>
              </a:rPr>
              <a:t>fewer</a:t>
            </a:r>
            <a:r>
              <a:rPr lang="pl-PL" dirty="0">
                <a:ea typeface="+mn-lt"/>
                <a:cs typeface="+mn-lt"/>
              </a:rPr>
              <a:t> respiratory and </a:t>
            </a:r>
            <a:r>
              <a:rPr lang="pl-PL" dirty="0" err="1">
                <a:ea typeface="+mn-lt"/>
                <a:cs typeface="+mn-lt"/>
              </a:rPr>
              <a:t>cardiovascular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diseases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reduce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healthcare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costs</a:t>
            </a:r>
            <a:endParaRPr lang="pl-PL" dirty="0">
              <a:cs typeface="Times New Roman"/>
            </a:endParaRPr>
          </a:p>
          <a:p>
            <a:pPr marL="305435" indent="-305435"/>
            <a:r>
              <a:rPr lang="pl-PL" b="1" dirty="0" err="1">
                <a:ea typeface="+mn-lt"/>
                <a:cs typeface="+mn-lt"/>
              </a:rPr>
              <a:t>Economic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gains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pl-PL" dirty="0" err="1">
                <a:ea typeface="+mn-lt"/>
                <a:cs typeface="+mn-lt"/>
              </a:rPr>
              <a:t>cleaner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air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supports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productivity</a:t>
            </a:r>
            <a:r>
              <a:rPr lang="pl-PL" dirty="0">
                <a:ea typeface="+mn-lt"/>
                <a:cs typeface="+mn-lt"/>
              </a:rPr>
              <a:t>, </a:t>
            </a:r>
            <a:r>
              <a:rPr lang="pl-PL" dirty="0" err="1">
                <a:ea typeface="+mn-lt"/>
                <a:cs typeface="+mn-lt"/>
              </a:rPr>
              <a:t>tourism</a:t>
            </a:r>
            <a:r>
              <a:rPr lang="pl-PL" dirty="0">
                <a:ea typeface="+mn-lt"/>
                <a:cs typeface="+mn-lt"/>
              </a:rPr>
              <a:t>, and </a:t>
            </a:r>
            <a:r>
              <a:rPr lang="pl-PL" dirty="0" err="1">
                <a:ea typeface="+mn-lt"/>
                <a:cs typeface="+mn-lt"/>
              </a:rPr>
              <a:t>reduces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absenteeism</a:t>
            </a:r>
            <a:endParaRPr lang="pl-PL" dirty="0">
              <a:ea typeface="+mn-lt"/>
              <a:cs typeface="+mn-lt"/>
            </a:endParaRPr>
          </a:p>
          <a:p>
            <a:pPr marL="305435" indent="-305435"/>
            <a:r>
              <a:rPr lang="pl-PL" dirty="0">
                <a:ea typeface="+mn-lt"/>
                <a:cs typeface="+mn-lt"/>
              </a:rPr>
              <a:t> </a:t>
            </a:r>
            <a:r>
              <a:rPr lang="pl-PL" b="1" dirty="0" err="1">
                <a:ea typeface="+mn-lt"/>
                <a:cs typeface="+mn-lt"/>
              </a:rPr>
              <a:t>Innovation</a:t>
            </a:r>
            <a:r>
              <a:rPr lang="pl-PL" b="1" dirty="0">
                <a:ea typeface="+mn-lt"/>
                <a:cs typeface="+mn-lt"/>
              </a:rPr>
              <a:t> and </a:t>
            </a:r>
            <a:r>
              <a:rPr lang="pl-PL" b="1" dirty="0" err="1">
                <a:ea typeface="+mn-lt"/>
                <a:cs typeface="+mn-lt"/>
              </a:rPr>
              <a:t>green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jobs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pl-PL" dirty="0" err="1">
                <a:ea typeface="+mn-lt"/>
                <a:cs typeface="+mn-lt"/>
              </a:rPr>
              <a:t>promotion</a:t>
            </a:r>
            <a:r>
              <a:rPr lang="pl-PL" dirty="0">
                <a:ea typeface="+mn-lt"/>
                <a:cs typeface="+mn-lt"/>
              </a:rPr>
              <a:t> of </a:t>
            </a:r>
            <a:r>
              <a:rPr lang="pl-PL" dirty="0" err="1">
                <a:ea typeface="+mn-lt"/>
                <a:cs typeface="+mn-lt"/>
              </a:rPr>
              <a:t>low-emission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technologies</a:t>
            </a:r>
            <a:r>
              <a:rPr lang="pl-PL" dirty="0">
                <a:ea typeface="+mn-lt"/>
                <a:cs typeface="+mn-lt"/>
              </a:rPr>
              <a:t> and </a:t>
            </a:r>
            <a:r>
              <a:rPr lang="pl-PL" dirty="0" err="1">
                <a:ea typeface="+mn-lt"/>
                <a:cs typeface="+mn-lt"/>
              </a:rPr>
              <a:t>renewable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energy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sectors</a:t>
            </a:r>
            <a:endParaRPr lang="pl-PL" dirty="0">
              <a:cs typeface="Times New Roman"/>
            </a:endParaRPr>
          </a:p>
          <a:p>
            <a:pPr marL="305435" indent="-305435"/>
            <a:r>
              <a:rPr lang="pl-PL" b="1" dirty="0" err="1">
                <a:ea typeface="+mn-lt"/>
                <a:cs typeface="+mn-lt"/>
              </a:rPr>
              <a:t>Compliance</a:t>
            </a:r>
            <a:r>
              <a:rPr lang="pl-PL" b="1" dirty="0">
                <a:ea typeface="+mn-lt"/>
                <a:cs typeface="+mn-lt"/>
              </a:rPr>
              <a:t> with EU </a:t>
            </a:r>
            <a:r>
              <a:rPr lang="pl-PL" b="1" dirty="0" err="1">
                <a:ea typeface="+mn-lt"/>
                <a:cs typeface="+mn-lt"/>
              </a:rPr>
              <a:t>policies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pl-PL" dirty="0" err="1">
                <a:ea typeface="+mn-lt"/>
                <a:cs typeface="+mn-lt"/>
              </a:rPr>
              <a:t>harmonized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standards</a:t>
            </a:r>
            <a:r>
              <a:rPr lang="pl-PL" dirty="0">
                <a:ea typeface="+mn-lt"/>
                <a:cs typeface="+mn-lt"/>
              </a:rPr>
              <a:t> and </a:t>
            </a:r>
            <a:r>
              <a:rPr lang="pl-PL" dirty="0" err="1">
                <a:ea typeface="+mn-lt"/>
                <a:cs typeface="+mn-lt"/>
              </a:rPr>
              <a:t>digital</a:t>
            </a:r>
            <a:r>
              <a:rPr lang="pl-PL" dirty="0">
                <a:ea typeface="+mn-lt"/>
                <a:cs typeface="+mn-lt"/>
              </a:rPr>
              <a:t> monitoring </a:t>
            </a:r>
            <a:r>
              <a:rPr lang="pl-PL" dirty="0" err="1">
                <a:ea typeface="+mn-lt"/>
                <a:cs typeface="+mn-lt"/>
              </a:rPr>
              <a:t>reduce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legal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risks</a:t>
            </a:r>
            <a:r>
              <a:rPr lang="pl-PL" dirty="0">
                <a:ea typeface="+mn-lt"/>
                <a:cs typeface="+mn-lt"/>
              </a:rPr>
              <a:t> and </a:t>
            </a:r>
            <a:r>
              <a:rPr lang="pl-PL" dirty="0" err="1">
                <a:ea typeface="+mn-lt"/>
                <a:cs typeface="+mn-lt"/>
              </a:rPr>
              <a:t>enhance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international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competitiveness</a:t>
            </a:r>
            <a:endParaRPr lang="pl-PL" dirty="0"/>
          </a:p>
          <a:p>
            <a:pPr marL="305435" indent="-305435"/>
            <a:r>
              <a:rPr lang="pl-PL" b="1" dirty="0" err="1">
                <a:ea typeface="+mn-lt"/>
                <a:cs typeface="+mn-lt"/>
              </a:rPr>
              <a:t>Social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well-being</a:t>
            </a:r>
            <a:r>
              <a:rPr lang="pl-PL" b="1" dirty="0">
                <a:ea typeface="+mn-lt"/>
                <a:cs typeface="+mn-lt"/>
              </a:rPr>
              <a:t> and equity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pl-PL" dirty="0" err="1">
                <a:ea typeface="+mn-lt"/>
                <a:cs typeface="+mn-lt"/>
              </a:rPr>
              <a:t>improved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air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quality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increases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quality</a:t>
            </a:r>
            <a:r>
              <a:rPr lang="pl-PL" dirty="0">
                <a:ea typeface="+mn-lt"/>
                <a:cs typeface="+mn-lt"/>
              </a:rPr>
              <a:t> of life and </a:t>
            </a:r>
            <a:r>
              <a:rPr lang="pl-PL" dirty="0" err="1">
                <a:ea typeface="+mn-lt"/>
                <a:cs typeface="+mn-lt"/>
              </a:rPr>
              <a:t>ensures</a:t>
            </a:r>
            <a:r>
              <a:rPr lang="pl-PL" dirty="0">
                <a:ea typeface="+mn-lt"/>
                <a:cs typeface="+mn-lt"/>
              </a:rPr>
              <a:t> fair </a:t>
            </a:r>
            <a:r>
              <a:rPr lang="pl-PL" dirty="0" err="1">
                <a:ea typeface="+mn-lt"/>
                <a:cs typeface="+mn-lt"/>
              </a:rPr>
              <a:t>access</a:t>
            </a:r>
            <a:r>
              <a:rPr lang="pl-PL" dirty="0">
                <a:ea typeface="+mn-lt"/>
                <a:cs typeface="+mn-lt"/>
              </a:rPr>
              <a:t> to a </a:t>
            </a:r>
            <a:r>
              <a:rPr lang="pl-PL" dirty="0" err="1">
                <a:ea typeface="+mn-lt"/>
                <a:cs typeface="+mn-lt"/>
              </a:rPr>
              <a:t>healthy</a:t>
            </a:r>
            <a:r>
              <a:rPr lang="pl-PL" dirty="0">
                <a:ea typeface="+mn-lt"/>
                <a:cs typeface="+mn-lt"/>
              </a:rPr>
              <a:t> environment</a:t>
            </a:r>
            <a:endParaRPr lang="pl-PL" dirty="0"/>
          </a:p>
          <a:p>
            <a:pPr marL="305435" indent="-305435"/>
            <a:endParaRPr lang="pl-PL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79326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B4E237E-EA12-E453-30E2-9DF9D87A3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Civic</a:t>
            </a:r>
            <a:r>
              <a:rPr lang="pl-PL" dirty="0"/>
              <a:t> </a:t>
            </a:r>
            <a:r>
              <a:rPr lang="pl-PL" dirty="0" err="1"/>
              <a:t>engamement</a:t>
            </a:r>
            <a:r>
              <a:rPr lang="pl-PL" dirty="0"/>
              <a:t> and </a:t>
            </a:r>
            <a:r>
              <a:rPr lang="pl-PL" dirty="0" err="1"/>
              <a:t>environmental</a:t>
            </a:r>
            <a:r>
              <a:rPr lang="pl-PL" dirty="0"/>
              <a:t> </a:t>
            </a:r>
            <a:r>
              <a:rPr lang="pl-PL" dirty="0" err="1"/>
              <a:t>justice</a:t>
            </a:r>
            <a:r>
              <a:rPr lang="pl-PL" dirty="0"/>
              <a:t> </a:t>
            </a: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BC1DFB90-18BC-72E5-0A59-784F1AD95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949" y="2087820"/>
            <a:ext cx="10434241" cy="3966627"/>
          </a:xfrm>
        </p:spPr>
        <p:txBody>
          <a:bodyPr/>
          <a:lstStyle/>
          <a:p>
            <a:pPr marL="305435" indent="-305435"/>
            <a:endParaRPr lang="pl-PL" dirty="0"/>
          </a:p>
          <a:p>
            <a:pPr marL="0" indent="0">
              <a:buNone/>
            </a:pPr>
            <a:r>
              <a:rPr lang="pl-PL" b="1" dirty="0"/>
              <a:t>The role of </a:t>
            </a:r>
            <a:r>
              <a:rPr lang="pl-PL" b="1" dirty="0" err="1"/>
              <a:t>residents</a:t>
            </a:r>
            <a:r>
              <a:rPr lang="pl-PL" b="1" dirty="0"/>
              <a:t> in </a:t>
            </a:r>
            <a:r>
              <a:rPr lang="pl-PL" b="1" dirty="0" err="1"/>
              <a:t>enforcing</a:t>
            </a:r>
            <a:r>
              <a:rPr lang="pl-PL" b="1" dirty="0"/>
              <a:t> </a:t>
            </a:r>
            <a:r>
              <a:rPr lang="pl-PL" b="1" dirty="0" err="1"/>
              <a:t>air</a:t>
            </a:r>
            <a:r>
              <a:rPr lang="pl-PL" b="1" dirty="0"/>
              <a:t> </a:t>
            </a:r>
            <a:r>
              <a:rPr lang="pl-PL" b="1" dirty="0" err="1"/>
              <a:t>quality</a:t>
            </a:r>
            <a:r>
              <a:rPr lang="pl-PL" b="1" dirty="0"/>
              <a:t> </a:t>
            </a:r>
            <a:r>
              <a:rPr lang="pl-PL" b="1" dirty="0" err="1"/>
              <a:t>standards</a:t>
            </a:r>
            <a:endParaRPr lang="pl-PL" b="1" dirty="0"/>
          </a:p>
          <a:p>
            <a:pPr marL="305435" indent="-305435"/>
            <a:r>
              <a:rPr lang="en-US" dirty="0"/>
              <a:t>Using public air quality data and digital tools (apps, EU platforms)</a:t>
            </a:r>
            <a:endParaRPr lang="pl-PL" dirty="0"/>
          </a:p>
          <a:p>
            <a:pPr marL="305435" indent="-305435"/>
            <a:r>
              <a:rPr lang="en-US" dirty="0"/>
              <a:t>Reporting violations of standards (e.g. PM₂.₅, NO₂) to local authorities and inspection bodies</a:t>
            </a:r>
            <a:endParaRPr lang="pl-PL" dirty="0"/>
          </a:p>
          <a:p>
            <a:pPr marL="305435" indent="-305435"/>
            <a:r>
              <a:rPr lang="en-US" dirty="0"/>
              <a:t>Participating in public consultations and local initiatives</a:t>
            </a:r>
            <a:endParaRPr lang="pl-PL" dirty="0"/>
          </a:p>
          <a:p>
            <a:pPr marL="305435" indent="-305435"/>
            <a:r>
              <a:rPr lang="en-US" dirty="0"/>
              <a:t>Supporting equal access to clean air as a fundamental civic right</a:t>
            </a:r>
            <a:endParaRPr lang="pl-PL" dirty="0"/>
          </a:p>
          <a:p>
            <a:pPr marL="305435" indent="-305435"/>
            <a:endParaRPr lang="pl-PL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858997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3A45F5-D586-F419-3EF0-DF7DE2808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Responsibility and EU Values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26684DF-A69B-B87D-5C6B-35664328FE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Clean air as a pillar of health, solidarity, and sustainable development</a:t>
            </a:r>
            <a:endParaRPr lang="en-US" dirty="0"/>
          </a:p>
          <a:p>
            <a:r>
              <a:rPr lang="en-US" dirty="0"/>
              <a:t>Protection of public health as a core value of the European Union</a:t>
            </a:r>
          </a:p>
          <a:p>
            <a:r>
              <a:rPr lang="en-US" dirty="0"/>
              <a:t>Intergenerational justice and responsibility towards future generations</a:t>
            </a:r>
          </a:p>
          <a:p>
            <a:r>
              <a:rPr lang="en-US" dirty="0"/>
              <a:t>Cooperation between residents, local authorities, and EU institutions</a:t>
            </a:r>
          </a:p>
          <a:p>
            <a:r>
              <a:rPr lang="en-US" dirty="0"/>
              <a:t>Building social pressure to ensure effective implementation of environmental standards and policies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9015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136D0D4-60AD-057E-6EA1-877A3358C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 err="1"/>
              <a:t>Growing</a:t>
            </a:r>
            <a:r>
              <a:rPr lang="pl-PL"/>
              <a:t> problem with </a:t>
            </a:r>
            <a:r>
              <a:rPr lang="pl-PL" err="1"/>
              <a:t>air</a:t>
            </a:r>
            <a:r>
              <a:rPr lang="pl-PL" dirty="0"/>
              <a:t> </a:t>
            </a:r>
            <a:r>
              <a:rPr lang="pl-PL" err="1"/>
              <a:t>quality</a:t>
            </a:r>
            <a:r>
              <a:rPr lang="pl-PL"/>
              <a:t> in EU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AA37A1-C14B-FDF0-F24D-4DB45708B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0947237" cy="3678303"/>
          </a:xfrm>
        </p:spPr>
        <p:txBody>
          <a:bodyPr/>
          <a:lstStyle/>
          <a:p>
            <a:pPr>
              <a:buNone/>
            </a:pPr>
            <a:r>
              <a:rPr lang="pl-PL" err="1"/>
              <a:t>Growing</a:t>
            </a:r>
            <a:r>
              <a:rPr lang="pl-PL"/>
              <a:t> </a:t>
            </a:r>
            <a:r>
              <a:rPr lang="pl-PL" err="1"/>
              <a:t>air</a:t>
            </a:r>
            <a:r>
              <a:rPr lang="pl-PL"/>
              <a:t> </a:t>
            </a:r>
            <a:r>
              <a:rPr lang="pl-PL" err="1"/>
              <a:t>quality</a:t>
            </a:r>
            <a:r>
              <a:rPr lang="pl-PL"/>
              <a:t> problem in the EU</a:t>
            </a:r>
            <a:endParaRPr lang="en-US"/>
          </a:p>
          <a:p>
            <a:pPr marL="305435" indent="-305435">
              <a:buFont typeface="Wingdings 2"/>
              <a:buChar char=""/>
            </a:pP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pollution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remains</a:t>
            </a:r>
            <a:r>
              <a:rPr lang="pl-PL">
                <a:ea typeface="+mn-lt"/>
                <a:cs typeface="+mn-lt"/>
              </a:rPr>
              <a:t> a </a:t>
            </a:r>
            <a:r>
              <a:rPr lang="pl-PL" err="1">
                <a:ea typeface="+mn-lt"/>
                <a:cs typeface="+mn-lt"/>
              </a:rPr>
              <a:t>serious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threat</a:t>
            </a:r>
            <a:r>
              <a:rPr lang="pl-PL">
                <a:ea typeface="+mn-lt"/>
                <a:cs typeface="+mn-lt"/>
              </a:rPr>
              <a:t> to public </a:t>
            </a:r>
            <a:r>
              <a:rPr lang="pl-PL" err="1">
                <a:ea typeface="+mn-lt"/>
                <a:cs typeface="+mn-lt"/>
              </a:rPr>
              <a:t>health</a:t>
            </a:r>
            <a:r>
              <a:rPr lang="pl-PL">
                <a:ea typeface="+mn-lt"/>
                <a:cs typeface="+mn-lt"/>
              </a:rPr>
              <a:t> in the </a:t>
            </a:r>
            <a:r>
              <a:rPr lang="pl-PL" err="1">
                <a:ea typeface="+mn-lt"/>
                <a:cs typeface="+mn-lt"/>
              </a:rPr>
              <a:t>European</a:t>
            </a:r>
            <a:r>
              <a:rPr lang="pl-PL">
                <a:ea typeface="+mn-lt"/>
                <a:cs typeface="+mn-lt"/>
              </a:rPr>
              <a:t> Union</a:t>
            </a:r>
            <a:endParaRPr lang="pl-PL"/>
          </a:p>
          <a:p>
            <a:pPr marL="305435" indent="-305435">
              <a:buFont typeface="Wingdings 2"/>
              <a:buChar char=""/>
            </a:pPr>
            <a:r>
              <a:rPr lang="pl-PL">
                <a:ea typeface="+mn-lt"/>
                <a:cs typeface="+mn-lt"/>
              </a:rPr>
              <a:t>The </a:t>
            </a:r>
            <a:r>
              <a:rPr lang="pl-PL" err="1">
                <a:ea typeface="+mn-lt"/>
                <a:cs typeface="+mn-lt"/>
              </a:rPr>
              <a:t>main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sources</a:t>
            </a:r>
            <a:r>
              <a:rPr lang="pl-PL">
                <a:ea typeface="+mn-lt"/>
                <a:cs typeface="+mn-lt"/>
              </a:rPr>
              <a:t> of </a:t>
            </a:r>
            <a:r>
              <a:rPr lang="pl-PL" err="1">
                <a:ea typeface="+mn-lt"/>
                <a:cs typeface="+mn-lt"/>
              </a:rPr>
              <a:t>emissions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include</a:t>
            </a:r>
            <a:r>
              <a:rPr lang="pl-PL">
                <a:ea typeface="+mn-lt"/>
                <a:cs typeface="+mn-lt"/>
              </a:rPr>
              <a:t> transport, </a:t>
            </a:r>
            <a:r>
              <a:rPr lang="pl-PL" err="1">
                <a:ea typeface="+mn-lt"/>
                <a:cs typeface="+mn-lt"/>
              </a:rPr>
              <a:t>energy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production</a:t>
            </a:r>
            <a:r>
              <a:rPr lang="pl-PL">
                <a:ea typeface="+mn-lt"/>
                <a:cs typeface="+mn-lt"/>
              </a:rPr>
              <a:t>, </a:t>
            </a:r>
            <a:r>
              <a:rPr lang="pl-PL" err="1">
                <a:ea typeface="+mn-lt"/>
                <a:cs typeface="+mn-lt"/>
              </a:rPr>
              <a:t>industry</a:t>
            </a:r>
            <a:r>
              <a:rPr lang="pl-PL">
                <a:ea typeface="+mn-lt"/>
                <a:cs typeface="+mn-lt"/>
              </a:rPr>
              <a:t>, and residential heating</a:t>
            </a:r>
            <a:endParaRPr lang="pl-PL"/>
          </a:p>
          <a:p>
            <a:pPr marL="305435" indent="-305435">
              <a:buFont typeface="Wingdings 2"/>
              <a:buChar char=""/>
            </a:pPr>
            <a:r>
              <a:rPr lang="pl-PL">
                <a:ea typeface="+mn-lt"/>
                <a:cs typeface="+mn-lt"/>
              </a:rPr>
              <a:t>The problem </a:t>
            </a:r>
            <a:r>
              <a:rPr lang="pl-PL" err="1">
                <a:ea typeface="+mn-lt"/>
                <a:cs typeface="+mn-lt"/>
              </a:rPr>
              <a:t>is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transboundary</a:t>
            </a:r>
            <a:r>
              <a:rPr lang="pl-PL">
                <a:ea typeface="+mn-lt"/>
                <a:cs typeface="+mn-lt"/>
              </a:rPr>
              <a:t> in </a:t>
            </a:r>
            <a:r>
              <a:rPr lang="pl-PL" err="1">
                <a:ea typeface="+mn-lt"/>
                <a:cs typeface="+mn-lt"/>
              </a:rPr>
              <a:t>nature</a:t>
            </a:r>
            <a:r>
              <a:rPr lang="pl-PL">
                <a:ea typeface="+mn-lt"/>
                <a:cs typeface="+mn-lt"/>
              </a:rPr>
              <a:t> and </a:t>
            </a:r>
            <a:r>
              <a:rPr lang="pl-PL" err="1">
                <a:ea typeface="+mn-lt"/>
                <a:cs typeface="+mn-lt"/>
              </a:rPr>
              <a:t>negatively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affects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human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health</a:t>
            </a:r>
            <a:r>
              <a:rPr lang="pl-PL">
                <a:ea typeface="+mn-lt"/>
                <a:cs typeface="+mn-lt"/>
              </a:rPr>
              <a:t>, the environment, and the </a:t>
            </a:r>
            <a:r>
              <a:rPr lang="pl-PL" err="1">
                <a:ea typeface="+mn-lt"/>
                <a:cs typeface="+mn-lt"/>
              </a:rPr>
              <a:t>economy</a:t>
            </a:r>
            <a:endParaRPr lang="pl-PL" err="1"/>
          </a:p>
          <a:p>
            <a:pPr marL="305435" indent="-305435">
              <a:buFont typeface="Wingdings 2"/>
              <a:buChar char=""/>
            </a:pPr>
            <a:r>
              <a:rPr lang="pl-PL">
                <a:ea typeface="+mn-lt"/>
                <a:cs typeface="+mn-lt"/>
              </a:rPr>
              <a:t>The EU </a:t>
            </a:r>
            <a:r>
              <a:rPr lang="pl-PL" err="1">
                <a:ea typeface="+mn-lt"/>
                <a:cs typeface="+mn-lt"/>
              </a:rPr>
              <a:t>is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strengthening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regulations</a:t>
            </a:r>
            <a:r>
              <a:rPr lang="pl-PL">
                <a:ea typeface="+mn-lt"/>
                <a:cs typeface="+mn-lt"/>
              </a:rPr>
              <a:t>, developing </a:t>
            </a:r>
            <a:r>
              <a:rPr lang="pl-PL" err="1">
                <a:ea typeface="+mn-lt"/>
                <a:cs typeface="+mn-lt"/>
              </a:rPr>
              <a:t>digital</a:t>
            </a:r>
            <a:r>
              <a:rPr lang="pl-PL">
                <a:ea typeface="+mn-lt"/>
                <a:cs typeface="+mn-lt"/>
              </a:rPr>
              <a:t> monitoring </a:t>
            </a:r>
            <a:r>
              <a:rPr lang="pl-PL" err="1">
                <a:ea typeface="+mn-lt"/>
                <a:cs typeface="+mn-lt"/>
              </a:rPr>
              <a:t>systems</a:t>
            </a:r>
            <a:r>
              <a:rPr lang="pl-PL">
                <a:ea typeface="+mn-lt"/>
                <a:cs typeface="+mn-lt"/>
              </a:rPr>
              <a:t>, and </a:t>
            </a:r>
            <a:r>
              <a:rPr lang="pl-PL" err="1">
                <a:ea typeface="+mn-lt"/>
                <a:cs typeface="+mn-lt"/>
              </a:rPr>
              <a:t>grounding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its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actions</a:t>
            </a:r>
            <a:r>
              <a:rPr lang="pl-PL">
                <a:ea typeface="+mn-lt"/>
                <a:cs typeface="+mn-lt"/>
              </a:rPr>
              <a:t> in </a:t>
            </a:r>
            <a:r>
              <a:rPr lang="pl-PL" err="1">
                <a:ea typeface="+mn-lt"/>
                <a:cs typeface="+mn-lt"/>
              </a:rPr>
              <a:t>European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values</a:t>
            </a:r>
            <a:endParaRPr lang="pl-PL" err="1"/>
          </a:p>
          <a:p>
            <a:pPr marL="305435" indent="-305435">
              <a:buNone/>
            </a:pPr>
            <a:endParaRPr lang="pl-PL">
              <a:cs typeface="Times New Roman"/>
            </a:endParaRPr>
          </a:p>
          <a:p>
            <a:pPr marL="0" indent="0">
              <a:buNone/>
            </a:pPr>
            <a:endParaRPr lang="pl-PL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79002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0B285-2870-3F4D-ADF7-48BF0993A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A4A805-1F8C-FC80-E72C-02E585018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 err="1"/>
              <a:t>Summary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220180-9F3E-5FB0-054A-088E1642E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284" y="1859985"/>
            <a:ext cx="11122290" cy="4408840"/>
          </a:xfrm>
        </p:spPr>
        <p:txBody>
          <a:bodyPr>
            <a:normAutofit fontScale="92500" lnSpcReduction="10000"/>
          </a:bodyPr>
          <a:lstStyle/>
          <a:p>
            <a:pPr marL="305435" indent="-305435"/>
            <a:r>
              <a:rPr lang="pl-PL" b="1" dirty="0" err="1">
                <a:ea typeface="+mn-lt"/>
                <a:cs typeface="+mn-lt"/>
              </a:rPr>
              <a:t>Air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pollution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remains</a:t>
            </a:r>
            <a:r>
              <a:rPr lang="pl-PL" b="1" dirty="0">
                <a:ea typeface="+mn-lt"/>
                <a:cs typeface="+mn-lt"/>
              </a:rPr>
              <a:t> a major challenge</a:t>
            </a:r>
            <a:r>
              <a:rPr lang="pl-PL" dirty="0">
                <a:ea typeface="+mn-lt"/>
                <a:cs typeface="+mn-lt"/>
              </a:rPr>
              <a:t> in the EU, </a:t>
            </a:r>
            <a:r>
              <a:rPr lang="pl-PL" dirty="0" err="1">
                <a:ea typeface="+mn-lt"/>
                <a:cs typeface="+mn-lt"/>
              </a:rPr>
              <a:t>affecting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health</a:t>
            </a:r>
            <a:r>
              <a:rPr lang="pl-PL" dirty="0">
                <a:ea typeface="+mn-lt"/>
                <a:cs typeface="+mn-lt"/>
              </a:rPr>
              <a:t>, the environment, and the </a:t>
            </a:r>
            <a:r>
              <a:rPr lang="pl-PL" dirty="0" err="1">
                <a:ea typeface="+mn-lt"/>
                <a:cs typeface="+mn-lt"/>
              </a:rPr>
              <a:t>economy</a:t>
            </a:r>
            <a:endParaRPr lang="pl-PL" dirty="0">
              <a:cs typeface="Times New Roman"/>
            </a:endParaRPr>
          </a:p>
          <a:p>
            <a:pPr marL="305435" indent="-305435"/>
            <a:r>
              <a:rPr lang="pl-PL" b="1" dirty="0">
                <a:ea typeface="+mn-lt"/>
                <a:cs typeface="+mn-lt"/>
              </a:rPr>
              <a:t>EU </a:t>
            </a:r>
            <a:r>
              <a:rPr lang="pl-PL" b="1" dirty="0" err="1">
                <a:ea typeface="+mn-lt"/>
                <a:cs typeface="+mn-lt"/>
              </a:rPr>
              <a:t>standards</a:t>
            </a:r>
            <a:r>
              <a:rPr lang="pl-PL" b="1" dirty="0">
                <a:ea typeface="+mn-lt"/>
                <a:cs typeface="+mn-lt"/>
              </a:rPr>
              <a:t> and </a:t>
            </a:r>
            <a:r>
              <a:rPr lang="pl-PL" b="1" dirty="0" err="1">
                <a:ea typeface="+mn-lt"/>
                <a:cs typeface="+mn-lt"/>
              </a:rPr>
              <a:t>regulations</a:t>
            </a:r>
            <a:r>
              <a:rPr lang="pl-PL" dirty="0">
                <a:ea typeface="+mn-lt"/>
                <a:cs typeface="+mn-lt"/>
              </a:rPr>
              <a:t> (PM₂.₅, NO₂, SO₂, heavy </a:t>
            </a:r>
            <a:r>
              <a:rPr lang="pl-PL" dirty="0" err="1">
                <a:ea typeface="+mn-lt"/>
                <a:cs typeface="+mn-lt"/>
              </a:rPr>
              <a:t>metals</a:t>
            </a:r>
            <a:r>
              <a:rPr lang="pl-PL" dirty="0">
                <a:ea typeface="+mn-lt"/>
                <a:cs typeface="+mn-lt"/>
              </a:rPr>
              <a:t>) </a:t>
            </a:r>
            <a:r>
              <a:rPr lang="pl-PL" dirty="0" err="1">
                <a:ea typeface="+mn-lt"/>
                <a:cs typeface="+mn-lt"/>
              </a:rPr>
              <a:t>provide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clear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limits</a:t>
            </a:r>
            <a:r>
              <a:rPr lang="pl-PL" dirty="0">
                <a:ea typeface="+mn-lt"/>
                <a:cs typeface="+mn-lt"/>
              </a:rPr>
              <a:t> and </a:t>
            </a:r>
            <a:r>
              <a:rPr lang="pl-PL" dirty="0" err="1">
                <a:ea typeface="+mn-lt"/>
                <a:cs typeface="+mn-lt"/>
              </a:rPr>
              <a:t>measurement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methods</a:t>
            </a:r>
            <a:endParaRPr lang="pl-PL" dirty="0"/>
          </a:p>
          <a:p>
            <a:pPr marL="305435" indent="-305435"/>
            <a:r>
              <a:rPr lang="pl-PL" b="1" dirty="0">
                <a:ea typeface="+mn-lt"/>
                <a:cs typeface="+mn-lt"/>
              </a:rPr>
              <a:t>Digital </a:t>
            </a:r>
            <a:r>
              <a:rPr lang="pl-PL" b="1" dirty="0" err="1">
                <a:ea typeface="+mn-lt"/>
                <a:cs typeface="+mn-lt"/>
              </a:rPr>
              <a:t>tools</a:t>
            </a:r>
            <a:r>
              <a:rPr lang="pl-PL" b="1" dirty="0">
                <a:ea typeface="+mn-lt"/>
                <a:cs typeface="+mn-lt"/>
              </a:rPr>
              <a:t> and monitoring </a:t>
            </a:r>
            <a:r>
              <a:rPr lang="pl-PL" b="1" dirty="0" err="1">
                <a:ea typeface="+mn-lt"/>
                <a:cs typeface="+mn-lt"/>
              </a:rPr>
              <a:t>systems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enhance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compliance</a:t>
            </a:r>
            <a:r>
              <a:rPr lang="pl-PL" dirty="0">
                <a:ea typeface="+mn-lt"/>
                <a:cs typeface="+mn-lt"/>
              </a:rPr>
              <a:t>, real-</a:t>
            </a:r>
            <a:r>
              <a:rPr lang="pl-PL" dirty="0" err="1">
                <a:ea typeface="+mn-lt"/>
                <a:cs typeface="+mn-lt"/>
              </a:rPr>
              <a:t>time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tracking</a:t>
            </a:r>
            <a:r>
              <a:rPr lang="pl-PL" dirty="0">
                <a:ea typeface="+mn-lt"/>
                <a:cs typeface="+mn-lt"/>
              </a:rPr>
              <a:t>, and data-</a:t>
            </a:r>
            <a:r>
              <a:rPr lang="pl-PL" dirty="0" err="1">
                <a:ea typeface="+mn-lt"/>
                <a:cs typeface="+mn-lt"/>
              </a:rPr>
              <a:t>driven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decision-making</a:t>
            </a:r>
            <a:endParaRPr lang="pl-PL" dirty="0"/>
          </a:p>
          <a:p>
            <a:pPr marL="305435" indent="-305435"/>
            <a:r>
              <a:rPr lang="pl-PL" b="1" dirty="0" err="1">
                <a:ea typeface="+mn-lt"/>
                <a:cs typeface="+mn-lt"/>
              </a:rPr>
              <a:t>European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values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pl-PL" dirty="0" err="1">
                <a:ea typeface="+mn-lt"/>
                <a:cs typeface="+mn-lt"/>
              </a:rPr>
              <a:t>health</a:t>
            </a:r>
            <a:r>
              <a:rPr lang="pl-PL" dirty="0">
                <a:ea typeface="+mn-lt"/>
                <a:cs typeface="+mn-lt"/>
              </a:rPr>
              <a:t>, </a:t>
            </a:r>
            <a:r>
              <a:rPr lang="pl-PL" dirty="0" err="1">
                <a:ea typeface="+mn-lt"/>
                <a:cs typeface="+mn-lt"/>
              </a:rPr>
              <a:t>sustainability</a:t>
            </a:r>
            <a:r>
              <a:rPr lang="pl-PL" dirty="0">
                <a:ea typeface="+mn-lt"/>
                <a:cs typeface="+mn-lt"/>
              </a:rPr>
              <a:t>, </a:t>
            </a:r>
            <a:r>
              <a:rPr lang="pl-PL" dirty="0" err="1">
                <a:ea typeface="+mn-lt"/>
                <a:cs typeface="+mn-lt"/>
              </a:rPr>
              <a:t>fairness</a:t>
            </a:r>
            <a:r>
              <a:rPr lang="pl-PL" dirty="0">
                <a:ea typeface="+mn-lt"/>
                <a:cs typeface="+mn-lt"/>
              </a:rPr>
              <a:t>, and </a:t>
            </a:r>
            <a:r>
              <a:rPr lang="pl-PL" dirty="0" err="1">
                <a:ea typeface="+mn-lt"/>
                <a:cs typeface="+mn-lt"/>
              </a:rPr>
              <a:t>solidarity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pl-PL" dirty="0" err="1">
                <a:ea typeface="+mn-lt"/>
                <a:cs typeface="+mn-lt"/>
              </a:rPr>
              <a:t>underpin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all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air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quality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actions</a:t>
            </a:r>
            <a:endParaRPr lang="pl-PL" dirty="0"/>
          </a:p>
          <a:p>
            <a:pPr marL="305435" indent="-305435"/>
            <a:r>
              <a:rPr lang="pl-PL" b="1" dirty="0">
                <a:ea typeface="+mn-lt"/>
                <a:cs typeface="+mn-lt"/>
              </a:rPr>
              <a:t>Green Deal and </a:t>
            </a:r>
            <a:r>
              <a:rPr lang="pl-PL" b="1" dirty="0" err="1">
                <a:ea typeface="+mn-lt"/>
                <a:cs typeface="+mn-lt"/>
              </a:rPr>
              <a:t>case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studies</a:t>
            </a:r>
            <a:r>
              <a:rPr lang="pl-PL" dirty="0">
                <a:ea typeface="+mn-lt"/>
                <a:cs typeface="+mn-lt"/>
              </a:rPr>
              <a:t> show </a:t>
            </a:r>
            <a:r>
              <a:rPr lang="pl-PL" dirty="0" err="1">
                <a:ea typeface="+mn-lt"/>
                <a:cs typeface="+mn-lt"/>
              </a:rPr>
              <a:t>that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combining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standards</a:t>
            </a:r>
            <a:r>
              <a:rPr lang="pl-PL" dirty="0">
                <a:ea typeface="+mn-lt"/>
                <a:cs typeface="+mn-lt"/>
              </a:rPr>
              <a:t>, </a:t>
            </a:r>
            <a:r>
              <a:rPr lang="pl-PL" dirty="0" err="1">
                <a:ea typeface="+mn-lt"/>
                <a:cs typeface="+mn-lt"/>
              </a:rPr>
              <a:t>technology</a:t>
            </a:r>
            <a:r>
              <a:rPr lang="pl-PL" dirty="0">
                <a:ea typeface="+mn-lt"/>
                <a:cs typeface="+mn-lt"/>
              </a:rPr>
              <a:t>, and policy </a:t>
            </a:r>
            <a:r>
              <a:rPr lang="pl-PL" dirty="0" err="1">
                <a:ea typeface="+mn-lt"/>
                <a:cs typeface="+mn-lt"/>
              </a:rPr>
              <a:t>delivers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tangible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benefits</a:t>
            </a:r>
            <a:r>
              <a:rPr lang="pl-PL" dirty="0">
                <a:ea typeface="+mn-lt"/>
                <a:cs typeface="+mn-lt"/>
              </a:rPr>
              <a:t> for </a:t>
            </a:r>
            <a:r>
              <a:rPr lang="pl-PL" dirty="0" err="1">
                <a:ea typeface="+mn-lt"/>
                <a:cs typeface="+mn-lt"/>
              </a:rPr>
              <a:t>citizens</a:t>
            </a:r>
            <a:r>
              <a:rPr lang="pl-PL" dirty="0">
                <a:ea typeface="+mn-lt"/>
                <a:cs typeface="+mn-lt"/>
              </a:rPr>
              <a:t> and the </a:t>
            </a:r>
            <a:r>
              <a:rPr lang="pl-PL" dirty="0" err="1">
                <a:ea typeface="+mn-lt"/>
                <a:cs typeface="+mn-lt"/>
              </a:rPr>
              <a:t>economy</a:t>
            </a:r>
            <a:endParaRPr lang="pl-PL" dirty="0">
              <a:ea typeface="+mn-lt"/>
              <a:cs typeface="+mn-lt"/>
            </a:endParaRPr>
          </a:p>
          <a:p>
            <a:pPr marL="305435" indent="-305435"/>
            <a:r>
              <a:rPr lang="en-US" b="1" dirty="0"/>
              <a:t>Shared Responsibility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en-US" dirty="0"/>
              <a:t>Achieving Green Deal goals requires synergy between technology, strict regulations, and grassroots social pressure for the well-being of future generations</a:t>
            </a:r>
            <a:endParaRPr lang="pl-PL" dirty="0"/>
          </a:p>
          <a:p>
            <a:pPr marL="305435" indent="-305435"/>
            <a:r>
              <a:rPr lang="en-US" b="1" dirty="0"/>
              <a:t>Civic Engagement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en-US" dirty="0"/>
              <a:t>Residents play a key role in enforcing standards by using digital monitoring tools and reporting air quality violations to local authorities</a:t>
            </a:r>
            <a:endParaRPr lang="pl-PL" dirty="0"/>
          </a:p>
          <a:p>
            <a:pPr marL="305435" indent="-305435"/>
            <a:r>
              <a:rPr lang="en-US" b="1" dirty="0"/>
              <a:t>Local Successes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en-US" dirty="0"/>
              <a:t>Case studies from Copenhagen, Berlin, and Warsaw prove that modern transport and heating policies bring measurable health and economic benefits</a:t>
            </a:r>
            <a:endParaRPr lang="pl-PL" dirty="0"/>
          </a:p>
          <a:p>
            <a:pPr marL="305435" indent="-305435"/>
            <a:r>
              <a:rPr lang="en-US" b="1" dirty="0"/>
              <a:t>Global Challenge</a:t>
            </a:r>
            <a:r>
              <a:rPr lang="en-US" dirty="0"/>
              <a:t>: Air pollution from transport, energy, and industry remains a critical threat to public health, the environment, and the economy across the EU</a:t>
            </a:r>
            <a:endParaRPr lang="pl-PL" dirty="0">
              <a:cs typeface="Times New Roman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37FEF1A3-DF02-C1F1-3410-A2E17BA03A81}"/>
              </a:ext>
            </a:extLst>
          </p:cNvPr>
          <p:cNvSpPr txBox="1"/>
          <p:nvPr/>
        </p:nvSpPr>
        <p:spPr>
          <a:xfrm>
            <a:off x="6440310" y="6396127"/>
            <a:ext cx="6094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pl-PL" sz="1800" dirty="0" err="1">
                <a:ea typeface="+mn-lt"/>
                <a:cs typeface="+mn-lt"/>
              </a:rPr>
              <a:t>Thanks</a:t>
            </a:r>
            <a:r>
              <a:rPr lang="pl-PL" sz="1800" dirty="0">
                <a:ea typeface="+mn-lt"/>
                <a:cs typeface="+mn-lt"/>
              </a:rPr>
              <a:t> </a:t>
            </a:r>
            <a:r>
              <a:rPr lang="pl-PL" sz="1800" dirty="0" err="1">
                <a:ea typeface="+mn-lt"/>
                <a:cs typeface="+mn-lt"/>
              </a:rPr>
              <a:t>you</a:t>
            </a:r>
            <a:r>
              <a:rPr lang="pl-PL" sz="1800" dirty="0">
                <a:ea typeface="+mn-lt"/>
                <a:cs typeface="+mn-lt"/>
              </a:rPr>
              <a:t> for </a:t>
            </a:r>
            <a:r>
              <a:rPr lang="pl-PL" sz="1800" dirty="0" err="1">
                <a:ea typeface="+mn-lt"/>
                <a:cs typeface="+mn-lt"/>
              </a:rPr>
              <a:t>your</a:t>
            </a:r>
            <a:r>
              <a:rPr lang="pl-PL" sz="1800" dirty="0">
                <a:ea typeface="+mn-lt"/>
                <a:cs typeface="+mn-lt"/>
              </a:rPr>
              <a:t> </a:t>
            </a:r>
            <a:r>
              <a:rPr lang="pl-PL" sz="1800" dirty="0" err="1">
                <a:ea typeface="+mn-lt"/>
                <a:cs typeface="+mn-lt"/>
              </a:rPr>
              <a:t>attention</a:t>
            </a:r>
            <a:endParaRPr lang="pl-PL" sz="18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9260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ultimedia online 3" title="Every breath you take - Air pollution in Europe - Year of Air">
            <a:hlinkClick r:id="" action="ppaction://noaction"/>
            <a:extLst>
              <a:ext uri="{FF2B5EF4-FFF2-40B4-BE49-F238E27FC236}">
                <a16:creationId xmlns:a16="http://schemas.microsoft.com/office/drawing/2014/main" id="{61277852-44A6-1820-5DC4-36914AB891E5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23163" y="100273"/>
            <a:ext cx="10551127" cy="5994199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1F60A472-673E-3461-1090-97B950D7C1CA}"/>
              </a:ext>
            </a:extLst>
          </p:cNvPr>
          <p:cNvSpPr txBox="1"/>
          <p:nvPr/>
        </p:nvSpPr>
        <p:spPr>
          <a:xfrm>
            <a:off x="4211299" y="6253647"/>
            <a:ext cx="7158081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pl-PL" sz="1200" dirty="0">
              <a:cs typeface="Times New Roman"/>
            </a:endParaRPr>
          </a:p>
          <a:p>
            <a:r>
              <a:rPr lang="pl-PL" sz="1200" dirty="0" err="1">
                <a:ea typeface="+mn-lt"/>
                <a:cs typeface="+mn-lt"/>
              </a:rPr>
              <a:t>Every</a:t>
            </a:r>
            <a:r>
              <a:rPr lang="pl-PL" sz="1200" dirty="0">
                <a:ea typeface="+mn-lt"/>
                <a:cs typeface="+mn-lt"/>
              </a:rPr>
              <a:t> </a:t>
            </a:r>
            <a:r>
              <a:rPr lang="pl-PL" sz="1200" dirty="0" err="1">
                <a:ea typeface="+mn-lt"/>
                <a:cs typeface="+mn-lt"/>
              </a:rPr>
              <a:t>breath</a:t>
            </a:r>
            <a:r>
              <a:rPr lang="pl-PL" sz="1200" dirty="0">
                <a:ea typeface="+mn-lt"/>
                <a:cs typeface="+mn-lt"/>
              </a:rPr>
              <a:t> </a:t>
            </a:r>
            <a:r>
              <a:rPr lang="pl-PL" sz="1200" dirty="0" err="1">
                <a:ea typeface="+mn-lt"/>
                <a:cs typeface="+mn-lt"/>
              </a:rPr>
              <a:t>you</a:t>
            </a:r>
            <a:r>
              <a:rPr lang="pl-PL" sz="1200" dirty="0">
                <a:ea typeface="+mn-lt"/>
                <a:cs typeface="+mn-lt"/>
              </a:rPr>
              <a:t> </a:t>
            </a:r>
            <a:r>
              <a:rPr lang="pl-PL" sz="1200" dirty="0" err="1">
                <a:ea typeface="+mn-lt"/>
                <a:cs typeface="+mn-lt"/>
              </a:rPr>
              <a:t>take</a:t>
            </a:r>
            <a:r>
              <a:rPr lang="pl-PL" sz="1200" dirty="0">
                <a:ea typeface="+mn-lt"/>
                <a:cs typeface="+mn-lt"/>
              </a:rPr>
              <a:t> - </a:t>
            </a:r>
            <a:r>
              <a:rPr lang="pl-PL" sz="1200" dirty="0" err="1">
                <a:ea typeface="+mn-lt"/>
                <a:cs typeface="+mn-lt"/>
              </a:rPr>
              <a:t>Air</a:t>
            </a:r>
            <a:r>
              <a:rPr lang="pl-PL" sz="1200" dirty="0">
                <a:ea typeface="+mn-lt"/>
                <a:cs typeface="+mn-lt"/>
              </a:rPr>
              <a:t> </a:t>
            </a:r>
            <a:r>
              <a:rPr lang="pl-PL" sz="1200" dirty="0" err="1">
                <a:ea typeface="+mn-lt"/>
                <a:cs typeface="+mn-lt"/>
              </a:rPr>
              <a:t>pollution</a:t>
            </a:r>
            <a:r>
              <a:rPr lang="pl-PL" sz="1200" dirty="0">
                <a:ea typeface="+mn-lt"/>
                <a:cs typeface="+mn-lt"/>
              </a:rPr>
              <a:t> in Europe - </a:t>
            </a:r>
            <a:r>
              <a:rPr lang="pl-PL" sz="1200" dirty="0" err="1">
                <a:ea typeface="+mn-lt"/>
                <a:cs typeface="+mn-lt"/>
              </a:rPr>
              <a:t>Year</a:t>
            </a:r>
            <a:r>
              <a:rPr lang="pl-PL" sz="1200" dirty="0">
                <a:ea typeface="+mn-lt"/>
                <a:cs typeface="+mn-lt"/>
              </a:rPr>
              <a:t> of </a:t>
            </a:r>
            <a:r>
              <a:rPr lang="pl-PL" sz="1200" dirty="0" err="1">
                <a:ea typeface="+mn-lt"/>
                <a:cs typeface="+mn-lt"/>
              </a:rPr>
              <a:t>Air</a:t>
            </a:r>
            <a:r>
              <a:rPr lang="pl-PL" sz="1200" dirty="0">
                <a:ea typeface="+mn-lt"/>
                <a:cs typeface="+mn-lt"/>
              </a:rPr>
              <a:t>: https://www.youtube.com/watch?v=8lzKpucqwOQ</a:t>
            </a:r>
            <a:endParaRPr lang="pl-PL" sz="12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278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E6908-9D3C-4FE1-2E8D-16769A17D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D5090E-F1BA-8A6F-F251-A9CC74ED4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 err="1"/>
              <a:t>Main</a:t>
            </a:r>
            <a:r>
              <a:rPr lang="pl-PL"/>
              <a:t> air pollutants</a:t>
            </a:r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10E1C3-727D-1034-BA48-6CE4B7ED0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33361"/>
            <a:ext cx="11029615" cy="3925438"/>
          </a:xfrm>
        </p:spPr>
        <p:txBody>
          <a:bodyPr>
            <a:normAutofit/>
          </a:bodyPr>
          <a:lstStyle/>
          <a:p>
            <a:pPr marL="305435" indent="-305435"/>
            <a:endParaRPr lang="pl-PL">
              <a:cs typeface="Times New Roman"/>
            </a:endParaRPr>
          </a:p>
          <a:p>
            <a:pPr marL="305435" indent="-305435"/>
            <a:r>
              <a:rPr lang="pl-PL" b="1" err="1">
                <a:ea typeface="+mn-lt"/>
                <a:cs typeface="+mn-lt"/>
              </a:rPr>
              <a:t>Particulate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matter</a:t>
            </a:r>
            <a:r>
              <a:rPr lang="pl-PL" b="1" dirty="0">
                <a:ea typeface="+mn-lt"/>
                <a:cs typeface="+mn-lt"/>
              </a:rPr>
              <a:t> (PM₁₀ and PM₂.₅) </a:t>
            </a:r>
            <a:r>
              <a:rPr lang="pl-PL" dirty="0">
                <a:ea typeface="+mn-lt"/>
                <a:cs typeface="+mn-lt"/>
              </a:rPr>
              <a:t>– fine solid and </a:t>
            </a:r>
            <a:r>
              <a:rPr lang="pl-PL" err="1">
                <a:ea typeface="+mn-lt"/>
                <a:cs typeface="+mn-lt"/>
              </a:rPr>
              <a:t>liquid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particles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that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can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penetrate</a:t>
            </a:r>
            <a:r>
              <a:rPr lang="pl-PL" dirty="0">
                <a:ea typeface="+mn-lt"/>
                <a:cs typeface="+mn-lt"/>
              </a:rPr>
              <a:t> the respiratory system and </a:t>
            </a:r>
            <a:r>
              <a:rPr lang="pl-PL" err="1">
                <a:ea typeface="+mn-lt"/>
                <a:cs typeface="+mn-lt"/>
              </a:rPr>
              <a:t>bloodstream</a:t>
            </a:r>
            <a:endParaRPr lang="pl-PL">
              <a:cs typeface="Times New Roman"/>
            </a:endParaRPr>
          </a:p>
          <a:p>
            <a:pPr marL="305435" indent="-305435"/>
            <a:r>
              <a:rPr lang="pl-PL" b="1" dirty="0" err="1">
                <a:ea typeface="+mn-lt"/>
                <a:cs typeface="+mn-lt"/>
              </a:rPr>
              <a:t>Nitrogen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oxides</a:t>
            </a:r>
            <a:r>
              <a:rPr lang="pl-PL" b="1" dirty="0">
                <a:ea typeface="+mn-lt"/>
                <a:cs typeface="+mn-lt"/>
              </a:rPr>
              <a:t> (NOₓ) </a:t>
            </a:r>
            <a:r>
              <a:rPr lang="pl-PL" dirty="0">
                <a:ea typeface="+mn-lt"/>
                <a:cs typeface="+mn-lt"/>
              </a:rPr>
              <a:t>– </a:t>
            </a:r>
            <a:r>
              <a:rPr lang="pl-PL" dirty="0" err="1">
                <a:ea typeface="+mn-lt"/>
                <a:cs typeface="+mn-lt"/>
              </a:rPr>
              <a:t>gases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mainly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generated</a:t>
            </a:r>
            <a:r>
              <a:rPr lang="pl-PL" dirty="0">
                <a:ea typeface="+mn-lt"/>
                <a:cs typeface="+mn-lt"/>
              </a:rPr>
              <a:t> by transport and </a:t>
            </a:r>
            <a:r>
              <a:rPr lang="pl-PL" dirty="0" err="1">
                <a:ea typeface="+mn-lt"/>
                <a:cs typeface="+mn-lt"/>
              </a:rPr>
              <a:t>energy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production</a:t>
            </a:r>
            <a:r>
              <a:rPr lang="pl-PL" dirty="0">
                <a:ea typeface="+mn-lt"/>
                <a:cs typeface="+mn-lt"/>
              </a:rPr>
              <a:t>, </a:t>
            </a:r>
            <a:r>
              <a:rPr lang="pl-PL" dirty="0" err="1">
                <a:ea typeface="+mn-lt"/>
                <a:cs typeface="+mn-lt"/>
              </a:rPr>
              <a:t>contributing</a:t>
            </a:r>
            <a:r>
              <a:rPr lang="pl-PL" dirty="0">
                <a:ea typeface="+mn-lt"/>
                <a:cs typeface="+mn-lt"/>
              </a:rPr>
              <a:t> to smog </a:t>
            </a:r>
            <a:r>
              <a:rPr lang="pl-PL" dirty="0" err="1">
                <a:ea typeface="+mn-lt"/>
                <a:cs typeface="+mn-lt"/>
              </a:rPr>
              <a:t>formation</a:t>
            </a:r>
            <a:r>
              <a:rPr lang="pl-PL" dirty="0">
                <a:ea typeface="+mn-lt"/>
                <a:cs typeface="+mn-lt"/>
              </a:rPr>
              <a:t> and respiratory </a:t>
            </a:r>
            <a:r>
              <a:rPr lang="pl-PL" dirty="0" err="1">
                <a:ea typeface="+mn-lt"/>
                <a:cs typeface="+mn-lt"/>
              </a:rPr>
              <a:t>irritation</a:t>
            </a:r>
            <a:endParaRPr lang="pl-PL" dirty="0">
              <a:cs typeface="Times New Roman"/>
            </a:endParaRPr>
          </a:p>
          <a:p>
            <a:pPr marL="305435" indent="-305435"/>
            <a:r>
              <a:rPr lang="pl-PL" b="1" dirty="0" err="1">
                <a:ea typeface="+mn-lt"/>
                <a:cs typeface="+mn-lt"/>
              </a:rPr>
              <a:t>Sulphur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dioxide</a:t>
            </a:r>
            <a:r>
              <a:rPr lang="pl-PL" b="1" dirty="0">
                <a:ea typeface="+mn-lt"/>
                <a:cs typeface="+mn-lt"/>
              </a:rPr>
              <a:t> (SO₂) </a:t>
            </a:r>
            <a:r>
              <a:rPr lang="pl-PL" dirty="0">
                <a:ea typeface="+mn-lt"/>
                <a:cs typeface="+mn-lt"/>
              </a:rPr>
              <a:t>– </a:t>
            </a:r>
            <a:r>
              <a:rPr lang="pl-PL" dirty="0" err="1">
                <a:ea typeface="+mn-lt"/>
                <a:cs typeface="+mn-lt"/>
              </a:rPr>
              <a:t>pollution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linked</a:t>
            </a:r>
            <a:r>
              <a:rPr lang="pl-PL" dirty="0">
                <a:ea typeface="+mn-lt"/>
                <a:cs typeface="+mn-lt"/>
              </a:rPr>
              <a:t> to </a:t>
            </a:r>
            <a:r>
              <a:rPr lang="pl-PL" dirty="0" err="1">
                <a:ea typeface="+mn-lt"/>
                <a:cs typeface="+mn-lt"/>
              </a:rPr>
              <a:t>fossil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fuel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combustion</a:t>
            </a:r>
            <a:r>
              <a:rPr lang="pl-PL" dirty="0">
                <a:ea typeface="+mn-lt"/>
                <a:cs typeface="+mn-lt"/>
              </a:rPr>
              <a:t>, </a:t>
            </a:r>
            <a:r>
              <a:rPr lang="pl-PL" dirty="0" err="1">
                <a:ea typeface="+mn-lt"/>
                <a:cs typeface="+mn-lt"/>
              </a:rPr>
              <a:t>harmful</a:t>
            </a:r>
            <a:r>
              <a:rPr lang="pl-PL" dirty="0">
                <a:ea typeface="+mn-lt"/>
                <a:cs typeface="+mn-lt"/>
              </a:rPr>
              <a:t> to </a:t>
            </a:r>
            <a:r>
              <a:rPr lang="pl-PL" dirty="0" err="1">
                <a:ea typeface="+mn-lt"/>
                <a:cs typeface="+mn-lt"/>
              </a:rPr>
              <a:t>human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health</a:t>
            </a:r>
            <a:r>
              <a:rPr lang="pl-PL" dirty="0">
                <a:ea typeface="+mn-lt"/>
                <a:cs typeface="+mn-lt"/>
              </a:rPr>
              <a:t> and </a:t>
            </a:r>
            <a:r>
              <a:rPr lang="pl-PL" dirty="0" err="1">
                <a:ea typeface="+mn-lt"/>
                <a:cs typeface="+mn-lt"/>
              </a:rPr>
              <a:t>ecosystems</a:t>
            </a:r>
            <a:endParaRPr lang="pl-PL" dirty="0">
              <a:cs typeface="Times New Roman"/>
            </a:endParaRPr>
          </a:p>
          <a:p>
            <a:pPr marL="305435" indent="-305435"/>
            <a:r>
              <a:rPr lang="pl-PL" b="1" dirty="0" err="1">
                <a:ea typeface="+mn-lt"/>
                <a:cs typeface="+mn-lt"/>
              </a:rPr>
              <a:t>Tropospheric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ozone</a:t>
            </a:r>
            <a:r>
              <a:rPr lang="pl-PL" b="1" dirty="0">
                <a:ea typeface="+mn-lt"/>
                <a:cs typeface="+mn-lt"/>
              </a:rPr>
              <a:t> (O₃) </a:t>
            </a:r>
            <a:r>
              <a:rPr lang="pl-PL" dirty="0">
                <a:ea typeface="+mn-lt"/>
                <a:cs typeface="+mn-lt"/>
              </a:rPr>
              <a:t>– a </a:t>
            </a:r>
            <a:r>
              <a:rPr lang="pl-PL" dirty="0" err="1">
                <a:ea typeface="+mn-lt"/>
                <a:cs typeface="+mn-lt"/>
              </a:rPr>
              <a:t>secondary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pollutant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formed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through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chemical</a:t>
            </a:r>
            <a:r>
              <a:rPr lang="pl-PL" dirty="0">
                <a:ea typeface="+mn-lt"/>
                <a:cs typeface="+mn-lt"/>
              </a:rPr>
              <a:t> </a:t>
            </a:r>
            <a:r>
              <a:rPr lang="pl-PL" dirty="0" err="1">
                <a:ea typeface="+mn-lt"/>
                <a:cs typeface="+mn-lt"/>
              </a:rPr>
              <a:t>reactions</a:t>
            </a:r>
            <a:r>
              <a:rPr lang="pl-PL" dirty="0">
                <a:ea typeface="+mn-lt"/>
                <a:cs typeface="+mn-lt"/>
              </a:rPr>
              <a:t> in the </a:t>
            </a:r>
            <a:r>
              <a:rPr lang="pl-PL" dirty="0" err="1">
                <a:ea typeface="+mn-lt"/>
                <a:cs typeface="+mn-lt"/>
              </a:rPr>
              <a:t>atmosphere</a:t>
            </a:r>
            <a:endParaRPr lang="pl-PL" dirty="0">
              <a:cs typeface="Times New Roman"/>
            </a:endParaRPr>
          </a:p>
          <a:p>
            <a:pPr marL="305435" indent="-305435"/>
            <a:r>
              <a:rPr lang="pl-PL" b="1" dirty="0" err="1">
                <a:ea typeface="+mn-lt"/>
                <a:cs typeface="+mn-lt"/>
              </a:rPr>
              <a:t>Volatile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organic</a:t>
            </a:r>
            <a:r>
              <a:rPr lang="pl-PL" b="1" dirty="0">
                <a:ea typeface="+mn-lt"/>
                <a:cs typeface="+mn-lt"/>
              </a:rPr>
              <a:t> </a:t>
            </a:r>
            <a:r>
              <a:rPr lang="pl-PL" b="1" dirty="0" err="1">
                <a:ea typeface="+mn-lt"/>
                <a:cs typeface="+mn-lt"/>
              </a:rPr>
              <a:t>compounds</a:t>
            </a:r>
            <a:r>
              <a:rPr lang="pl-PL" b="1" dirty="0">
                <a:ea typeface="+mn-lt"/>
                <a:cs typeface="+mn-lt"/>
              </a:rPr>
              <a:t> (</a:t>
            </a:r>
            <a:r>
              <a:rPr lang="pl-PL" b="1" dirty="0" err="1">
                <a:ea typeface="+mn-lt"/>
                <a:cs typeface="+mn-lt"/>
              </a:rPr>
              <a:t>VOCs</a:t>
            </a:r>
            <a:r>
              <a:rPr lang="pl-PL" b="1" dirty="0">
                <a:ea typeface="+mn-lt"/>
                <a:cs typeface="+mn-lt"/>
              </a:rPr>
              <a:t>)</a:t>
            </a:r>
            <a:r>
              <a:rPr lang="pl-PL" dirty="0">
                <a:ea typeface="+mn-lt"/>
                <a:cs typeface="+mn-lt"/>
              </a:rPr>
              <a:t> – </a:t>
            </a:r>
            <a:r>
              <a:rPr lang="pl-PL" dirty="0" err="1">
                <a:ea typeface="+mn-lt"/>
                <a:cs typeface="+mn-lt"/>
              </a:rPr>
              <a:t>originating</a:t>
            </a:r>
            <a:r>
              <a:rPr lang="pl-PL" dirty="0">
                <a:ea typeface="+mn-lt"/>
                <a:cs typeface="+mn-lt"/>
              </a:rPr>
              <a:t> from </a:t>
            </a:r>
            <a:r>
              <a:rPr lang="pl-PL" dirty="0" err="1">
                <a:ea typeface="+mn-lt"/>
                <a:cs typeface="+mn-lt"/>
              </a:rPr>
              <a:t>industry</a:t>
            </a:r>
            <a:r>
              <a:rPr lang="pl-PL" dirty="0">
                <a:ea typeface="+mn-lt"/>
                <a:cs typeface="+mn-lt"/>
              </a:rPr>
              <a:t> and transport, </a:t>
            </a:r>
            <a:r>
              <a:rPr lang="pl-PL" dirty="0" err="1">
                <a:ea typeface="+mn-lt"/>
                <a:cs typeface="+mn-lt"/>
              </a:rPr>
              <a:t>involved</a:t>
            </a:r>
            <a:r>
              <a:rPr lang="pl-PL" dirty="0">
                <a:ea typeface="+mn-lt"/>
                <a:cs typeface="+mn-lt"/>
              </a:rPr>
              <a:t> in the </a:t>
            </a:r>
            <a:r>
              <a:rPr lang="pl-PL" dirty="0" err="1">
                <a:ea typeface="+mn-lt"/>
                <a:cs typeface="+mn-lt"/>
              </a:rPr>
              <a:t>formation</a:t>
            </a:r>
            <a:r>
              <a:rPr lang="pl-PL" dirty="0">
                <a:ea typeface="+mn-lt"/>
                <a:cs typeface="+mn-lt"/>
              </a:rPr>
              <a:t> of </a:t>
            </a:r>
            <a:r>
              <a:rPr lang="pl-PL" dirty="0" err="1">
                <a:ea typeface="+mn-lt"/>
                <a:cs typeface="+mn-lt"/>
              </a:rPr>
              <a:t>photochemical</a:t>
            </a:r>
            <a:r>
              <a:rPr lang="pl-PL" dirty="0">
                <a:ea typeface="+mn-lt"/>
                <a:cs typeface="+mn-lt"/>
              </a:rPr>
              <a:t> smog</a:t>
            </a:r>
            <a:endParaRPr lang="pl-PL" dirty="0">
              <a:cs typeface="Times New Roman"/>
            </a:endParaRPr>
          </a:p>
          <a:p>
            <a:pPr marL="305435" indent="-305435"/>
            <a:endParaRPr lang="pl-PL">
              <a:cs typeface="Times New Roman"/>
            </a:endParaRPr>
          </a:p>
          <a:p>
            <a:pPr marL="305435" indent="-305435"/>
            <a:endParaRPr lang="pl-PL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06681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nline Media 3" title="Levels of air pollution in Europe 'still too high', warns EU environment agency">
            <a:hlinkClick r:id="" action="ppaction://noaction"/>
            <a:extLst>
              <a:ext uri="{FF2B5EF4-FFF2-40B4-BE49-F238E27FC236}">
                <a16:creationId xmlns:a16="http://schemas.microsoft.com/office/drawing/2014/main" id="{AD66A603-3A09-6B4A-A25A-6FAC19BB607A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99713" y="683885"/>
            <a:ext cx="9199209" cy="521073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6CEE281-15B1-BFA7-C22F-1C044EEA4075}"/>
              </a:ext>
            </a:extLst>
          </p:cNvPr>
          <p:cNvSpPr txBox="1"/>
          <p:nvPr/>
        </p:nvSpPr>
        <p:spPr>
          <a:xfrm>
            <a:off x="3711706" y="6476262"/>
            <a:ext cx="8480294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Levels of air pollution in Europe 'still too high', warns EU environment agency</a:t>
            </a:r>
            <a:r>
              <a:rPr lang="pl-PL" sz="1200" dirty="0">
                <a:solidFill>
                  <a:srgbClr val="000000"/>
                </a:solidFill>
                <a:ea typeface="+mn-lt"/>
                <a:cs typeface="+mn-lt"/>
              </a:rPr>
              <a:t>: </a:t>
            </a:r>
            <a:r>
              <a:rPr lang="pl-PL" sz="1200" dirty="0">
                <a:solidFill>
                  <a:srgbClr val="000000"/>
                </a:solidFill>
                <a:ea typeface="+mn-lt"/>
                <a:cs typeface="+mn-lt"/>
                <a:hlinkClick r:id="rId4"/>
              </a:rPr>
              <a:t>https://www.youtube.com/watch?v=HoqQFGY1cx8</a:t>
            </a:r>
            <a:endParaRPr lang="pl-PL" sz="1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9206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8853278-D9AF-69FD-973C-97B13747E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err="1"/>
              <a:t>Sources</a:t>
            </a:r>
            <a:r>
              <a:rPr lang="pl-PL"/>
              <a:t> of </a:t>
            </a:r>
            <a:r>
              <a:rPr lang="pl-PL" err="1"/>
              <a:t>air</a:t>
            </a:r>
            <a:r>
              <a:rPr lang="pl-PL"/>
              <a:t> </a:t>
            </a:r>
            <a:r>
              <a:rPr lang="pl-PL" err="1"/>
              <a:t>pollution</a:t>
            </a:r>
            <a:endParaRPr lang="en-US" err="1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0D0952-853F-F6AC-8ED3-38EDECA512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139" y="1953955"/>
            <a:ext cx="4305482" cy="49036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>
              <a:cs typeface="Times New Roman"/>
            </a:endParaRPr>
          </a:p>
          <a:p>
            <a:pPr marL="305435" indent="-305435"/>
            <a:r>
              <a:rPr lang="en-US" b="1">
                <a:ea typeface="+mn-lt"/>
                <a:cs typeface="+mn-lt"/>
              </a:rPr>
              <a:t>Transport</a:t>
            </a:r>
            <a:r>
              <a:rPr lang="en-US">
                <a:ea typeface="+mn-lt"/>
                <a:cs typeface="+mn-lt"/>
              </a:rPr>
              <a:t> – emissions from cars, trucks, airplanes, and ships</a:t>
            </a:r>
            <a:endParaRPr lang="en-US"/>
          </a:p>
          <a:p>
            <a:pPr marL="305435" indent="-305435"/>
            <a:r>
              <a:rPr lang="en-US" b="1">
                <a:ea typeface="+mn-lt"/>
                <a:cs typeface="+mn-lt"/>
              </a:rPr>
              <a:t>Energy production</a:t>
            </a:r>
            <a:r>
              <a:rPr lang="en-US">
                <a:ea typeface="+mn-lt"/>
                <a:cs typeface="+mn-lt"/>
              </a:rPr>
              <a:t> – fossil fuel combustion in power plants and heating facilities</a:t>
            </a:r>
            <a:endParaRPr lang="en-US"/>
          </a:p>
          <a:p>
            <a:pPr marL="305435" indent="-305435"/>
            <a:r>
              <a:rPr lang="en-US" b="1">
                <a:ea typeface="+mn-lt"/>
                <a:cs typeface="+mn-lt"/>
              </a:rPr>
              <a:t>Industry</a:t>
            </a:r>
            <a:r>
              <a:rPr lang="en-US">
                <a:ea typeface="+mn-lt"/>
                <a:cs typeface="+mn-lt"/>
              </a:rPr>
              <a:t> – emissions from industrial processes, chemical production, and metallurgy</a:t>
            </a:r>
            <a:endParaRPr lang="en-US"/>
          </a:p>
          <a:p>
            <a:pPr marL="305435" indent="-305435"/>
            <a:r>
              <a:rPr lang="en-US" b="1">
                <a:ea typeface="+mn-lt"/>
                <a:cs typeface="+mn-lt"/>
              </a:rPr>
              <a:t>Residential heating</a:t>
            </a:r>
            <a:r>
              <a:rPr lang="en-US">
                <a:ea typeface="+mn-lt"/>
                <a:cs typeface="+mn-lt"/>
              </a:rPr>
              <a:t> – burning coal, wood, and other solid fuels in homes</a:t>
            </a:r>
            <a:endParaRPr lang="en-US"/>
          </a:p>
          <a:p>
            <a:pPr marL="305435" indent="-305435"/>
            <a:r>
              <a:rPr lang="en-US" b="1">
                <a:ea typeface="+mn-lt"/>
                <a:cs typeface="+mn-lt"/>
              </a:rPr>
              <a:t>Agriculture</a:t>
            </a:r>
            <a:r>
              <a:rPr lang="en-US">
                <a:ea typeface="+mn-lt"/>
                <a:cs typeface="+mn-lt"/>
              </a:rPr>
              <a:t> – emissions of ammonia, methane, and dust from fertilizers and livestock</a:t>
            </a:r>
            <a:endParaRPr lang="en-US"/>
          </a:p>
          <a:p>
            <a:pPr marL="0" indent="0">
              <a:buNone/>
            </a:pPr>
            <a:endParaRPr lang="en-US">
              <a:cs typeface="Times New Roman"/>
            </a:endParaRPr>
          </a:p>
          <a:p>
            <a:pPr marL="305435" indent="-305435"/>
            <a:endParaRPr lang="pl-PL"/>
          </a:p>
          <a:p>
            <a:pPr marL="305435" indent="-305435"/>
            <a:endParaRPr lang="pl-PL">
              <a:cs typeface="Times New Roman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BE170C-7802-69DB-A3F6-CE337D52BF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449" r="645"/>
          <a:stretch>
            <a:fillRect/>
          </a:stretch>
        </p:blipFill>
        <p:spPr>
          <a:xfrm>
            <a:off x="4946135" y="2799861"/>
            <a:ext cx="6895620" cy="3211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9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354DE-5AD7-8BEF-3986-C1521D628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D2B51A-5F80-C092-EB92-98BEDF35A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 err="1"/>
              <a:t>European</a:t>
            </a:r>
            <a:r>
              <a:rPr lang="pl-PL"/>
              <a:t> Green </a:t>
            </a:r>
            <a:r>
              <a:rPr lang="pl-PL" err="1"/>
              <a:t>deal</a:t>
            </a:r>
            <a:r>
              <a:rPr lang="pl-PL"/>
              <a:t> and </a:t>
            </a:r>
            <a:r>
              <a:rPr lang="pl-PL" err="1"/>
              <a:t>air</a:t>
            </a:r>
            <a:r>
              <a:rPr lang="pl-PL"/>
              <a:t> </a:t>
            </a:r>
            <a:r>
              <a:rPr lang="pl-PL" err="1"/>
              <a:t>quality</a:t>
            </a:r>
            <a:endParaRPr lang="pl-PL" err="1">
              <a:cs typeface="Times New Roman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7EC023-2A5F-393F-31FF-6B76070A82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endParaRPr lang="pl-PL">
              <a:cs typeface="Times New Roman"/>
            </a:endParaRPr>
          </a:p>
          <a:p>
            <a:pPr marL="305435" indent="-305435"/>
            <a:r>
              <a:rPr lang="pl-PL">
                <a:ea typeface="+mn-lt"/>
                <a:cs typeface="+mn-lt"/>
              </a:rPr>
              <a:t>The </a:t>
            </a:r>
            <a:r>
              <a:rPr lang="pl-PL" b="1" err="1">
                <a:ea typeface="+mn-lt"/>
                <a:cs typeface="+mn-lt"/>
              </a:rPr>
              <a:t>European</a:t>
            </a:r>
            <a:r>
              <a:rPr lang="pl-PL" b="1">
                <a:ea typeface="+mn-lt"/>
                <a:cs typeface="+mn-lt"/>
              </a:rPr>
              <a:t> Green Deal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supports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emission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reduction</a:t>
            </a:r>
            <a:r>
              <a:rPr lang="pl-PL">
                <a:ea typeface="+mn-lt"/>
                <a:cs typeface="+mn-lt"/>
              </a:rPr>
              <a:t> and the </a:t>
            </a:r>
            <a:r>
              <a:rPr lang="pl-PL" err="1">
                <a:ea typeface="+mn-lt"/>
                <a:cs typeface="+mn-lt"/>
              </a:rPr>
              <a:t>improvement</a:t>
            </a:r>
            <a:r>
              <a:rPr lang="pl-PL">
                <a:ea typeface="+mn-lt"/>
                <a:cs typeface="+mn-lt"/>
              </a:rPr>
              <a:t> of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quality</a:t>
            </a:r>
            <a:r>
              <a:rPr lang="pl-PL">
                <a:ea typeface="+mn-lt"/>
                <a:cs typeface="+mn-lt"/>
              </a:rPr>
              <a:t> in </a:t>
            </a:r>
            <a:r>
              <a:rPr lang="pl-PL" err="1">
                <a:ea typeface="+mn-lt"/>
                <a:cs typeface="+mn-lt"/>
              </a:rPr>
              <a:t>line</a:t>
            </a:r>
            <a:r>
              <a:rPr lang="pl-PL">
                <a:ea typeface="+mn-lt"/>
                <a:cs typeface="+mn-lt"/>
              </a:rPr>
              <a:t> with </a:t>
            </a:r>
            <a:r>
              <a:rPr lang="pl-PL" err="1">
                <a:ea typeface="+mn-lt"/>
                <a:cs typeface="+mn-lt"/>
              </a:rPr>
              <a:t>existing</a:t>
            </a:r>
            <a:r>
              <a:rPr lang="pl-PL">
                <a:ea typeface="+mn-lt"/>
                <a:cs typeface="+mn-lt"/>
              </a:rPr>
              <a:t> EU </a:t>
            </a:r>
            <a:r>
              <a:rPr lang="pl-PL" err="1">
                <a:ea typeface="+mn-lt"/>
                <a:cs typeface="+mn-lt"/>
              </a:rPr>
              <a:t>standards</a:t>
            </a:r>
            <a:r>
              <a:rPr lang="pl-PL">
                <a:ea typeface="+mn-lt"/>
                <a:cs typeface="+mn-lt"/>
              </a:rPr>
              <a:t> (</a:t>
            </a:r>
            <a:r>
              <a:rPr lang="pl-PL" err="1">
                <a:ea typeface="+mn-lt"/>
                <a:cs typeface="+mn-lt"/>
              </a:rPr>
              <a:t>e.g</a:t>
            </a:r>
            <a:r>
              <a:rPr lang="pl-PL">
                <a:ea typeface="+mn-lt"/>
                <a:cs typeface="+mn-lt"/>
              </a:rPr>
              <a:t>., PM₂.₅, NO₂, SO₂)</a:t>
            </a:r>
          </a:p>
          <a:p>
            <a:pPr marL="305435" indent="-305435"/>
            <a:r>
              <a:rPr lang="pl-PL" err="1">
                <a:ea typeface="+mn-lt"/>
                <a:cs typeface="+mn-lt"/>
              </a:rPr>
              <a:t>Promotes</a:t>
            </a:r>
            <a:r>
              <a:rPr lang="pl-PL">
                <a:ea typeface="+mn-lt"/>
                <a:cs typeface="+mn-lt"/>
              </a:rPr>
              <a:t> the </a:t>
            </a:r>
            <a:r>
              <a:rPr lang="pl-PL" b="1" err="1">
                <a:ea typeface="+mn-lt"/>
                <a:cs typeface="+mn-lt"/>
              </a:rPr>
              <a:t>transition</a:t>
            </a:r>
            <a:r>
              <a:rPr lang="pl-PL" b="1">
                <a:ea typeface="+mn-lt"/>
                <a:cs typeface="+mn-lt"/>
              </a:rPr>
              <a:t> to </a:t>
            </a:r>
            <a:r>
              <a:rPr lang="pl-PL" b="1" err="1">
                <a:ea typeface="+mn-lt"/>
                <a:cs typeface="+mn-lt"/>
              </a:rPr>
              <a:t>renewable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energy</a:t>
            </a:r>
            <a:r>
              <a:rPr lang="pl-PL">
                <a:ea typeface="+mn-lt"/>
                <a:cs typeface="+mn-lt"/>
              </a:rPr>
              <a:t> and </a:t>
            </a:r>
            <a:r>
              <a:rPr lang="pl-PL" err="1">
                <a:ea typeface="+mn-lt"/>
                <a:cs typeface="+mn-lt"/>
              </a:rPr>
              <a:t>low-emission</a:t>
            </a:r>
            <a:r>
              <a:rPr lang="pl-PL">
                <a:ea typeface="+mn-lt"/>
                <a:cs typeface="+mn-lt"/>
              </a:rPr>
              <a:t> transport to </a:t>
            </a:r>
            <a:r>
              <a:rPr lang="pl-PL" err="1">
                <a:ea typeface="+mn-lt"/>
                <a:cs typeface="+mn-lt"/>
              </a:rPr>
              <a:t>comply</a:t>
            </a:r>
            <a:r>
              <a:rPr lang="pl-PL">
                <a:ea typeface="+mn-lt"/>
                <a:cs typeface="+mn-lt"/>
              </a:rPr>
              <a:t> with </a:t>
            </a:r>
            <a:r>
              <a:rPr lang="pl-PL" err="1">
                <a:ea typeface="+mn-lt"/>
                <a:cs typeface="+mn-lt"/>
              </a:rPr>
              <a:t>emission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limits</a:t>
            </a:r>
            <a:r>
              <a:rPr lang="pl-PL">
                <a:ea typeface="+mn-lt"/>
                <a:cs typeface="+mn-lt"/>
              </a:rPr>
              <a:t> set by EU </a:t>
            </a:r>
            <a:r>
              <a:rPr lang="pl-PL" err="1">
                <a:ea typeface="+mn-lt"/>
                <a:cs typeface="+mn-lt"/>
              </a:rPr>
              <a:t>directives</a:t>
            </a:r>
            <a:endParaRPr lang="pl-PL">
              <a:ea typeface="+mn-lt"/>
              <a:cs typeface="+mn-lt"/>
            </a:endParaRPr>
          </a:p>
          <a:p>
            <a:pPr marL="305435" indent="-305435"/>
            <a:r>
              <a:rPr lang="pl-PL" err="1">
                <a:ea typeface="+mn-lt"/>
                <a:cs typeface="+mn-lt"/>
              </a:rPr>
              <a:t>Supports</a:t>
            </a:r>
            <a:r>
              <a:rPr lang="pl-PL">
                <a:ea typeface="+mn-lt"/>
                <a:cs typeface="+mn-lt"/>
              </a:rPr>
              <a:t> the </a:t>
            </a:r>
            <a:r>
              <a:rPr lang="pl-PL" b="1" err="1">
                <a:ea typeface="+mn-lt"/>
                <a:cs typeface="+mn-lt"/>
              </a:rPr>
              <a:t>modernization</a:t>
            </a:r>
            <a:r>
              <a:rPr lang="pl-PL" b="1">
                <a:ea typeface="+mn-lt"/>
                <a:cs typeface="+mn-lt"/>
              </a:rPr>
              <a:t> of </a:t>
            </a:r>
            <a:r>
              <a:rPr lang="pl-PL" b="1" err="1">
                <a:ea typeface="+mn-lt"/>
                <a:cs typeface="+mn-lt"/>
              </a:rPr>
              <a:t>industry</a:t>
            </a:r>
            <a:r>
              <a:rPr lang="pl-PL" b="1">
                <a:ea typeface="+mn-lt"/>
                <a:cs typeface="+mn-lt"/>
              </a:rPr>
              <a:t> and </a:t>
            </a:r>
            <a:r>
              <a:rPr lang="pl-PL" b="1" err="1">
                <a:ea typeface="+mn-lt"/>
                <a:cs typeface="+mn-lt"/>
              </a:rPr>
              <a:t>buildings</a:t>
            </a:r>
            <a:r>
              <a:rPr lang="pl-PL">
                <a:ea typeface="+mn-lt"/>
                <a:cs typeface="+mn-lt"/>
              </a:rPr>
              <a:t>, </a:t>
            </a:r>
            <a:r>
              <a:rPr lang="pl-PL" err="1">
                <a:ea typeface="+mn-lt"/>
                <a:cs typeface="+mn-lt"/>
              </a:rPr>
              <a:t>reducing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emissions</a:t>
            </a:r>
            <a:r>
              <a:rPr lang="pl-PL">
                <a:ea typeface="+mn-lt"/>
                <a:cs typeface="+mn-lt"/>
              </a:rPr>
              <a:t> from the </a:t>
            </a:r>
            <a:r>
              <a:rPr lang="pl-PL" err="1">
                <a:ea typeface="+mn-lt"/>
                <a:cs typeface="+mn-lt"/>
              </a:rPr>
              <a:t>energy</a:t>
            </a:r>
            <a:r>
              <a:rPr lang="pl-PL">
                <a:ea typeface="+mn-lt"/>
                <a:cs typeface="+mn-lt"/>
              </a:rPr>
              <a:t> and residential </a:t>
            </a:r>
            <a:r>
              <a:rPr lang="pl-PL" err="1">
                <a:ea typeface="+mn-lt"/>
                <a:cs typeface="+mn-lt"/>
              </a:rPr>
              <a:t>sectors</a:t>
            </a:r>
            <a:r>
              <a:rPr lang="pl-PL">
                <a:ea typeface="+mn-lt"/>
                <a:cs typeface="+mn-lt"/>
              </a:rPr>
              <a:t> in </a:t>
            </a:r>
            <a:r>
              <a:rPr lang="pl-PL" err="1">
                <a:ea typeface="+mn-lt"/>
                <a:cs typeface="+mn-lt"/>
              </a:rPr>
              <a:t>accordance</a:t>
            </a:r>
            <a:r>
              <a:rPr lang="pl-PL">
                <a:ea typeface="+mn-lt"/>
                <a:cs typeface="+mn-lt"/>
              </a:rPr>
              <a:t> with </a:t>
            </a:r>
            <a:r>
              <a:rPr lang="pl-PL" err="1">
                <a:ea typeface="+mn-lt"/>
                <a:cs typeface="+mn-lt"/>
              </a:rPr>
              <a:t>environmental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standards</a:t>
            </a:r>
            <a:endParaRPr lang="pl-PL">
              <a:ea typeface="+mn-lt"/>
              <a:cs typeface="+mn-lt"/>
            </a:endParaRPr>
          </a:p>
          <a:p>
            <a:pPr marL="305435" indent="-305435"/>
            <a:r>
              <a:rPr lang="pl-PL" err="1">
                <a:ea typeface="+mn-lt"/>
                <a:cs typeface="+mn-lt"/>
              </a:rPr>
              <a:t>Integrates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environmental</a:t>
            </a:r>
            <a:r>
              <a:rPr lang="pl-PL" b="1">
                <a:ea typeface="+mn-lt"/>
                <a:cs typeface="+mn-lt"/>
              </a:rPr>
              <a:t> monitoring and </a:t>
            </a:r>
            <a:r>
              <a:rPr lang="pl-PL" b="1" err="1">
                <a:ea typeface="+mn-lt"/>
                <a:cs typeface="+mn-lt"/>
              </a:rPr>
              <a:t>digitalization</a:t>
            </a:r>
            <a:r>
              <a:rPr lang="pl-PL">
                <a:ea typeface="+mn-lt"/>
                <a:cs typeface="+mn-lt"/>
              </a:rPr>
              <a:t>, </a:t>
            </a:r>
            <a:r>
              <a:rPr lang="pl-PL" err="1">
                <a:ea typeface="+mn-lt"/>
                <a:cs typeface="+mn-lt"/>
              </a:rPr>
              <a:t>enabling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compliance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tracking</a:t>
            </a:r>
            <a:r>
              <a:rPr lang="pl-PL">
                <a:ea typeface="+mn-lt"/>
                <a:cs typeface="+mn-lt"/>
              </a:rPr>
              <a:t> and </a:t>
            </a:r>
            <a:r>
              <a:rPr lang="pl-PL" err="1">
                <a:ea typeface="+mn-lt"/>
                <a:cs typeface="+mn-lt"/>
              </a:rPr>
              <a:t>better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quality</a:t>
            </a:r>
            <a:r>
              <a:rPr lang="pl-PL">
                <a:ea typeface="+mn-lt"/>
                <a:cs typeface="+mn-lt"/>
              </a:rPr>
              <a:t> management</a:t>
            </a:r>
          </a:p>
          <a:p>
            <a:pPr marL="305435" indent="-305435"/>
            <a:r>
              <a:rPr lang="pl-PL" err="1">
                <a:ea typeface="+mn-lt"/>
                <a:cs typeface="+mn-lt"/>
              </a:rPr>
              <a:t>Aligns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environmental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protection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actions</a:t>
            </a:r>
            <a:r>
              <a:rPr lang="pl-PL">
                <a:ea typeface="+mn-lt"/>
                <a:cs typeface="+mn-lt"/>
              </a:rPr>
              <a:t> with </a:t>
            </a:r>
            <a:r>
              <a:rPr lang="pl-PL" b="1">
                <a:ea typeface="+mn-lt"/>
                <a:cs typeface="+mn-lt"/>
              </a:rPr>
              <a:t>EU </a:t>
            </a:r>
            <a:r>
              <a:rPr lang="pl-PL" b="1" err="1">
                <a:ea typeface="+mn-lt"/>
                <a:cs typeface="+mn-lt"/>
              </a:rPr>
              <a:t>values</a:t>
            </a:r>
            <a:r>
              <a:rPr lang="pl-PL">
                <a:ea typeface="+mn-lt"/>
                <a:cs typeface="+mn-lt"/>
              </a:rPr>
              <a:t>: </a:t>
            </a:r>
            <a:r>
              <a:rPr lang="pl-PL" err="1">
                <a:ea typeface="+mn-lt"/>
                <a:cs typeface="+mn-lt"/>
              </a:rPr>
              <a:t>health</a:t>
            </a:r>
            <a:r>
              <a:rPr lang="pl-PL">
                <a:ea typeface="+mn-lt"/>
                <a:cs typeface="+mn-lt"/>
              </a:rPr>
              <a:t>, </a:t>
            </a:r>
            <a:r>
              <a:rPr lang="pl-PL" err="1">
                <a:ea typeface="+mn-lt"/>
                <a:cs typeface="+mn-lt"/>
              </a:rPr>
              <a:t>fairness</a:t>
            </a:r>
            <a:r>
              <a:rPr lang="pl-PL">
                <a:ea typeface="+mn-lt"/>
                <a:cs typeface="+mn-lt"/>
              </a:rPr>
              <a:t>, and </a:t>
            </a:r>
            <a:r>
              <a:rPr lang="pl-PL" err="1">
                <a:ea typeface="+mn-lt"/>
                <a:cs typeface="+mn-lt"/>
              </a:rPr>
              <a:t>sustainable</a:t>
            </a:r>
            <a:r>
              <a:rPr lang="pl-PL">
                <a:ea typeface="+mn-lt"/>
                <a:cs typeface="+mn-lt"/>
              </a:rPr>
              <a:t> development</a:t>
            </a:r>
          </a:p>
          <a:p>
            <a:pPr marL="305435" indent="-305435"/>
            <a:endParaRPr lang="pl-PL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6967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BA13F-94D6-A817-A17B-C0F598510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EE5E5D-8A83-B9B7-678B-40AAE3050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341" y="666654"/>
            <a:ext cx="11246177" cy="1077229"/>
          </a:xfrm>
        </p:spPr>
        <p:txBody>
          <a:bodyPr/>
          <a:lstStyle/>
          <a:p>
            <a:pPr algn="ctr"/>
            <a:r>
              <a:rPr lang="pl-PL" err="1"/>
              <a:t>Sample</a:t>
            </a:r>
            <a:r>
              <a:rPr lang="pl-PL"/>
              <a:t> </a:t>
            </a:r>
            <a:r>
              <a:rPr lang="pl-PL" err="1"/>
              <a:t>Standards</a:t>
            </a:r>
            <a:r>
              <a:rPr lang="pl-PL"/>
              <a:t> in </a:t>
            </a:r>
            <a:r>
              <a:rPr lang="pl-PL" err="1"/>
              <a:t>air</a:t>
            </a:r>
            <a:r>
              <a:rPr lang="pl-PL"/>
              <a:t> </a:t>
            </a:r>
            <a:r>
              <a:rPr lang="pl-PL" err="1"/>
              <a:t>quality</a:t>
            </a:r>
            <a:r>
              <a:rPr lang="pl-PL"/>
              <a:t> </a:t>
            </a:r>
            <a:r>
              <a:rPr lang="pl-PL" err="1"/>
              <a:t>protection</a:t>
            </a:r>
            <a:endParaRPr lang="en-US" err="1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2B1D42-9734-9998-AD20-FB39ED8D06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pl-PL" b="1">
                <a:ea typeface="+mn-lt"/>
                <a:cs typeface="+mn-lt"/>
              </a:rPr>
              <a:t>EU </a:t>
            </a:r>
            <a:r>
              <a:rPr lang="pl-PL" b="1" err="1">
                <a:ea typeface="+mn-lt"/>
                <a:cs typeface="+mn-lt"/>
              </a:rPr>
              <a:t>Ambient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Air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Quality</a:t>
            </a:r>
            <a:r>
              <a:rPr lang="pl-PL" b="1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Standards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legally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binding</a:t>
            </a:r>
            <a:r>
              <a:rPr lang="pl-PL">
                <a:ea typeface="+mn-lt"/>
                <a:cs typeface="+mn-lt"/>
              </a:rPr>
              <a:t> limit </a:t>
            </a:r>
            <a:r>
              <a:rPr lang="pl-PL" err="1">
                <a:ea typeface="+mn-lt"/>
                <a:cs typeface="+mn-lt"/>
              </a:rPr>
              <a:t>values</a:t>
            </a:r>
            <a:r>
              <a:rPr lang="pl-PL">
                <a:ea typeface="+mn-lt"/>
                <a:cs typeface="+mn-lt"/>
              </a:rPr>
              <a:t> for </a:t>
            </a:r>
            <a:r>
              <a:rPr lang="pl-PL" err="1">
                <a:ea typeface="+mn-lt"/>
                <a:cs typeface="+mn-lt"/>
              </a:rPr>
              <a:t>pollutants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such</a:t>
            </a:r>
            <a:r>
              <a:rPr lang="pl-PL">
                <a:ea typeface="+mn-lt"/>
                <a:cs typeface="+mn-lt"/>
              </a:rPr>
              <a:t> as PM₂.₅, PM₁₀, NO₂, SO₂, O₃, and heavy </a:t>
            </a:r>
            <a:r>
              <a:rPr lang="pl-PL" err="1">
                <a:ea typeface="+mn-lt"/>
                <a:cs typeface="+mn-lt"/>
              </a:rPr>
              <a:t>metals</a:t>
            </a:r>
            <a:endParaRPr lang="pl-PL" err="1">
              <a:cs typeface="Times New Roman"/>
            </a:endParaRPr>
          </a:p>
          <a:p>
            <a:pPr marL="305435" indent="-305435"/>
            <a:r>
              <a:rPr lang="pl-PL" b="1">
                <a:ea typeface="+mn-lt"/>
                <a:cs typeface="+mn-lt"/>
              </a:rPr>
              <a:t>ISO </a:t>
            </a:r>
            <a:r>
              <a:rPr lang="pl-PL" b="1" err="1">
                <a:ea typeface="+mn-lt"/>
                <a:cs typeface="+mn-lt"/>
              </a:rPr>
              <a:t>standards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e.g</a:t>
            </a:r>
            <a:r>
              <a:rPr lang="pl-PL">
                <a:ea typeface="+mn-lt"/>
                <a:cs typeface="+mn-lt"/>
              </a:rPr>
              <a:t>., ISO 4225 (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quality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vocabulary</a:t>
            </a:r>
            <a:r>
              <a:rPr lang="pl-PL">
                <a:ea typeface="+mn-lt"/>
                <a:cs typeface="+mn-lt"/>
              </a:rPr>
              <a:t>), ISO 16000 </a:t>
            </a:r>
            <a:r>
              <a:rPr lang="pl-PL" err="1">
                <a:ea typeface="+mn-lt"/>
                <a:cs typeface="+mn-lt"/>
              </a:rPr>
              <a:t>series</a:t>
            </a:r>
            <a:r>
              <a:rPr lang="pl-PL">
                <a:ea typeface="+mn-lt"/>
                <a:cs typeface="+mn-lt"/>
              </a:rPr>
              <a:t> (</a:t>
            </a:r>
            <a:r>
              <a:rPr lang="pl-PL" err="1">
                <a:ea typeface="+mn-lt"/>
                <a:cs typeface="+mn-lt"/>
              </a:rPr>
              <a:t>indoor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), ISO 8178 (</a:t>
            </a:r>
            <a:r>
              <a:rPr lang="pl-PL" err="1">
                <a:ea typeface="+mn-lt"/>
                <a:cs typeface="+mn-lt"/>
              </a:rPr>
              <a:t>engine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emissions</a:t>
            </a:r>
            <a:r>
              <a:rPr lang="pl-PL">
                <a:ea typeface="+mn-lt"/>
                <a:cs typeface="+mn-lt"/>
              </a:rPr>
              <a:t>) for </a:t>
            </a:r>
            <a:r>
              <a:rPr lang="pl-PL" err="1">
                <a:ea typeface="+mn-lt"/>
                <a:cs typeface="+mn-lt"/>
              </a:rPr>
              <a:t>measurement</a:t>
            </a:r>
            <a:r>
              <a:rPr lang="pl-PL">
                <a:ea typeface="+mn-lt"/>
                <a:cs typeface="+mn-lt"/>
              </a:rPr>
              <a:t> and monitoring</a:t>
            </a:r>
            <a:endParaRPr lang="pl-PL"/>
          </a:p>
          <a:p>
            <a:pPr marL="305435" indent="-305435"/>
            <a:r>
              <a:rPr lang="pl-PL" b="1">
                <a:ea typeface="+mn-lt"/>
                <a:cs typeface="+mn-lt"/>
              </a:rPr>
              <a:t>CEN/EN </a:t>
            </a:r>
            <a:r>
              <a:rPr lang="pl-PL" b="1" err="1">
                <a:ea typeface="+mn-lt"/>
                <a:cs typeface="+mn-lt"/>
              </a:rPr>
              <a:t>methods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European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reference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methods</a:t>
            </a:r>
            <a:r>
              <a:rPr lang="pl-PL">
                <a:ea typeface="+mn-lt"/>
                <a:cs typeface="+mn-lt"/>
              </a:rPr>
              <a:t> for </a:t>
            </a:r>
            <a:r>
              <a:rPr lang="pl-PL" err="1">
                <a:ea typeface="+mn-lt"/>
                <a:cs typeface="+mn-lt"/>
              </a:rPr>
              <a:t>measuring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pollutants</a:t>
            </a:r>
            <a:r>
              <a:rPr lang="pl-PL">
                <a:ea typeface="+mn-lt"/>
                <a:cs typeface="+mn-lt"/>
              </a:rPr>
              <a:t> (EN 12341 for PM₁₀/PM₂.₅, EN 14211 for NO₂, EN 14902 for heavy </a:t>
            </a:r>
            <a:r>
              <a:rPr lang="pl-PL" err="1">
                <a:ea typeface="+mn-lt"/>
                <a:cs typeface="+mn-lt"/>
              </a:rPr>
              <a:t>metals</a:t>
            </a:r>
            <a:r>
              <a:rPr lang="pl-PL">
                <a:ea typeface="+mn-lt"/>
                <a:cs typeface="+mn-lt"/>
              </a:rPr>
              <a:t> in PM₁₀)</a:t>
            </a:r>
            <a:endParaRPr lang="pl-PL"/>
          </a:p>
          <a:p>
            <a:pPr marL="305435" indent="-305435"/>
            <a:r>
              <a:rPr lang="pl-PL" b="1">
                <a:ea typeface="+mn-lt"/>
                <a:cs typeface="+mn-lt"/>
              </a:rPr>
              <a:t>Digital and sensor </a:t>
            </a:r>
            <a:r>
              <a:rPr lang="pl-PL" b="1" err="1">
                <a:ea typeface="+mn-lt"/>
                <a:cs typeface="+mn-lt"/>
              </a:rPr>
              <a:t>standards</a:t>
            </a:r>
            <a:r>
              <a:rPr lang="pl-PL">
                <a:ea typeface="+mn-lt"/>
                <a:cs typeface="+mn-lt"/>
              </a:rPr>
              <a:t> – </a:t>
            </a:r>
            <a:r>
              <a:rPr lang="pl-PL" err="1">
                <a:ea typeface="+mn-lt"/>
                <a:cs typeface="+mn-lt"/>
              </a:rPr>
              <a:t>technical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specifications</a:t>
            </a:r>
            <a:r>
              <a:rPr lang="pl-PL">
                <a:ea typeface="+mn-lt"/>
                <a:cs typeface="+mn-lt"/>
              </a:rPr>
              <a:t> for </a:t>
            </a:r>
            <a:r>
              <a:rPr lang="pl-PL" err="1">
                <a:ea typeface="+mn-lt"/>
                <a:cs typeface="+mn-lt"/>
              </a:rPr>
              <a:t>air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quality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sensors</a:t>
            </a:r>
            <a:r>
              <a:rPr lang="pl-PL">
                <a:ea typeface="+mn-lt"/>
                <a:cs typeface="+mn-lt"/>
              </a:rPr>
              <a:t> (</a:t>
            </a:r>
            <a:r>
              <a:rPr lang="pl-PL" err="1">
                <a:ea typeface="+mn-lt"/>
                <a:cs typeface="+mn-lt"/>
              </a:rPr>
              <a:t>e.g</a:t>
            </a:r>
            <a:r>
              <a:rPr lang="pl-PL">
                <a:ea typeface="+mn-lt"/>
                <a:cs typeface="+mn-lt"/>
              </a:rPr>
              <a:t>., CEN/TS 17660‑1) to </a:t>
            </a:r>
            <a:r>
              <a:rPr lang="pl-PL" err="1">
                <a:ea typeface="+mn-lt"/>
                <a:cs typeface="+mn-lt"/>
              </a:rPr>
              <a:t>ensure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accurate</a:t>
            </a:r>
            <a:r>
              <a:rPr lang="pl-PL">
                <a:ea typeface="+mn-lt"/>
                <a:cs typeface="+mn-lt"/>
              </a:rPr>
              <a:t> monitoring and </a:t>
            </a:r>
            <a:r>
              <a:rPr lang="pl-PL" err="1">
                <a:ea typeface="+mn-lt"/>
                <a:cs typeface="+mn-lt"/>
              </a:rPr>
              <a:t>interoperability</a:t>
            </a:r>
            <a:endParaRPr lang="pl-PL" err="1"/>
          </a:p>
          <a:p>
            <a:pPr marL="305435" indent="-305435"/>
            <a:r>
              <a:rPr lang="pl-PL" err="1">
                <a:ea typeface="+mn-lt"/>
                <a:cs typeface="+mn-lt"/>
              </a:rPr>
              <a:t>Standards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ensure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b="1" err="1">
                <a:ea typeface="+mn-lt"/>
                <a:cs typeface="+mn-lt"/>
              </a:rPr>
              <a:t>reliable</a:t>
            </a:r>
            <a:r>
              <a:rPr lang="pl-PL" b="1">
                <a:ea typeface="+mn-lt"/>
                <a:cs typeface="+mn-lt"/>
              </a:rPr>
              <a:t> monitoring, </a:t>
            </a:r>
            <a:r>
              <a:rPr lang="pl-PL" b="1" err="1">
                <a:ea typeface="+mn-lt"/>
                <a:cs typeface="+mn-lt"/>
              </a:rPr>
              <a:t>compliance</a:t>
            </a:r>
            <a:r>
              <a:rPr lang="pl-PL" b="1">
                <a:ea typeface="+mn-lt"/>
                <a:cs typeface="+mn-lt"/>
              </a:rPr>
              <a:t> with EU </a:t>
            </a:r>
            <a:r>
              <a:rPr lang="pl-PL" b="1" err="1">
                <a:ea typeface="+mn-lt"/>
                <a:cs typeface="+mn-lt"/>
              </a:rPr>
              <a:t>limits</a:t>
            </a:r>
            <a:r>
              <a:rPr lang="pl-PL" b="1">
                <a:ea typeface="+mn-lt"/>
                <a:cs typeface="+mn-lt"/>
              </a:rPr>
              <a:t>, and </a:t>
            </a:r>
            <a:r>
              <a:rPr lang="pl-PL" b="1" err="1">
                <a:ea typeface="+mn-lt"/>
                <a:cs typeface="+mn-lt"/>
              </a:rPr>
              <a:t>harmonization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across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member</a:t>
            </a:r>
            <a:r>
              <a:rPr lang="pl-PL">
                <a:ea typeface="+mn-lt"/>
                <a:cs typeface="+mn-lt"/>
              </a:rPr>
              <a:t> </a:t>
            </a:r>
            <a:r>
              <a:rPr lang="pl-PL" err="1">
                <a:ea typeface="+mn-lt"/>
                <a:cs typeface="+mn-lt"/>
              </a:rPr>
              <a:t>states</a:t>
            </a:r>
            <a:endParaRPr lang="pl-PL" err="1"/>
          </a:p>
          <a:p>
            <a:pPr marL="305435" indent="-305435"/>
            <a:endParaRPr lang="pl-PL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85489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C8C9090-203E-63FD-91E2-8098AC39A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>
                <a:cs typeface="Times New Roman"/>
              </a:rPr>
              <a:t>Key</a:t>
            </a:r>
            <a:r>
              <a:rPr lang="pl-PL" dirty="0">
                <a:cs typeface="Times New Roman"/>
              </a:rPr>
              <a:t> ISO </a:t>
            </a:r>
            <a:r>
              <a:rPr lang="pl-PL" dirty="0" err="1">
                <a:cs typeface="Times New Roman"/>
              </a:rPr>
              <a:t>Standards</a:t>
            </a:r>
            <a:r>
              <a:rPr lang="pl-PL" dirty="0">
                <a:cs typeface="Times New Roman"/>
              </a:rPr>
              <a:t> Related to </a:t>
            </a:r>
            <a:r>
              <a:rPr lang="pl-PL" dirty="0" err="1">
                <a:cs typeface="Times New Roman"/>
              </a:rPr>
              <a:t>Air</a:t>
            </a:r>
            <a:r>
              <a:rPr lang="pl-PL" dirty="0">
                <a:cs typeface="Times New Roman"/>
              </a:rPr>
              <a:t> </a:t>
            </a:r>
            <a:r>
              <a:rPr lang="pl-PL" dirty="0" err="1">
                <a:cs typeface="Times New Roman"/>
              </a:rPr>
              <a:t>Quality</a:t>
            </a:r>
            <a:endParaRPr lang="pl-PL" dirty="0">
              <a:cs typeface="Times New Roman"/>
            </a:endParaRPr>
          </a:p>
          <a:p>
            <a:endParaRPr lang="pl-PL" dirty="0">
              <a:cs typeface="Times New Roman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DE86E2D-0204-D02D-6306-C1D401A61EB6}"/>
              </a:ext>
            </a:extLst>
          </p:cNvPr>
          <p:cNvSpPr txBox="1"/>
          <p:nvPr/>
        </p:nvSpPr>
        <p:spPr>
          <a:xfrm>
            <a:off x="531747" y="1797683"/>
            <a:ext cx="5025082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dirty="0">
                <a:latin typeface="Times New Roman"/>
              </a:rPr>
              <a:t>ISO</a:t>
            </a:r>
            <a:r>
              <a:rPr lang="en-US" sz="1400" b="1" baseline="0" dirty="0">
                <a:latin typeface="Times New Roman"/>
              </a:rPr>
              <a:t> 4225 – Air quality — General aspects — Vocabulary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Scope: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Terminology related to air quality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Definitions of key terms such as air pollution, emission, </a:t>
            </a:r>
            <a:r>
              <a:rPr lang="en-US" sz="1400" baseline="0" dirty="0" err="1">
                <a:latin typeface="Times New Roman"/>
              </a:rPr>
              <a:t>immission</a:t>
            </a:r>
            <a:r>
              <a:rPr lang="en-US" sz="1400" baseline="0" dirty="0">
                <a:latin typeface="Times New Roman"/>
              </a:rPr>
              <a:t>, and particulate matter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Importance: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Ensures consistent and harmonized terminology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Provides a common basis for air quality research and regulations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endParaRPr lang="pl-PL" sz="1400" dirty="0">
              <a:cs typeface="Times New Roman"/>
            </a:endParaRPr>
          </a:p>
          <a:p>
            <a:pPr algn="ctr"/>
            <a:endParaRPr lang="pl-PL" sz="1400" dirty="0">
              <a:cs typeface="Times New Roman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8CEA1D1-B659-CDC0-E409-CA7A04EF252C}"/>
              </a:ext>
            </a:extLst>
          </p:cNvPr>
          <p:cNvSpPr txBox="1"/>
          <p:nvPr/>
        </p:nvSpPr>
        <p:spPr>
          <a:xfrm>
            <a:off x="5979367" y="1797684"/>
            <a:ext cx="6096000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baseline="0" dirty="0">
                <a:latin typeface="Times New Roman"/>
              </a:rPr>
              <a:t>ISO 16000 Series – Indoor Air Quality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Scope: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Assessment of indoor air quality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Measurement of pollutants such as: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Volatile organic compounds (VOCs)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Formaldehyde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Microorganisms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 err="1">
                <a:latin typeface="Times New Roman"/>
              </a:rPr>
              <a:t>Odours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Importance: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Highly relevant for human health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Applied in residential buildings, offices, schools, and public facilities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endParaRPr lang="pl-PL" sz="1400" dirty="0">
              <a:cs typeface="Times New Roman"/>
            </a:endParaRPr>
          </a:p>
          <a:p>
            <a:pPr algn="ctr"/>
            <a:endParaRPr lang="pl-PL" sz="1400" dirty="0">
              <a:cs typeface="Times New Roman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CA4FA0C9-BBB9-1E9A-04F0-0DAE9815A768}"/>
              </a:ext>
            </a:extLst>
          </p:cNvPr>
          <p:cNvSpPr txBox="1"/>
          <p:nvPr/>
        </p:nvSpPr>
        <p:spPr>
          <a:xfrm>
            <a:off x="446217" y="3568959"/>
            <a:ext cx="6096000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baseline="0">
                <a:latin typeface="Times New Roman"/>
              </a:rPr>
              <a:t>ISO 8178 Series – Exhaust Emission Measurement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Scope: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Measurement of exhaust emissions from internal combustion engines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Covers pollutants such as NOₓ, CO, and particulate matter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Importance: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Important for the transport and energy sectors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Supports emission reduction and compliance with air quality regulations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endParaRPr lang="pl-PL" sz="1400" dirty="0">
              <a:cs typeface="Times New Roman"/>
            </a:endParaRPr>
          </a:p>
          <a:p>
            <a:pPr algn="ctr"/>
            <a:endParaRPr lang="pl-PL" sz="1400" dirty="0">
              <a:cs typeface="Times New Roman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BB135E50-47F1-5616-2018-70D94593B777}"/>
              </a:ext>
            </a:extLst>
          </p:cNvPr>
          <p:cNvSpPr txBox="1"/>
          <p:nvPr/>
        </p:nvSpPr>
        <p:spPr>
          <a:xfrm>
            <a:off x="5979367" y="4372428"/>
            <a:ext cx="6096000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baseline="0" dirty="0">
                <a:latin typeface="Times New Roman"/>
              </a:rPr>
              <a:t>ISO 25140 – Stationary Source Emissions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Scope: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Measurement of emissions from stationary industrial sources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Importance: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Supports industrial emission control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Helps ensure compliance with environmental </a:t>
            </a:r>
            <a:r>
              <a:rPr lang="en-US" sz="1400" dirty="0">
                <a:latin typeface="Times New Roman"/>
              </a:rPr>
              <a:t>regulations</a:t>
            </a:r>
            <a:endParaRPr lang="pl-PL" sz="1400" dirty="0">
              <a:cs typeface="Times New Roman"/>
            </a:endParaRPr>
          </a:p>
          <a:p>
            <a:pPr algn="ctr"/>
            <a:endParaRPr lang="pl-PL" sz="1400" dirty="0">
              <a:cs typeface="Times New Roman"/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3014F438-26B8-1896-96F6-EF708FFC8983}"/>
              </a:ext>
            </a:extLst>
          </p:cNvPr>
          <p:cNvSpPr txBox="1"/>
          <p:nvPr/>
        </p:nvSpPr>
        <p:spPr>
          <a:xfrm>
            <a:off x="443204" y="5170714"/>
            <a:ext cx="6096000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 baseline="0" dirty="0">
                <a:latin typeface="Times New Roman"/>
              </a:rPr>
              <a:t>ISO 14000 Series – Environmental Management Systems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Scope: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Environmental management systems (e.g. ISO 14001)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Management of environmental impacts, including air emissions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="1" baseline="0" dirty="0">
                <a:latin typeface="Times New Roman"/>
              </a:rPr>
              <a:t>Importance: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Indirectly contributes to improved air quality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lang="en-US" sz="1400" baseline="0" dirty="0">
                <a:latin typeface="Times New Roman"/>
              </a:rPr>
              <a:t>Widely implemented in industry and public administration</a:t>
            </a: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r>
              <a:rPr lang="pl-PL" sz="1400" dirty="0">
                <a:latin typeface="Times New Roman"/>
                <a:ea typeface="Times New Roman"/>
                <a:cs typeface="Times New Roman"/>
              </a:rPr>
              <a:t>s</a:t>
            </a:r>
            <a:br>
              <a:rPr sz="1400" dirty="0">
                <a:latin typeface="Times New Roman"/>
                <a:ea typeface="Times New Roman"/>
                <a:cs typeface="Times New Roman"/>
              </a:rPr>
            </a:br>
            <a:r>
              <a:rPr sz="1400" dirty="0">
                <a:latin typeface="Times New Roman"/>
                <a:ea typeface="Times New Roman"/>
                <a:cs typeface="Times New Roman"/>
              </a:rPr>
              <a:t>​</a:t>
            </a:r>
            <a:endParaRPr lang="pl-PL" sz="1400" dirty="0">
              <a:cs typeface="Times New Roman"/>
            </a:endParaRPr>
          </a:p>
          <a:p>
            <a:pPr algn="ctr"/>
            <a:endParaRPr lang="pl-PL" sz="1400" dirty="0">
              <a:cs typeface="Times New Roman"/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A2AC110F-C57E-A88E-E0EF-EACDA5B25DCE}"/>
              </a:ext>
            </a:extLst>
          </p:cNvPr>
          <p:cNvSpPr txBox="1"/>
          <p:nvPr/>
        </p:nvSpPr>
        <p:spPr>
          <a:xfrm>
            <a:off x="5979367" y="5792756"/>
            <a:ext cx="6096000" cy="12054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rtl="0">
              <a:lnSpc>
                <a:spcPts val="1425"/>
              </a:lnSpc>
            </a:pPr>
            <a:r>
              <a:rPr lang="en-US" sz="1400" b="1" baseline="0" dirty="0">
                <a:latin typeface="Times New Roman"/>
                <a:ea typeface="Segoe UI"/>
                <a:cs typeface="Segoe UI"/>
              </a:rPr>
              <a:t>ISO Standards for Air Sampling and Measurement (e.g. ISO 4224 / ISO 4226)</a:t>
            </a:r>
            <a:r>
              <a:rPr lang="en-US" sz="1400" dirty="0">
                <a:latin typeface="Times New Roman"/>
                <a:ea typeface="Segoe UI"/>
                <a:cs typeface="Segoe UI"/>
              </a:rPr>
              <a:t>​</a:t>
            </a:r>
            <a:br>
              <a:rPr lang="en-US" sz="1400" dirty="0">
                <a:latin typeface="Times New Roman"/>
                <a:ea typeface="Segoe UI"/>
                <a:cs typeface="Segoe UI"/>
              </a:rPr>
            </a:br>
            <a:r>
              <a:rPr lang="en-US" sz="1400" b="1" baseline="0" dirty="0">
                <a:latin typeface="Times New Roman"/>
                <a:ea typeface="Segoe UI"/>
                <a:cs typeface="Segoe UI"/>
              </a:rPr>
              <a:t>Scope:</a:t>
            </a:r>
            <a:r>
              <a:rPr lang="en-US" sz="1400" dirty="0">
                <a:latin typeface="Times New Roman"/>
                <a:ea typeface="Segoe UI"/>
                <a:cs typeface="Segoe UI"/>
              </a:rPr>
              <a:t>​</a:t>
            </a:r>
            <a:br>
              <a:rPr lang="en-US" sz="1400" dirty="0">
                <a:latin typeface="Times New Roman"/>
                <a:ea typeface="Segoe UI"/>
                <a:cs typeface="Segoe UI"/>
              </a:rPr>
            </a:br>
            <a:r>
              <a:rPr lang="en-US" sz="1400" baseline="0" dirty="0">
                <a:latin typeface="Times New Roman"/>
                <a:ea typeface="Segoe UI"/>
                <a:cs typeface="Segoe UI"/>
              </a:rPr>
              <a:t>Air sampling methods</a:t>
            </a:r>
            <a:r>
              <a:rPr lang="en-US" sz="1400" dirty="0">
                <a:latin typeface="Times New Roman"/>
                <a:ea typeface="Segoe UI"/>
                <a:cs typeface="Segoe UI"/>
              </a:rPr>
              <a:t>​</a:t>
            </a:r>
            <a:br>
              <a:rPr lang="en-US" sz="1400" dirty="0">
                <a:latin typeface="Times New Roman"/>
                <a:ea typeface="Segoe UI"/>
                <a:cs typeface="Segoe UI"/>
              </a:rPr>
            </a:br>
            <a:r>
              <a:rPr lang="en-US" sz="1400" baseline="0" dirty="0">
                <a:latin typeface="Times New Roman"/>
                <a:ea typeface="Segoe UI"/>
                <a:cs typeface="Segoe UI"/>
              </a:rPr>
              <a:t>Determination of concentrations of gaseous and particulate pollutants</a:t>
            </a:r>
            <a:r>
              <a:rPr lang="en-US" sz="1400" dirty="0">
                <a:latin typeface="Times New Roman"/>
                <a:ea typeface="Segoe UI"/>
                <a:cs typeface="Segoe UI"/>
              </a:rPr>
              <a:t>​</a:t>
            </a:r>
          </a:p>
          <a:p>
            <a:pPr algn="ctr" rtl="0">
              <a:lnSpc>
                <a:spcPts val="1425"/>
              </a:lnSpc>
            </a:pPr>
            <a:r>
              <a:rPr lang="pl-PL" sz="1400" dirty="0">
                <a:latin typeface="Times New Roman"/>
                <a:ea typeface="Segoe UI"/>
                <a:cs typeface="Segoe UI"/>
              </a:rPr>
              <a:t>​</a:t>
            </a:r>
          </a:p>
          <a:p>
            <a:pPr algn="ctr"/>
            <a:endParaRPr lang="pl-PL" sz="1400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5109748"/>
      </p:ext>
    </p:extLst>
  </p:cSld>
  <p:clrMapOvr>
    <a:masterClrMapping/>
  </p:clrMapOvr>
</p:sld>
</file>

<file path=ppt/theme/theme1.xml><?xml version="1.0" encoding="utf-8"?>
<a:theme xmlns:a="http://schemas.openxmlformats.org/drawingml/2006/main" name="Dywidenda">
  <a:themeElements>
    <a:clrScheme name="Ciepły niebiesk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imes New Roma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EB43B992F2C94F84702A8FCDB4631C" ma:contentTypeVersion="4" ma:contentTypeDescription="Utwórz nowy dokument." ma:contentTypeScope="" ma:versionID="bbe990603c8e7d7d1cee783b4140fafb">
  <xsd:schema xmlns:xsd="http://www.w3.org/2001/XMLSchema" xmlns:xs="http://www.w3.org/2001/XMLSchema" xmlns:p="http://schemas.microsoft.com/office/2006/metadata/properties" xmlns:ns2="b9da8d37-beaa-43ce-b780-46e57dc0359f" targetNamespace="http://schemas.microsoft.com/office/2006/metadata/properties" ma:root="true" ma:fieldsID="1a4d76681686fa876621073171f75997" ns2:_="">
    <xsd:import namespace="b9da8d37-beaa-43ce-b780-46e57dc0359f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da8d37-beaa-43ce-b780-46e57dc0359f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b9da8d37-beaa-43ce-b780-46e57dc0359f" xsi:nil="true"/>
  </documentManagement>
</p:properties>
</file>

<file path=customXml/itemProps1.xml><?xml version="1.0" encoding="utf-8"?>
<ds:datastoreItem xmlns:ds="http://schemas.openxmlformats.org/officeDocument/2006/customXml" ds:itemID="{F09D0123-B979-4D9C-B918-AF0CD5AC53F3}"/>
</file>

<file path=customXml/itemProps2.xml><?xml version="1.0" encoding="utf-8"?>
<ds:datastoreItem xmlns:ds="http://schemas.openxmlformats.org/officeDocument/2006/customXml" ds:itemID="{54AA4A4C-E520-4564-8C66-E3D56E2D2990}"/>
</file>

<file path=customXml/itemProps3.xml><?xml version="1.0" encoding="utf-8"?>
<ds:datastoreItem xmlns:ds="http://schemas.openxmlformats.org/officeDocument/2006/customXml" ds:itemID="{AA466D93-20BF-4F48-9DBB-8631A3710144}"/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TM03457464[[fn=Dywidenda]]</Template>
  <TotalTime>23</TotalTime>
  <Words>1760</Words>
  <Application>Microsoft Office PowerPoint</Application>
  <PresentationFormat>Panoramiczny</PresentationFormat>
  <Paragraphs>115</Paragraphs>
  <Slides>20</Slides>
  <Notes>0</Notes>
  <HiddenSlides>0</HiddenSlides>
  <MMClips>5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3" baseType="lpstr">
      <vt:lpstr>Times New Roman</vt:lpstr>
      <vt:lpstr>Wingdings 2</vt:lpstr>
      <vt:lpstr>Dywidenda</vt:lpstr>
      <vt:lpstr>Prezentacja programu PowerPoint</vt:lpstr>
      <vt:lpstr>Growing problem with air quality in EU</vt:lpstr>
      <vt:lpstr>Prezentacja programu PowerPoint</vt:lpstr>
      <vt:lpstr>Main air pollutants</vt:lpstr>
      <vt:lpstr>Prezentacja programu PowerPoint</vt:lpstr>
      <vt:lpstr>Sources of air pollution</vt:lpstr>
      <vt:lpstr>European Green deal and air quality</vt:lpstr>
      <vt:lpstr>Sample Standards in air quality protection</vt:lpstr>
      <vt:lpstr>Key ISO Standards Related to Air Quality </vt:lpstr>
      <vt:lpstr>Digital tools in air quality monitoring</vt:lpstr>
      <vt:lpstr>Intesection of standards and digitalization</vt:lpstr>
      <vt:lpstr>Prezentacja programu PowerPoint</vt:lpstr>
      <vt:lpstr>Prezentacja programu PowerPoint</vt:lpstr>
      <vt:lpstr>EU values as the foundation for action</vt:lpstr>
      <vt:lpstr>Prezentacja programu PowerPoint</vt:lpstr>
      <vt:lpstr>CASE study: Air Quality Initiatives in the eu</vt:lpstr>
      <vt:lpstr>Benefits for the economy and society</vt:lpstr>
      <vt:lpstr>Civic engamement and environmental justice </vt:lpstr>
      <vt:lpstr>Shared Responsibility and EU Values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 S</dc:creator>
  <cp:lastModifiedBy>Jan S</cp:lastModifiedBy>
  <cp:revision>116</cp:revision>
  <dcterms:created xsi:type="dcterms:W3CDTF">2026-01-21T13:45:33Z</dcterms:created>
  <dcterms:modified xsi:type="dcterms:W3CDTF">2026-01-22T19:04:13Z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0x0101005BEB43B992F2C94F84702A8FCDB4631C</vt:lpwstr>
  </property>
</Properties>
</file>